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8" r:id="rId4"/>
    <p:sldId id="258" r:id="rId5"/>
    <p:sldId id="259" r:id="rId6"/>
    <p:sldId id="266" r:id="rId7"/>
    <p:sldId id="260" r:id="rId8"/>
    <p:sldId id="263" r:id="rId9"/>
    <p:sldId id="262" r:id="rId10"/>
    <p:sldId id="261" r:id="rId11"/>
    <p:sldId id="265" r:id="rId12"/>
    <p:sldId id="264" r:id="rId13"/>
    <p:sldId id="267" r:id="rId14"/>
    <p:sldId id="269" r:id="rId15"/>
    <p:sldId id="270" r:id="rId16"/>
    <p:sldId id="271" r:id="rId17"/>
    <p:sldId id="894" r:id="rId18"/>
    <p:sldId id="895" r:id="rId19"/>
    <p:sldId id="896" r:id="rId2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5382643-6D9B-4EED-B4B1-48474D181CA1}">
          <p14:sldIdLst>
            <p14:sldId id="256"/>
            <p14:sldId id="257"/>
            <p14:sldId id="268"/>
            <p14:sldId id="258"/>
            <p14:sldId id="259"/>
            <p14:sldId id="266"/>
            <p14:sldId id="260"/>
            <p14:sldId id="263"/>
            <p14:sldId id="262"/>
            <p14:sldId id="261"/>
            <p14:sldId id="265"/>
            <p14:sldId id="264"/>
            <p14:sldId id="267"/>
            <p14:sldId id="269"/>
            <p14:sldId id="270"/>
            <p14:sldId id="271"/>
            <p14:sldId id="894"/>
            <p14:sldId id="895"/>
            <p14:sldId id="8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705" autoAdjust="0"/>
  </p:normalViewPr>
  <p:slideViewPr>
    <p:cSldViewPr>
      <p:cViewPr varScale="1">
        <p:scale>
          <a:sx n="58" d="100"/>
          <a:sy n="58" d="100"/>
        </p:scale>
        <p:origin x="72" y="546"/>
      </p:cViewPr>
      <p:guideLst>
        <p:guide orient="horz" pos="2880"/>
        <p:guide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62969-DB37-48B2-AD6A-50F5ADB448E8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C23A4-6738-4804-90ED-AA5E2728E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2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C23A4-6738-4804-90ED-AA5E2728ECE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91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C23A4-6738-4804-90ED-AA5E2728ECE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258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C23A4-6738-4804-90ED-AA5E2728ECE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062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C23A4-6738-4804-90ED-AA5E2728ECE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075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C23A4-6738-4804-90ED-AA5E2728ECE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2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C23A4-6738-4804-90ED-AA5E2728ECE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87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8E3B4-A007-4A58-91E2-311CDF4612D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60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C23A4-6738-4804-90ED-AA5E2728ECE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50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C23A4-6738-4804-90ED-AA5E2728ECE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7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C23A4-6738-4804-90ED-AA5E2728ECE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45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C23A4-6738-4804-90ED-AA5E2728ECE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489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C23A4-6738-4804-90ED-AA5E2728ECE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50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C23A4-6738-4804-90ED-AA5E2728ECE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970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C23A4-6738-4804-90ED-AA5E2728ECE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359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C23A4-6738-4804-90ED-AA5E2728ECE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3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C23A4-6738-4804-90ED-AA5E2728ECE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727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C23A4-6738-4804-90ED-AA5E2728ECE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15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3000" y="3352800"/>
            <a:ext cx="9906000" cy="665480"/>
          </a:xfrm>
        </p:spPr>
        <p:txBody>
          <a:bodyPr lIns="0" tIns="0" rIns="0" bIns="0"/>
          <a:lstStyle>
            <a:lvl1pPr>
              <a:defRPr sz="4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3" y="228600"/>
            <a:ext cx="3969426" cy="2438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59296" y="101295"/>
            <a:ext cx="7603490" cy="606425"/>
          </a:xfrm>
          <a:custGeom>
            <a:avLst/>
            <a:gdLst/>
            <a:ahLst/>
            <a:cxnLst/>
            <a:rect l="l" t="t" r="r" b="b"/>
            <a:pathLst>
              <a:path w="7603490" h="606425">
                <a:moveTo>
                  <a:pt x="544664" y="0"/>
                </a:moveTo>
                <a:lnTo>
                  <a:pt x="0" y="606183"/>
                </a:lnTo>
                <a:lnTo>
                  <a:pt x="7603070" y="606183"/>
                </a:lnTo>
                <a:lnTo>
                  <a:pt x="7603070" y="19977"/>
                </a:lnTo>
                <a:lnTo>
                  <a:pt x="544664" y="0"/>
                </a:lnTo>
                <a:close/>
              </a:path>
            </a:pathLst>
          </a:cu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b="1" cap="none" spc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4559299" y="101295"/>
            <a:ext cx="7599680" cy="606425"/>
          </a:xfrm>
          <a:custGeom>
            <a:avLst/>
            <a:gdLst/>
            <a:ahLst/>
            <a:cxnLst/>
            <a:rect l="l" t="t" r="r" b="b"/>
            <a:pathLst>
              <a:path w="7599680" h="606425">
                <a:moveTo>
                  <a:pt x="544383" y="0"/>
                </a:moveTo>
                <a:lnTo>
                  <a:pt x="7599189" y="19965"/>
                </a:lnTo>
                <a:lnTo>
                  <a:pt x="7599189" y="605878"/>
                </a:lnTo>
                <a:lnTo>
                  <a:pt x="0" y="605878"/>
                </a:lnTo>
                <a:lnTo>
                  <a:pt x="544383" y="0"/>
                </a:lnTo>
                <a:close/>
              </a:path>
            </a:pathLst>
          </a:custGeom>
          <a:ln w="12693">
            <a:solidFill>
              <a:srgbClr val="0C54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675970"/>
            <a:ext cx="12191999" cy="178854"/>
          </a:xfrm>
          <a:prstGeom prst="rect">
            <a:avLst/>
          </a:pr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379811" y="0"/>
            <a:ext cx="656166" cy="712432"/>
          </a:xfrm>
          <a:custGeom>
            <a:avLst/>
            <a:gdLst/>
            <a:ahLst/>
            <a:cxnLst/>
            <a:rect l="l" t="t" r="r" b="b"/>
            <a:pathLst>
              <a:path w="666750" h="712470">
                <a:moveTo>
                  <a:pt x="666409" y="0"/>
                </a:moveTo>
                <a:lnTo>
                  <a:pt x="0" y="711866"/>
                </a:lnTo>
                <a:lnTo>
                  <a:pt x="0" y="711866"/>
                </a:lnTo>
              </a:path>
            </a:pathLst>
          </a:custGeom>
          <a:ln w="2856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024667" y="0"/>
            <a:ext cx="7148830" cy="0"/>
          </a:xfrm>
          <a:custGeom>
            <a:avLst/>
            <a:gdLst/>
            <a:ahLst/>
            <a:cxnLst/>
            <a:rect l="l" t="t" r="r" b="b"/>
            <a:pathLst>
              <a:path w="7148830">
                <a:moveTo>
                  <a:pt x="0" y="0"/>
                </a:moveTo>
                <a:lnTo>
                  <a:pt x="7148567" y="0"/>
                </a:lnTo>
              </a:path>
            </a:pathLst>
          </a:custGeom>
          <a:ln w="2856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465" y="702734"/>
            <a:ext cx="4379595" cy="0"/>
          </a:xfrm>
          <a:custGeom>
            <a:avLst/>
            <a:gdLst/>
            <a:ahLst/>
            <a:cxnLst/>
            <a:rect l="l" t="t" r="r" b="b"/>
            <a:pathLst>
              <a:path w="4379595">
                <a:moveTo>
                  <a:pt x="4379265" y="0"/>
                </a:moveTo>
                <a:lnTo>
                  <a:pt x="0" y="0"/>
                </a:lnTo>
              </a:path>
            </a:pathLst>
          </a:custGeom>
          <a:ln w="2856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044" y="990091"/>
            <a:ext cx="11909910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7982" y="1731526"/>
            <a:ext cx="5271770" cy="303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0" y="12661"/>
            <a:ext cx="1086900" cy="6676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i/4mYtvJasYzF-n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53000" y="6096000"/>
            <a:ext cx="2342623" cy="28982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r>
              <a:rPr lang="ru-RU" sz="1800" dirty="0">
                <a:latin typeface="Times New Roman"/>
                <a:cs typeface="Times New Roman"/>
              </a:rPr>
              <a:t>1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"/>
                <a:cs typeface="Times New Roman"/>
              </a:rPr>
              <a:t>октяб</a:t>
            </a:r>
            <a:r>
              <a:rPr sz="1800" dirty="0" err="1">
                <a:latin typeface="Times New Roman"/>
                <a:cs typeface="Times New Roman"/>
              </a:rPr>
              <a:t>ря</a:t>
            </a:r>
            <a:r>
              <a:rPr sz="1800" dirty="0">
                <a:latin typeface="Times New Roman"/>
                <a:cs typeface="Times New Roman"/>
              </a:rPr>
              <a:t> 2022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года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239" y="142480"/>
            <a:ext cx="3645126" cy="2238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49523" cy="1292662"/>
          </a:xfrm>
        </p:spPr>
        <p:txBody>
          <a:bodyPr/>
          <a:lstStyle/>
          <a:p>
            <a:pPr algn="ctr"/>
            <a:r>
              <a:rPr lang="ru-RU" dirty="0"/>
              <a:t>Заполнение статистического и методического</a:t>
            </a:r>
            <a:br>
              <a:rPr lang="ru-RU" dirty="0"/>
            </a:br>
            <a:r>
              <a:rPr lang="ru-RU" dirty="0"/>
              <a:t>анализа итогов ГИА-2022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B51F02-4FFD-47D5-AAFE-3F1A705EB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6492803" cy="16003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D5CCB0-1837-4D1F-BBC6-AC39E591F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03" y="2019369"/>
            <a:ext cx="6195597" cy="44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34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F08EC1-9BDD-4052-A48C-434D0593E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990600"/>
            <a:ext cx="7353937" cy="32540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11B7F7-442B-4B28-B22C-54D0B27DB3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39514"/>
            <a:ext cx="6706181" cy="277392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C58BA7-2024-466B-8D80-B609AC844539}"/>
              </a:ext>
            </a:extLst>
          </p:cNvPr>
          <p:cNvSpPr/>
          <p:nvPr/>
        </p:nvSpPr>
        <p:spPr>
          <a:xfrm>
            <a:off x="4953000" y="5867400"/>
            <a:ext cx="6477000" cy="64603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8740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339DC5-9F61-407E-A8AE-1BE22629F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0" y="791767"/>
            <a:ext cx="5902346" cy="23265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243B94-9769-4678-99F4-5FF6CB66F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" y="3412778"/>
            <a:ext cx="6370872" cy="21566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115ECC-4028-4D2C-8590-9A972047FD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658" y="4267200"/>
            <a:ext cx="6028073" cy="23853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9DCD17B-3B05-4AD2-8825-77B00550A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680" y="736444"/>
            <a:ext cx="5795320" cy="290073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BB3EB06-36DE-4A66-8F32-C071F2443982}"/>
              </a:ext>
            </a:extLst>
          </p:cNvPr>
          <p:cNvSpPr/>
          <p:nvPr/>
        </p:nvSpPr>
        <p:spPr>
          <a:xfrm>
            <a:off x="1828800" y="1828800"/>
            <a:ext cx="4038600" cy="2286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882F17C-EAF9-4C38-A59F-C246B44C2AD6}"/>
              </a:ext>
            </a:extLst>
          </p:cNvPr>
          <p:cNvSpPr/>
          <p:nvPr/>
        </p:nvSpPr>
        <p:spPr>
          <a:xfrm>
            <a:off x="8001000" y="4876799"/>
            <a:ext cx="3962400" cy="15240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E2DF25A-54D8-470F-892E-7620F9F7E35B}"/>
              </a:ext>
            </a:extLst>
          </p:cNvPr>
          <p:cNvSpPr/>
          <p:nvPr/>
        </p:nvSpPr>
        <p:spPr>
          <a:xfrm>
            <a:off x="1371600" y="4410717"/>
            <a:ext cx="3962400" cy="32301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C95007-19F3-448F-91E1-3F4668629BAC}"/>
              </a:ext>
            </a:extLst>
          </p:cNvPr>
          <p:cNvSpPr/>
          <p:nvPr/>
        </p:nvSpPr>
        <p:spPr>
          <a:xfrm>
            <a:off x="8305800" y="1295399"/>
            <a:ext cx="3429000" cy="30480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74603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B81630-35F7-4982-92E8-57BCC8FB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091"/>
            <a:ext cx="7140559" cy="34826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D9CBDD-782A-44FD-A231-BBFE94851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00" y="457200"/>
            <a:ext cx="5311600" cy="62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33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355DAA-7475-40EC-8DDA-5FE5AE512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0719"/>
            <a:ext cx="5997460" cy="62565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58D6AD-39C5-4700-AEC5-D3EA8C7C2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68360"/>
            <a:ext cx="5479255" cy="64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67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B65EFE-2955-43C7-BDF5-847FF329C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438" y="914400"/>
            <a:ext cx="5666228" cy="51290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AD45B6-B7D6-4785-86C8-7F67AAC0E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" y="689009"/>
            <a:ext cx="6057713" cy="53794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CE0150-8B10-4EA8-BDD6-7D4D91DF06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05000"/>
            <a:ext cx="5002831" cy="464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77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397A3-5CB9-43E8-9E60-569E231DF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091"/>
            <a:ext cx="10907954" cy="3231654"/>
          </a:xfrm>
        </p:spPr>
        <p:txBody>
          <a:bodyPr/>
          <a:lstStyle/>
          <a:p>
            <a:r>
              <a:rPr lang="ru-RU" dirty="0"/>
              <a:t>До 27.10.2022:</a:t>
            </a:r>
            <a:br>
              <a:rPr lang="ru-RU" dirty="0"/>
            </a:br>
            <a:r>
              <a:rPr lang="ru-RU" dirty="0"/>
              <a:t>1. внести изменения в отчет,</a:t>
            </a:r>
            <a:br>
              <a:rPr lang="ru-RU" dirty="0"/>
            </a:br>
            <a:r>
              <a:rPr lang="ru-RU" dirty="0"/>
              <a:t>2. разместить на сайте ОО,</a:t>
            </a:r>
            <a:br>
              <a:rPr lang="ru-RU" dirty="0"/>
            </a:br>
            <a:r>
              <a:rPr lang="ru-RU" dirty="0"/>
              <a:t>3. обновленную ссылку внести в </a:t>
            </a:r>
            <a:r>
              <a:rPr lang="ru-RU" dirty="0" err="1"/>
              <a:t>яндекс</a:t>
            </a:r>
            <a:r>
              <a:rPr lang="ru-RU" dirty="0"/>
              <a:t>-форму: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A8CE70-9B2C-4650-8DA3-A7966E167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4495800"/>
            <a:ext cx="7298962" cy="801234"/>
          </a:xfrm>
        </p:spPr>
        <p:txBody>
          <a:bodyPr/>
          <a:lstStyle/>
          <a:p>
            <a:r>
              <a:rPr lang="en-US" sz="2800" dirty="0">
                <a:hlinkClick r:id="rId2"/>
              </a:rPr>
              <a:t>https://disk.yandex.ru/i/4mYtvJasYzF-nA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36543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7363C92-DBE4-44CB-8268-64F2BE2A2B80}"/>
              </a:ext>
            </a:extLst>
          </p:cNvPr>
          <p:cNvSpPr/>
          <p:nvPr/>
        </p:nvSpPr>
        <p:spPr>
          <a:xfrm>
            <a:off x="5105400" y="138235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97280" hangingPunct="0">
              <a:defRPr/>
            </a:pPr>
            <a:r>
              <a:rPr lang="ru-RU" sz="2800" b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Оценка уровня объективности результатов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613851-33F1-4BFC-8547-4AE86E52AF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715" y="762000"/>
            <a:ext cx="1217128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15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10C3D5-964E-4DA2-9371-538EF2C0C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11658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15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3048DA-A825-4BC9-A779-A27209684F17}"/>
              </a:ext>
            </a:extLst>
          </p:cNvPr>
          <p:cNvSpPr txBox="1"/>
          <p:nvPr/>
        </p:nvSpPr>
        <p:spPr>
          <a:xfrm>
            <a:off x="-32825" y="762000"/>
            <a:ext cx="5443025" cy="2821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убрать область исправлений в документе </a:t>
            </a:r>
            <a:r>
              <a:rPr lang="ru-RU" sz="14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 исправлений в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функция для работы с исправлениями в документе и организации совместной работы нескольких человек над одним файлом. Это достаточно мощный инструмент, но большинству пользователей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он попросту не нужен. Поэтому сталкиваясь с данной функцией пользователи чаще всего стремятся ее отключить.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картинке внизу показано, как выглядит текстовый документ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использовании данной функции. В правой части экрана располагается отдельный блок, в котором отображаются информация об исправлениях.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ADA07D-D364-4E1C-B2F6-9EE25610E23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" y="3733800"/>
            <a:ext cx="5257800" cy="2821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9A8610-EB4E-4510-AA68-B861CE9143FA}"/>
              </a:ext>
            </a:extLst>
          </p:cNvPr>
          <p:cNvSpPr txBox="1"/>
          <p:nvPr/>
        </p:nvSpPr>
        <p:spPr>
          <a:xfrm>
            <a:off x="5805148" y="790135"/>
            <a:ext cx="6126480" cy="1233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того чтобы быстро убрать область исправлений в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 начать работать с документом как обычно, нужно перейти на вкладку «Рецензирование», открыть выпадающий список «Все исправления» и выбрать вариант «Без исправлений». После этого изменения, которые вы вносите в документ, перестанут отображаться на экране.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выпадащий список Все исправления">
            <a:extLst>
              <a:ext uri="{FF2B5EF4-FFF2-40B4-BE49-F238E27FC236}">
                <a16:creationId xmlns:a16="http://schemas.microsoft.com/office/drawing/2014/main" id="{4B7A4646-B147-4E73-A60C-B7AE415729D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48" y="2063874"/>
            <a:ext cx="5935394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751DD7-4B07-44BC-86F4-B03E78AC3142}"/>
              </a:ext>
            </a:extLst>
          </p:cNvPr>
          <p:cNvSpPr txBox="1"/>
          <p:nvPr/>
        </p:nvSpPr>
        <p:spPr>
          <a:xfrm>
            <a:off x="7162800" y="134684"/>
            <a:ext cx="2286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Инструкция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464E5C-41D1-4E64-823E-3C983FA229BA}"/>
              </a:ext>
            </a:extLst>
          </p:cNvPr>
          <p:cNvSpPr txBox="1"/>
          <p:nvPr/>
        </p:nvSpPr>
        <p:spPr>
          <a:xfrm>
            <a:off x="5805148" y="3910993"/>
            <a:ext cx="6126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вы не планируете пользоваться функциями совместного редактирования документа, то вы также можете отключить опцию записи исправлений</a:t>
            </a:r>
            <a:endParaRPr lang="ru-RU" sz="1400" dirty="0"/>
          </a:p>
        </p:txBody>
      </p:sp>
      <p:pic>
        <p:nvPicPr>
          <p:cNvPr id="12" name="Рисунок 11" descr="кнопка Записывать исправления">
            <a:extLst>
              <a:ext uri="{FF2B5EF4-FFF2-40B4-BE49-F238E27FC236}">
                <a16:creationId xmlns:a16="http://schemas.microsoft.com/office/drawing/2014/main" id="{41AB03D9-4661-47E3-B8B8-2347B1B6534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48" y="4563991"/>
            <a:ext cx="5935394" cy="1503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489445-4FB5-4D0B-9C8C-7AC481DE8889}"/>
              </a:ext>
            </a:extLst>
          </p:cNvPr>
          <p:cNvSpPr txBox="1"/>
          <p:nvPr/>
        </p:nvSpPr>
        <p:spPr>
          <a:xfrm>
            <a:off x="5737154" y="6103034"/>
            <a:ext cx="6126480" cy="542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этого на вкладке «Рецензирование» нужно нажать на кнопку «Записывать исправления» и снять с нее выделение.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139502-3762-4D18-A094-0A7317EFA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4065497" cy="40654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AFBB87-E7D9-4B5D-8689-AE7017002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79" y="2209800"/>
            <a:ext cx="8421621" cy="42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6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2691B6-9DC7-4702-A479-16770B2AC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37" y="1295400"/>
            <a:ext cx="1060004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6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4CA61A-6EC8-4A54-8016-8AAB5D802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6" y="874504"/>
            <a:ext cx="5372691" cy="32176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30ABC8-F3B7-4782-851C-4815EE042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49" y="762000"/>
            <a:ext cx="4860405" cy="30788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F3887C-6D36-4A0D-98ED-3F7FB0912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43" y="3148977"/>
            <a:ext cx="4937470" cy="321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1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A497E8-6392-4684-9532-D82C3A922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200400"/>
            <a:ext cx="5372100" cy="34271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10C3D5-964E-4DA2-9371-538EF2C0C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92" y="990600"/>
            <a:ext cx="8347025" cy="368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41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5A73EB-B9B8-4773-8E99-A98793492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" y="990600"/>
            <a:ext cx="6812870" cy="32845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1F4498-3AE5-4A6D-9C70-2B1CDCE66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42" y="1447800"/>
            <a:ext cx="5834879" cy="465065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5EF5419-82B1-4DE8-83C5-7F5CC21D0C5C}"/>
              </a:ext>
            </a:extLst>
          </p:cNvPr>
          <p:cNvSpPr/>
          <p:nvPr/>
        </p:nvSpPr>
        <p:spPr>
          <a:xfrm>
            <a:off x="381000" y="1447800"/>
            <a:ext cx="5867400" cy="9144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DC81D6-F193-4BD6-8178-CF5BEF7E8FDA}"/>
              </a:ext>
            </a:extLst>
          </p:cNvPr>
          <p:cNvSpPr/>
          <p:nvPr/>
        </p:nvSpPr>
        <p:spPr>
          <a:xfrm>
            <a:off x="6357121" y="4275105"/>
            <a:ext cx="5606279" cy="136887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96211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288A00-9809-4BA0-9F3B-2E5876770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734753"/>
            <a:ext cx="4915491" cy="25428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54ADCB-F154-49EE-8B9B-A761A31F4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60" y="570812"/>
            <a:ext cx="4915491" cy="57893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BF5474F-6439-407E-9B3D-3CC9948E4B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" y="609600"/>
            <a:ext cx="6115659" cy="335875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B42E1D-CEC5-4D2E-8877-97F8B3B687DD}"/>
              </a:ext>
            </a:extLst>
          </p:cNvPr>
          <p:cNvSpPr/>
          <p:nvPr/>
        </p:nvSpPr>
        <p:spPr>
          <a:xfrm>
            <a:off x="304800" y="1186446"/>
            <a:ext cx="5101549" cy="22860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0102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066BF9-295C-43C9-9DE9-C6D4C5079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4865"/>
            <a:ext cx="7474978" cy="47739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7FD8EC-2EBE-4A4B-A4BF-2EAC1D90E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864865"/>
            <a:ext cx="4380633" cy="499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9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1E4440-02BD-4BA5-A9D0-098454548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6927180" cy="40389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D9BF1D-3743-4B76-869D-9F8A38E60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29" y="3021526"/>
            <a:ext cx="7262489" cy="35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01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254</Words>
  <Application>Microsoft Office PowerPoint</Application>
  <PresentationFormat>Широкоэкранный</PresentationFormat>
  <Paragraphs>29</Paragraphs>
  <Slides>19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Calibri</vt:lpstr>
      <vt:lpstr>Times New Roman</vt:lpstr>
      <vt:lpstr>Office Theme</vt:lpstr>
      <vt:lpstr>Заполнение статистического и методического анализа итогов ГИА-2022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27.10.2022: 1. внести изменения в отчет, 2. разместить на сайте ОО, 3. обновленную ссылку внести в яндекс-форму: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проведения  итогового собеседования по русскому языку в 2022 году</dc:title>
  <dc:creator>Denis Usov</dc:creator>
  <cp:lastModifiedBy>VH</cp:lastModifiedBy>
  <cp:revision>43</cp:revision>
  <dcterms:created xsi:type="dcterms:W3CDTF">2022-01-27T07:28:11Z</dcterms:created>
  <dcterms:modified xsi:type="dcterms:W3CDTF">2022-10-21T08:22:14Z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2022-01-25T00:00:00Z</vt:filetime>
  </property>
  <property fmtid="{D5CDD505-2E9C-101B-9397-08002B2CF9AE}" pid="3" name="LastSaved">
    <vt:filetime>2022-01-27T00:00:00Z</vt:filetime>
  </property>
</Properties>
</file>