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58" r:id="rId3"/>
  </p:sldMasterIdLst>
  <p:notesMasterIdLst>
    <p:notesMasterId r:id="rId22"/>
  </p:notesMasterIdLst>
  <p:sldIdLst>
    <p:sldId id="278" r:id="rId4"/>
    <p:sldId id="257" r:id="rId5"/>
    <p:sldId id="279" r:id="rId6"/>
    <p:sldId id="259" r:id="rId7"/>
    <p:sldId id="275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81" r:id="rId19"/>
    <p:sldId id="289" r:id="rId20"/>
    <p:sldId id="290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503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nxJgJkHv1Jl+yw1d2ygwGlec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FEAD01-3D49-446C-84AD-59767DB0C5D2}">
  <a:tblStyle styleId="{41FEAD01-3D49-446C-84AD-59767DB0C5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54E775C-3B5C-4988-A1F8-15D38B57C9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>
        <p:guide orient="horz" pos="1230"/>
        <p:guide pos="3840"/>
        <p:guide orient="horz" pos="15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59633366141733"/>
          <c:y val="2.8124998269869694E-2"/>
          <c:w val="0.61765366633858265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E1791"/>
            </a:solidFill>
            <a:ln>
              <a:solidFill>
                <a:srgbClr val="3E179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 и литература</c:v>
                </c:pt>
                <c:pt idx="1">
                  <c:v>Шахматы</c:v>
                </c:pt>
                <c:pt idx="2">
                  <c:v>Математика</c:v>
                </c:pt>
                <c:pt idx="3">
                  <c:v>Безопасные дороги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833</c:v>
                </c:pt>
                <c:pt idx="1">
                  <c:v>431</c:v>
                </c:pt>
                <c:pt idx="2">
                  <c:v>2270</c:v>
                </c:pt>
                <c:pt idx="3">
                  <c:v>7354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C-43B3-BF23-FBBA67498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6739824"/>
        <c:axId val="1136741488"/>
      </c:barChart>
      <c:catAx>
        <c:axId val="113673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741488"/>
        <c:crosses val="autoZero"/>
        <c:auto val="1"/>
        <c:lblAlgn val="ctr"/>
        <c:lblOffset val="100"/>
        <c:noMultiLvlLbl val="0"/>
      </c:catAx>
      <c:valAx>
        <c:axId val="113674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673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ПЕРЕХОД 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Слайды демонстрируют статистику активации доступов в ЦОК учениками региона/муниципалитета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“Сегодня бесплатный доступ уже активировали…”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Показываем самый активный месяц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Обсуждаем то, как можно поднять активность - мк, семинары, инструкции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Откуда берем цифры: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https://tableau.uchi.ru/#/site/ss/views/74/2?:iid=1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/>
          </a:p>
        </p:txBody>
      </p:sp>
      <p:sp>
        <p:nvSpPr>
          <p:cNvPr id="261" name="Google Shape;2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ПЕРЕХОД 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Слайды демонстрируют статистику активации доступов в ЦОК учениками региона/муниципалитета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“Сегодня бесплатный доступ уже активировали…”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Показываем самый активный месяц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Обсуждаем то, как можно поднять активность - мк, семинары, инструкции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Откуда берем цифры: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https://tableau.uchi.ru/#/site/ss/views/74/2?:iid=1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84d4a13ba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84d4a13bad_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1"/>
              <a:t>ПЕРЕХОД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Слайды показывают аналитические возможности личных кабинетов учителя/завуча по проекту Срезы знаний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“В рамках проекта мы предоставляем аналитику для всех участников образовательного процесса, начиная от учителя, заканчивая региональными министерствами (зависит от контекста ситуации). Так в кабинете учителя …”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“Руководители и заместители руководителей образовательных организаций также могут в режиме реального времени осуществлять мониторинг результатов тестирований в своем личном кабинете на платформе Учи.ру… ”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/>
          </a:p>
        </p:txBody>
      </p:sp>
      <p:sp>
        <p:nvSpPr>
          <p:cNvPr id="289" name="Google Shape;289;g184d4a13bad_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84d4a13bad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84d4a13bad_7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ПЕРЕХОД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Слайды показывают аналитические возможности личных кабинетов учителя/завуча по проекту Срезы знаний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“В рамках проекта мы предоставляем аналитику для всех участников образовательного процесса, начиная от учителя, заканчивая региональными министерствами (зависит от контекста ситуации). Так в кабинете учителя …”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“Руководители и заместители руководителей образовательных организаций также могут в режиме реального времени осуществлять мониторинг результатов тестирований в своем личном кабинете на платформе Учи.ру… ”</a:t>
            </a:r>
            <a:endParaRPr/>
          </a:p>
        </p:txBody>
      </p:sp>
      <p:sp>
        <p:nvSpPr>
          <p:cNvPr id="300" name="Google Shape;300;g184d4a13bad_7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8674c53a1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18674c53a1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/>
              <a:t>Откуда берем цифры: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/>
              <a:t>https://tableau.uchi.ru/#/views/11/-?:iid=1</a:t>
            </a:r>
            <a:endParaRPr/>
          </a:p>
        </p:txBody>
      </p:sp>
      <p:sp>
        <p:nvSpPr>
          <p:cNvPr id="454" name="Google Shape;454;g18674c53a1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674c53a1d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18674c53a1d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Для эксперимента (Башкирия, Волгоград, Белгород математика) - </a:t>
            </a:r>
            <a:r>
              <a:rPr lang="ru-RU" b="1" dirty="0"/>
              <a:t>6 уроков</a:t>
            </a:r>
            <a:endParaRPr b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Для всех остальных (</a:t>
            </a:r>
            <a:r>
              <a:rPr lang="ru-RU" dirty="0" err="1"/>
              <a:t>белгород</a:t>
            </a:r>
            <a:r>
              <a:rPr lang="ru-RU" dirty="0"/>
              <a:t> РЯ, АЯ, </a:t>
            </a:r>
            <a:r>
              <a:rPr lang="ru-RU" dirty="0" err="1"/>
              <a:t>питер</a:t>
            </a:r>
            <a:r>
              <a:rPr lang="ru-RU" dirty="0"/>
              <a:t>, </a:t>
            </a:r>
            <a:r>
              <a:rPr lang="ru-RU" dirty="0" err="1"/>
              <a:t>пенза</a:t>
            </a:r>
            <a:r>
              <a:rPr lang="ru-RU" dirty="0"/>
              <a:t>, приморский, </a:t>
            </a:r>
            <a:r>
              <a:rPr lang="ru-RU" dirty="0" err="1"/>
              <a:t>самара</a:t>
            </a:r>
            <a:r>
              <a:rPr lang="ru-RU" dirty="0"/>
              <a:t>, </a:t>
            </a:r>
            <a:r>
              <a:rPr lang="ru-RU" dirty="0" err="1"/>
              <a:t>тюмень</a:t>
            </a:r>
            <a:r>
              <a:rPr lang="ru-RU" dirty="0"/>
              <a:t>, </a:t>
            </a:r>
            <a:r>
              <a:rPr lang="ru-RU" dirty="0" err="1"/>
              <a:t>мордовия</a:t>
            </a:r>
            <a:r>
              <a:rPr lang="ru-RU" dirty="0"/>
              <a:t>) - </a:t>
            </a:r>
            <a:r>
              <a:rPr lang="ru-RU" b="1" dirty="0"/>
              <a:t>8 уроков</a:t>
            </a:r>
            <a:endParaRPr b="1" dirty="0"/>
          </a:p>
        </p:txBody>
      </p:sp>
      <p:sp>
        <p:nvSpPr>
          <p:cNvPr id="470" name="Google Shape;470;g18674c53a1d_2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ПЕРЕХОД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слайде представлен таймлайн реализации проектов в регионе/муниципалитете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“Резюмируя все вышесказанное…”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“Подводя итоги, мы подготовили таймлайн по реализации проектов…”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Как вы видите в новом учебном году нас ждет много интересных проектов. Мы конечно же перед стартом каждого проекта будем направлять вам информационные материалы, чтобы наши коллеги в муниципалитетах и школах могли принять в них участие..”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sp>
        <p:nvSpPr>
          <p:cNvPr id="585" name="Google Shape;58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/>
          </a:p>
        </p:txBody>
      </p:sp>
      <p:sp>
        <p:nvSpPr>
          <p:cNvPr id="604" name="Google Shape;6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ПЕРЕХОД от 1 ко 2 слайду: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 показывает охват платформы в России и наши ключевые достижения в 21/22 учебном году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Уточняем у контрагента знаком ли с платформой и (или)озвучиваем повестку встречи далее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«Позвольте рассказать о нашей платформе»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“В этом году платформе Учи.ру исполняется 10 лет…” (далее о цифрах и достижениях подробнее)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ПЕРЕХОД от 2 к 3 слайду: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 демонстрирует охват аудитории в конкретном регионе/муниципалитете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 масштаба всей страны переходим к масштабу региона. “…А теперь давайте посмотрим каких результаты использования Учи.ру в Хабаровском крае..”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“Несомненно и ученики, и учителя Хабаровского края также активно занимаются на Учи.ру. В 21/22 учебном году …”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“Давайте подробнее посмотрим результаты по вашему региону/муниципалитету”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Откуда берем цифры: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Цифры по учителям и ученикам берем из кабмуна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Цифру по количеству участников олимпиады берем из годового отчета: https://drive.google.com/drive/folders/1JH4nMHX64iXlBorkSD8NriKMajPHA7VM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Проникновение по ученикам: см. следующий слайд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Топ-3 муниципалитета: см. следующий слайд</a:t>
            </a: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9c489a88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79c489a887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ПЕРЕХОД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Олимпиадное движение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 сообщает контрагенту о преимуществах олимпиад Учи.ру и показывает уникальное кол-во учеников, принявших участие в олимпиадах Учи.ру в 21/22 учебном году.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b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“Коллеги, позвольте рассказать о нашем олимпиадном движении…”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“Олимпиады Учи.ру наша гордость, в 21/22 учебном году уже более N учеников приняли участие, что говорит о… и составляет более чем М% от общего числа активных на Учи.ру учеников в регионе/муниципалитете…”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/>
              <a:t>Откуда берем цифры: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/>
              <a:t>отсюда https://tableau.uchi.ru/#/site/ss/views/GR/GR?:iid=1</a:t>
            </a:r>
            <a:r>
              <a:rPr lang="ru-RU" b="1"/>
              <a:t> </a:t>
            </a:r>
            <a:r>
              <a:rPr lang="ru-RU" b="0"/>
              <a:t>или отсюда https://tableau.uchi.ru/#/views/6/sheet0?:iid=1</a:t>
            </a:r>
            <a:endParaRPr/>
          </a:p>
        </p:txBody>
      </p:sp>
      <p:sp>
        <p:nvSpPr>
          <p:cNvPr id="109" name="Google Shape;109;g179c489a887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84d85193c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84d85193c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ПЕРЕХОД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отражает динамику участия в олимпиадах Учи.ру в 21/22 учебном году.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Как Вы видите на графике самыми популярными у учеников в региона/муниципалитете в 21/22 учебном году стали олимпиады… 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“Самыми интересными для учеников вашего региона/муниципалитета в 21/22 учебном году стали ….. олимпиады”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/>
              <a:t>Цифры по каждой олимпиаде берем из кабмуна</a:t>
            </a:r>
            <a:endParaRPr b="1"/>
          </a:p>
        </p:txBody>
      </p:sp>
      <p:sp>
        <p:nvSpPr>
          <p:cNvPr id="298" name="Google Shape;298;g184d85193c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7d5858650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7d58586508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/>
          </a:p>
        </p:txBody>
      </p:sp>
      <p:sp>
        <p:nvSpPr>
          <p:cNvPr id="333" name="Google Shape;333;g17d58586508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ЧТО МОЖНО СКАЗАТЬ ПРО ОЛИМПИАДУ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ru-RU"/>
              <a:t>При поддержке с нацпроектом культура, в партнерстве с Российской государственной библиотекой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олимпиады — повысить интерес учеников к русскому языку, литературе и чтению, помочь им развить самостоятельность и творческое отношение к образованию, выявить школьников, проявляющих способности к изучению гуманитарных дисциплин.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Интерактивные задания позволяют учителям оценить понимание учениками основных тем школьной программы по русскому языку и литературе, а участникам — систематизировать и интерпретировать знания о русской культуре.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учителей сделали доп функционал – раздел урок, в котором содержатся готовые методические материалы для проведения тематического урока по литературе для учеников 5-9 классов</a:t>
            </a:r>
            <a:endParaRPr/>
          </a:p>
        </p:txBody>
      </p:sp>
      <p:sp>
        <p:nvSpPr>
          <p:cNvPr id="352" name="Google Shape;35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9c489a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79c489a8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ПЕРЕХОД 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слайде представлен график олимпиад в 1 и 2 полугодии учебного года 22/23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Возможные переходы: </a:t>
            </a:r>
            <a:endParaRPr b="0"/>
          </a:p>
          <a:p>
            <a:pPr marL="457200" lvl="0" indent="-228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“В учебном году на платформе  пройдут следующие олимпиады…”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0" name="Google Shape;200;g179c489a8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71f08e9c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571f08e9c0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просто описание проекта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менеджер обсуждает с лпр что делать </a:t>
            </a:r>
            <a:endParaRPr/>
          </a:p>
        </p:txBody>
      </p:sp>
      <p:sp>
        <p:nvSpPr>
          <p:cNvPr id="231" name="Google Shape;231;g1571f08e9c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2_заголовок и текст">
    <p:bg>
      <p:bgPr>
        <a:solidFill>
          <a:srgbClr val="3E179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573723" y="1535113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3723" y="3218903"/>
            <a:ext cx="11067415" cy="276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2_заголовок и текст 3">
    <p:bg>
      <p:bgPr>
        <a:solidFill>
          <a:srgbClr val="3E179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7b5c17d5b1_3_8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17b5c17d5b1_3_8"/>
          <p:cNvSpPr txBox="1">
            <a:spLocks noGrp="1"/>
          </p:cNvSpPr>
          <p:nvPr>
            <p:ph type="body" idx="2"/>
          </p:nvPr>
        </p:nvSpPr>
        <p:spPr>
          <a:xfrm>
            <a:off x="573722" y="1543685"/>
            <a:ext cx="975085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82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17b5c17d5b1_3_8"/>
          <p:cNvSpPr txBox="1"/>
          <p:nvPr/>
        </p:nvSpPr>
        <p:spPr>
          <a:xfrm>
            <a:off x="10901081" y="98865"/>
            <a:ext cx="71719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7b5c17d5b1_3_8"/>
          <p:cNvSpPr txBox="1"/>
          <p:nvPr/>
        </p:nvSpPr>
        <p:spPr>
          <a:xfrm>
            <a:off x="573723" y="98865"/>
            <a:ext cx="442856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Интерактивная образовательная платформа Учи.ру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g17b5c17d5b1_3_8"/>
          <p:cNvCxnSpPr/>
          <p:nvPr/>
        </p:nvCxnSpPr>
        <p:spPr>
          <a:xfrm>
            <a:off x="550863" y="311202"/>
            <a:ext cx="11090275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2_заголовок и текст">
    <p:bg>
      <p:bgPr>
        <a:solidFill>
          <a:srgbClr val="3E179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0"/>
          <p:cNvSpPr txBox="1">
            <a:spLocks noGrp="1"/>
          </p:cNvSpPr>
          <p:nvPr>
            <p:ph type="body" idx="1"/>
          </p:nvPr>
        </p:nvSpPr>
        <p:spPr>
          <a:xfrm>
            <a:off x="573723" y="1535113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62" y="4136307"/>
            <a:ext cx="11067415" cy="184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91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1_заголовок и текст">
    <p:bg>
      <p:bgPr>
        <a:solidFill>
          <a:srgbClr val="F6F6F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body" idx="2"/>
          </p:nvPr>
        </p:nvSpPr>
        <p:spPr>
          <a:xfrm>
            <a:off x="573722" y="1543685"/>
            <a:ext cx="975085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820"/>
              <a:buFont typeface="Arial"/>
              <a:buChar char="•"/>
              <a:defRPr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8"/>
          <p:cNvSpPr txBox="1"/>
          <p:nvPr/>
        </p:nvSpPr>
        <p:spPr>
          <a:xfrm>
            <a:off x="10901081" y="98865"/>
            <a:ext cx="71719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8"/>
          <p:cNvSpPr txBox="1"/>
          <p:nvPr/>
        </p:nvSpPr>
        <p:spPr>
          <a:xfrm>
            <a:off x="573723" y="98865"/>
            <a:ext cx="442856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Интерактивная образовательная платформа Учи.ру</a:t>
            </a:r>
            <a:endParaRPr sz="12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48"/>
          <p:cNvCxnSpPr/>
          <p:nvPr/>
        </p:nvCxnSpPr>
        <p:spPr>
          <a:xfrm>
            <a:off x="550863" y="311202"/>
            <a:ext cx="1109027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 слайд">
  <p:cSld name="чистый слайд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94">
          <p15:clr>
            <a:srgbClr val="FBAE40"/>
          </p15:clr>
        </p15:guide>
        <p15:guide id="2" orient="horz" pos="9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2_заголовок и текст 3">
    <p:bg>
      <p:bgPr>
        <a:solidFill>
          <a:srgbClr val="3E179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2"/>
          </p:nvPr>
        </p:nvSpPr>
        <p:spPr>
          <a:xfrm>
            <a:off x="573722" y="1543685"/>
            <a:ext cx="975085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82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5"/>
          <p:cNvSpPr txBox="1"/>
          <p:nvPr/>
        </p:nvSpPr>
        <p:spPr>
          <a:xfrm>
            <a:off x="10901081" y="98865"/>
            <a:ext cx="71719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5"/>
          <p:cNvSpPr txBox="1"/>
          <p:nvPr/>
        </p:nvSpPr>
        <p:spPr>
          <a:xfrm>
            <a:off x="573723" y="98865"/>
            <a:ext cx="442856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Интерактивная образовательная платформа Учи.ру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55"/>
          <p:cNvCxnSpPr/>
          <p:nvPr/>
        </p:nvCxnSpPr>
        <p:spPr>
          <a:xfrm>
            <a:off x="550863" y="311202"/>
            <a:ext cx="11090275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1_заголовок и текст">
    <p:bg>
      <p:bgPr>
        <a:solidFill>
          <a:srgbClr val="F6F6F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39a55b4f42_2_1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139a55b4f42_2_1"/>
          <p:cNvSpPr txBox="1">
            <a:spLocks noGrp="1"/>
          </p:cNvSpPr>
          <p:nvPr>
            <p:ph type="body" idx="2"/>
          </p:nvPr>
        </p:nvSpPr>
        <p:spPr>
          <a:xfrm>
            <a:off x="573722" y="1543685"/>
            <a:ext cx="975085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820"/>
              <a:buFont typeface="Arial"/>
              <a:buChar char="•"/>
              <a:defRPr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139a55b4f42_2_1"/>
          <p:cNvSpPr txBox="1"/>
          <p:nvPr/>
        </p:nvSpPr>
        <p:spPr>
          <a:xfrm>
            <a:off x="10901081" y="98865"/>
            <a:ext cx="71719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139a55b4f42_2_1"/>
          <p:cNvSpPr txBox="1"/>
          <p:nvPr/>
        </p:nvSpPr>
        <p:spPr>
          <a:xfrm>
            <a:off x="573723" y="98865"/>
            <a:ext cx="442856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Интерактивная образовательная платформа Учи.ру</a:t>
            </a:r>
            <a:endParaRPr sz="12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g139a55b4f42_2_1"/>
          <p:cNvCxnSpPr/>
          <p:nvPr/>
        </p:nvCxnSpPr>
        <p:spPr>
          <a:xfrm>
            <a:off x="550863" y="311202"/>
            <a:ext cx="1109027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 слайд">
  <p:cSld name="чистый слайд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94">
          <p15:clr>
            <a:srgbClr val="FBAE40"/>
          </p15:clr>
        </p15:guide>
        <p15:guide id="2" orient="horz" pos="9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2_заголовок и текст 3">
    <p:bg>
      <p:bgPr>
        <a:solidFill>
          <a:srgbClr val="3E179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39a55b4f42_2_8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139a55b4f42_2_8"/>
          <p:cNvSpPr txBox="1">
            <a:spLocks noGrp="1"/>
          </p:cNvSpPr>
          <p:nvPr>
            <p:ph type="body" idx="2"/>
          </p:nvPr>
        </p:nvSpPr>
        <p:spPr>
          <a:xfrm>
            <a:off x="573722" y="1543685"/>
            <a:ext cx="975085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82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139a55b4f42_2_8"/>
          <p:cNvSpPr txBox="1"/>
          <p:nvPr/>
        </p:nvSpPr>
        <p:spPr>
          <a:xfrm>
            <a:off x="10901081" y="98865"/>
            <a:ext cx="71719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139a55b4f42_2_8"/>
          <p:cNvSpPr txBox="1"/>
          <p:nvPr/>
        </p:nvSpPr>
        <p:spPr>
          <a:xfrm>
            <a:off x="573723" y="98865"/>
            <a:ext cx="442856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Интерактивная образовательная платформа Учи.ру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g139a55b4f42_2_8"/>
          <p:cNvCxnSpPr/>
          <p:nvPr/>
        </p:nvCxnSpPr>
        <p:spPr>
          <a:xfrm>
            <a:off x="550863" y="311202"/>
            <a:ext cx="11090275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текст">
  <p:cSld name="11_заголовок и текст">
    <p:bg>
      <p:bgPr>
        <a:solidFill>
          <a:srgbClr val="F6F6F6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7b5c17d5b1_3_1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g17b5c17d5b1_3_1"/>
          <p:cNvSpPr txBox="1">
            <a:spLocks noGrp="1"/>
          </p:cNvSpPr>
          <p:nvPr>
            <p:ph type="body" idx="2"/>
          </p:nvPr>
        </p:nvSpPr>
        <p:spPr>
          <a:xfrm>
            <a:off x="573722" y="1543685"/>
            <a:ext cx="975085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4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820"/>
              <a:buFont typeface="Arial"/>
              <a:buChar char="•"/>
              <a:defRPr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g17b5c17d5b1_3_1"/>
          <p:cNvSpPr txBox="1"/>
          <p:nvPr/>
        </p:nvSpPr>
        <p:spPr>
          <a:xfrm>
            <a:off x="10901081" y="98865"/>
            <a:ext cx="71719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17b5c17d5b1_3_1"/>
          <p:cNvSpPr txBox="1"/>
          <p:nvPr/>
        </p:nvSpPr>
        <p:spPr>
          <a:xfrm>
            <a:off x="573723" y="98865"/>
            <a:ext cx="442856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Интерактивная образовательная платформа Учи.ру</a:t>
            </a:r>
            <a:endParaRPr sz="12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g17b5c17d5b1_3_1"/>
          <p:cNvCxnSpPr/>
          <p:nvPr/>
        </p:nvCxnSpPr>
        <p:spPr>
          <a:xfrm>
            <a:off x="550863" y="311202"/>
            <a:ext cx="1109027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3158">
          <p15:clr>
            <a:srgbClr val="FBAE40"/>
          </p15:clr>
        </p15:guide>
        <p15:guide id="3" pos="1912">
          <p15:clr>
            <a:srgbClr val="FBAE40"/>
          </p15:clr>
        </p15:guide>
        <p15:guide id="4" pos="2162">
          <p15:clr>
            <a:srgbClr val="FBAE40"/>
          </p15:clr>
        </p15:guide>
        <p15:guide id="5" pos="3727">
          <p15:clr>
            <a:srgbClr val="FBAE40"/>
          </p15:clr>
        </p15:guide>
        <p15:guide id="6" pos="3999">
          <p15:clr>
            <a:srgbClr val="FBAE40"/>
          </p15:clr>
        </p15:guide>
        <p15:guide id="7" pos="5541">
          <p15:clr>
            <a:srgbClr val="FBAE40"/>
          </p15:clr>
        </p15:guide>
        <p15:guide id="8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 слайд">
  <p:cSld name="чисты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94">
          <p15:clr>
            <a:srgbClr val="FBAE40"/>
          </p15:clr>
        </p15:guide>
        <p15:guide id="2" orient="horz" pos="9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04">
          <p15:clr>
            <a:srgbClr val="F26B43"/>
          </p15:clr>
        </p15:guide>
        <p15:guide id="3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04">
          <p15:clr>
            <a:srgbClr val="F26B43"/>
          </p15:clr>
        </p15:guide>
        <p15:guide id="3" pos="7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504">
          <p15:clr>
            <a:srgbClr val="F26B43"/>
          </p15:clr>
        </p15:guide>
        <p15:guide id="3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rogi.uchi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583" y="95856"/>
            <a:ext cx="1477107" cy="31183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573723" y="2020019"/>
            <a:ext cx="52138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ноябрь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573723" y="1535113"/>
            <a:ext cx="975085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</a:rPr>
              <a:t>Учи.ру в Юго-Западном управлении</a:t>
            </a:r>
            <a:endParaRPr sz="1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21"/>
          <p:cNvGraphicFramePr/>
          <p:nvPr>
            <p:extLst>
              <p:ext uri="{D42A27DB-BD31-4B8C-83A1-F6EECF244321}">
                <p14:modId xmlns:p14="http://schemas.microsoft.com/office/powerpoint/2010/main" val="1272799462"/>
              </p:ext>
            </p:extLst>
          </p:nvPr>
        </p:nvGraphicFramePr>
        <p:xfrm>
          <a:off x="553402" y="1286258"/>
          <a:ext cx="7462675" cy="5182000"/>
        </p:xfrm>
        <a:graphic>
          <a:graphicData uri="http://schemas.openxmlformats.org/drawingml/2006/table">
            <a:tbl>
              <a:tblPr>
                <a:noFill/>
                <a:tableStyleId>{41FEAD01-3D49-446C-84AD-59767DB0C5D2}</a:tableStyleId>
              </a:tblPr>
              <a:tblGrid>
                <a:gridCol w="433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sz="1200" b="1" u="none" strike="noStrike" cap="none" dirty="0">
                        <a:solidFill>
                          <a:srgbClr val="1515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5151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Зарегистрированных </a:t>
                      </a:r>
                      <a:b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учеников</a:t>
                      </a:r>
                      <a:endParaRPr sz="1200" b="1" u="none" strike="noStrike" cap="none">
                        <a:solidFill>
                          <a:srgbClr val="1515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5151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Регулярно занимаются*</a:t>
                      </a:r>
                      <a:endParaRPr sz="1200" b="1" u="none" strike="noStrike" cap="none">
                        <a:solidFill>
                          <a:srgbClr val="1515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5151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№2»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п.г.т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№4»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п.г.т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№13»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«Начальная школа» с. Красноармейское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№3»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№10 им. Героя России Сергея Анатольевича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Хихина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«Школа-интернат № 1 им. С.И. Панферова основного общего образования»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«Начальная школа  «Гармония»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п.г.т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«Центр образования»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№4»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Активные школы</a:t>
            </a:r>
            <a:endParaRPr/>
          </a:p>
        </p:txBody>
      </p:sp>
      <p:grpSp>
        <p:nvGrpSpPr>
          <p:cNvPr id="251" name="Google Shape;251;p21"/>
          <p:cNvGrpSpPr/>
          <p:nvPr/>
        </p:nvGrpSpPr>
        <p:grpSpPr>
          <a:xfrm>
            <a:off x="9177019" y="1385758"/>
            <a:ext cx="2461579" cy="1363278"/>
            <a:chOff x="9349964" y="554194"/>
            <a:chExt cx="2461579" cy="1363278"/>
          </a:xfrm>
        </p:grpSpPr>
        <p:sp>
          <p:nvSpPr>
            <p:cNvPr id="252" name="Google Shape;252;p21"/>
            <p:cNvSpPr txBox="1"/>
            <p:nvPr/>
          </p:nvSpPr>
          <p:spPr>
            <a:xfrm>
              <a:off x="9349964" y="1178808"/>
              <a:ext cx="2252981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учеников из </a:t>
              </a:r>
              <a:r>
                <a:rPr lang="ru-RU" sz="1200" b="0" i="0" u="none" strike="noStrike" cap="none" dirty="0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Юго-Западного управления</a:t>
              </a: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активировали доступ к Учи.ру на “Цифровом образовательном контенте”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1"/>
            <p:cNvSpPr txBox="1"/>
            <p:nvPr/>
          </p:nvSpPr>
          <p:spPr>
            <a:xfrm>
              <a:off x="9349965" y="554194"/>
              <a:ext cx="2461578" cy="838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3 886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endParaRPr sz="1050" b="1" i="0" u="none" strike="noStrike" cap="none" dirty="0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1"/>
          <p:cNvGrpSpPr/>
          <p:nvPr/>
        </p:nvGrpSpPr>
        <p:grpSpPr>
          <a:xfrm>
            <a:off x="9177020" y="3001428"/>
            <a:ext cx="2461578" cy="1178612"/>
            <a:chOff x="9349965" y="554194"/>
            <a:chExt cx="2461578" cy="1178612"/>
          </a:xfrm>
        </p:grpSpPr>
        <p:sp>
          <p:nvSpPr>
            <p:cNvPr id="255" name="Google Shape;255;p21"/>
            <p:cNvSpPr txBox="1"/>
            <p:nvPr/>
          </p:nvSpPr>
          <p:spPr>
            <a:xfrm>
              <a:off x="9349965" y="1178808"/>
              <a:ext cx="2070859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учеников из </a:t>
              </a:r>
              <a:r>
                <a:rPr lang="ru-RU" sz="1200" b="0" i="0" u="none" strike="noStrike" cap="none" dirty="0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Юго-Западного управления</a:t>
              </a: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регулярно занимаются на Учи.ру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1"/>
            <p:cNvSpPr txBox="1"/>
            <p:nvPr/>
          </p:nvSpPr>
          <p:spPr>
            <a:xfrm>
              <a:off x="9349965" y="554194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406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1"/>
          <p:cNvSpPr txBox="1"/>
          <p:nvPr/>
        </p:nvSpPr>
        <p:spPr>
          <a:xfrm>
            <a:off x="9177020" y="6025060"/>
            <a:ext cx="2813211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ученики, которые занимались не менее 3 раз в ноябре на Учи.ру</a:t>
            </a:r>
            <a:endParaRPr sz="1000" b="0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4366" y="1111562"/>
            <a:ext cx="6333911" cy="47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3117" y="3824771"/>
            <a:ext cx="4266442" cy="2452773"/>
          </a:xfrm>
          <a:prstGeom prst="roundRect">
            <a:avLst>
              <a:gd name="adj" fmla="val 4342"/>
            </a:avLst>
          </a:prstGeom>
          <a:solidFill>
            <a:srgbClr val="ECECEC"/>
          </a:solidFill>
          <a:ln>
            <a:noFill/>
          </a:ln>
          <a:effectLst>
            <a:outerShdw blurRad="238757" algn="ctr" rotWithShape="0">
              <a:srgbClr val="000000">
                <a:alpha val="16862"/>
              </a:srgbClr>
            </a:outerShdw>
            <a:reflection stA="0" endPos="28000" dist="5000" dir="5400000" sy="-100000" algn="bl" rotWithShape="0"/>
          </a:effectLst>
        </p:spPr>
      </p:pic>
      <p:sp>
        <p:nvSpPr>
          <p:cNvPr id="265" name="Google Shape;265;p8"/>
          <p:cNvSpPr txBox="1">
            <a:spLocks noGrp="1"/>
          </p:cNvSpPr>
          <p:nvPr>
            <p:ph type="body" idx="1"/>
          </p:nvPr>
        </p:nvSpPr>
        <p:spPr>
          <a:xfrm>
            <a:off x="573724" y="796310"/>
            <a:ext cx="4283450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Срезы знаний Учи.ру 2022/23</a:t>
            </a:r>
            <a:endParaRPr/>
          </a:p>
        </p:txBody>
      </p:sp>
      <p:sp>
        <p:nvSpPr>
          <p:cNvPr id="266" name="Google Shape;266;p8"/>
          <p:cNvSpPr txBox="1">
            <a:spLocks noGrp="1"/>
          </p:cNvSpPr>
          <p:nvPr>
            <p:ph type="body" idx="2"/>
          </p:nvPr>
        </p:nvSpPr>
        <p:spPr>
          <a:xfrm>
            <a:off x="573723" y="2004920"/>
            <a:ext cx="4266300" cy="3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6000" lvl="0" indent="-216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Ученики 2-9 классов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3 тестирования на Учи.ру по математике </a:t>
            </a:r>
            <a:br>
              <a:rPr lang="ru-RU"/>
            </a:br>
            <a:r>
              <a:rPr lang="ru-RU"/>
              <a:t>и русскому языку</a:t>
            </a:r>
            <a:endParaRPr/>
          </a:p>
          <a:p>
            <a:pPr marL="971550" lvl="1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400"/>
              <a:t>12 сентября – 20 ноября</a:t>
            </a:r>
            <a:endParaRPr/>
          </a:p>
          <a:p>
            <a:pPr marL="971550" lvl="1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400"/>
              <a:t>16 января – 28 февраля</a:t>
            </a:r>
            <a:endParaRPr/>
          </a:p>
          <a:p>
            <a:pPr marL="971550" lvl="1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400"/>
              <a:t>3 апреля – 31 мая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у каждого ученика свой вариант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в тесте 10–18 заданий, рассчитанных </a:t>
            </a:r>
            <a:br>
              <a:rPr lang="ru-RU"/>
            </a:br>
            <a:r>
              <a:rPr lang="ru-RU"/>
              <a:t>на 20 минут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SzPts val="1820"/>
              <a:buChar char="•"/>
            </a:pPr>
            <a:r>
              <a:rPr lang="ru-RU"/>
              <a:t>подробные отчёты с результатами</a:t>
            </a:r>
            <a:br>
              <a:rPr lang="ru-RU"/>
            </a:br>
            <a:r>
              <a:rPr lang="ru-RU"/>
              <a:t>и рекомендациями</a:t>
            </a:r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>
            <a:off x="6663117" y="800100"/>
            <a:ext cx="4294673" cy="2852629"/>
            <a:chOff x="6851831" y="635239"/>
            <a:chExt cx="4714309" cy="3131362"/>
          </a:xfrm>
        </p:grpSpPr>
        <p:pic>
          <p:nvPicPr>
            <p:cNvPr id="268" name="Google Shape;26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51831" y="635239"/>
              <a:ext cx="4714309" cy="3131362"/>
            </a:xfrm>
            <a:prstGeom prst="roundRect">
              <a:avLst>
                <a:gd name="adj" fmla="val 4292"/>
              </a:avLst>
            </a:prstGeom>
            <a:solidFill>
              <a:srgbClr val="ECECEC"/>
            </a:solidFill>
            <a:ln>
              <a:noFill/>
            </a:ln>
            <a:effectLst>
              <a:outerShdw blurRad="238757" algn="ctr" rotWithShape="0">
                <a:srgbClr val="000000">
                  <a:alpha val="16862"/>
                </a:srgbClr>
              </a:outerShdw>
              <a:reflection stA="0" endPos="28000" dist="5000" dir="5400000" sy="-100000" algn="bl" rotWithShape="0"/>
            </a:effectLst>
          </p:spPr>
        </p:pic>
        <p:sp>
          <p:nvSpPr>
            <p:cNvPr id="269" name="Google Shape;269;p8"/>
            <p:cNvSpPr/>
            <p:nvPr/>
          </p:nvSpPr>
          <p:spPr>
            <a:xfrm>
              <a:off x="6851831" y="2174875"/>
              <a:ext cx="177619" cy="99448"/>
            </a:xfrm>
            <a:prstGeom prst="rect">
              <a:avLst/>
            </a:prstGeom>
            <a:solidFill>
              <a:srgbClr val="D3F0FF"/>
            </a:solidFill>
            <a:ln>
              <a:noFill/>
            </a:ln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7"/>
          <p:cNvGraphicFramePr/>
          <p:nvPr>
            <p:extLst>
              <p:ext uri="{D42A27DB-BD31-4B8C-83A1-F6EECF244321}">
                <p14:modId xmlns:p14="http://schemas.microsoft.com/office/powerpoint/2010/main" val="105363093"/>
              </p:ext>
            </p:extLst>
          </p:nvPr>
        </p:nvGraphicFramePr>
        <p:xfrm>
          <a:off x="573723" y="1237623"/>
          <a:ext cx="7857900" cy="5182000"/>
        </p:xfrm>
        <a:graphic>
          <a:graphicData uri="http://schemas.openxmlformats.org/drawingml/2006/table">
            <a:tbl>
              <a:tblPr>
                <a:noFill/>
                <a:tableStyleId>{41FEAD01-3D49-446C-84AD-59767DB0C5D2}</a:tableStyleId>
              </a:tblPr>
              <a:tblGrid>
                <a:gridCol w="501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sz="1200" b="1" u="none" strike="noStrike" cap="none">
                        <a:solidFill>
                          <a:srgbClr val="1515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5151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Приняли участие в тестировании</a:t>
                      </a:r>
                      <a:endParaRPr sz="1200" b="1" u="none" strike="noStrike" cap="none">
                        <a:solidFill>
                          <a:srgbClr val="1515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5151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№13»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«Начальная школа  «Гармония»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п.г.т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«Центр образования»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№2»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п.г.т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№8»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№1 им. Героя Советского Союза Зои Космодемьянской»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№4»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п.г.т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«Начальная школа» с. Красноармейское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№9»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№10 им. Героя России Сергея Анатольевича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Хихина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6" name="Google Shape;276;p7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Промежуточные результаты первого тестирования</a:t>
            </a:r>
            <a:endParaRPr/>
          </a:p>
        </p:txBody>
      </p:sp>
      <p:grpSp>
        <p:nvGrpSpPr>
          <p:cNvPr id="277" name="Google Shape;277;p7"/>
          <p:cNvGrpSpPr/>
          <p:nvPr/>
        </p:nvGrpSpPr>
        <p:grpSpPr>
          <a:xfrm>
            <a:off x="9177020" y="1385758"/>
            <a:ext cx="2461578" cy="1178612"/>
            <a:chOff x="9349965" y="554194"/>
            <a:chExt cx="2461578" cy="1178612"/>
          </a:xfrm>
        </p:grpSpPr>
        <p:sp>
          <p:nvSpPr>
            <p:cNvPr id="278" name="Google Shape;278;p7"/>
            <p:cNvSpPr txBox="1"/>
            <p:nvPr/>
          </p:nvSpPr>
          <p:spPr>
            <a:xfrm>
              <a:off x="9349965" y="1178808"/>
              <a:ext cx="20709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учеников из </a:t>
              </a:r>
              <a:r>
                <a:rPr lang="ru-RU" sz="1200" b="0" i="0" u="none" strike="noStrike" cap="none" dirty="0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Юго-Западного управления</a:t>
              </a: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приняли участие в первом тестировании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"/>
            <p:cNvSpPr txBox="1"/>
            <p:nvPr/>
          </p:nvSpPr>
          <p:spPr>
            <a:xfrm>
              <a:off x="9349965" y="554194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669</a:t>
              </a:r>
              <a:endParaRPr sz="1050" b="1" i="0" u="none" strike="noStrike" cap="none" dirty="0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7"/>
          <p:cNvGrpSpPr/>
          <p:nvPr/>
        </p:nvGrpSpPr>
        <p:grpSpPr>
          <a:xfrm>
            <a:off x="9177020" y="3313384"/>
            <a:ext cx="2550692" cy="1178612"/>
            <a:chOff x="9349965" y="554194"/>
            <a:chExt cx="2550692" cy="1178612"/>
          </a:xfrm>
        </p:grpSpPr>
        <p:sp>
          <p:nvSpPr>
            <p:cNvPr id="281" name="Google Shape;281;p7"/>
            <p:cNvSpPr txBox="1"/>
            <p:nvPr/>
          </p:nvSpPr>
          <p:spPr>
            <a:xfrm>
              <a:off x="9349965" y="1178808"/>
              <a:ext cx="255069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ученика из </a:t>
              </a:r>
              <a:r>
                <a:rPr lang="ru-RU" sz="1200" b="0" i="0" u="none" strike="noStrike" cap="none" dirty="0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Юго-Западного управления</a:t>
              </a: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приняли участие в тестировании по математике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9349965" y="554194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7"/>
          <p:cNvGrpSpPr/>
          <p:nvPr/>
        </p:nvGrpSpPr>
        <p:grpSpPr>
          <a:xfrm>
            <a:off x="9177020" y="5241011"/>
            <a:ext cx="2461578" cy="1178612"/>
            <a:chOff x="9349965" y="554194"/>
            <a:chExt cx="2461578" cy="1178612"/>
          </a:xfrm>
        </p:grpSpPr>
        <p:sp>
          <p:nvSpPr>
            <p:cNvPr id="284" name="Google Shape;284;p7"/>
            <p:cNvSpPr txBox="1"/>
            <p:nvPr/>
          </p:nvSpPr>
          <p:spPr>
            <a:xfrm>
              <a:off x="9349965" y="1178808"/>
              <a:ext cx="244125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ученика из </a:t>
              </a:r>
              <a:r>
                <a:rPr lang="ru-RU" sz="1200" b="0" i="0" u="none" strike="noStrike" cap="none" dirty="0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Юго-Западного управления</a:t>
              </a: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приняли участие в тестировании по русскому языку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 txBox="1"/>
            <p:nvPr/>
          </p:nvSpPr>
          <p:spPr>
            <a:xfrm>
              <a:off x="9349965" y="554194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433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184d4a13bad_7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571" y="1546800"/>
            <a:ext cx="4898256" cy="364933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84d4a13bad_7_0"/>
          <p:cNvSpPr txBox="1"/>
          <p:nvPr/>
        </p:nvSpPr>
        <p:spPr>
          <a:xfrm>
            <a:off x="550864" y="1941845"/>
            <a:ext cx="536575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проведения тестирований по математике и русскому языку и методические рекомендации доступны в личном кабинете учителя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184d4a13bad_7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5469" y="-3785662"/>
            <a:ext cx="3462461" cy="2709446"/>
          </a:xfrm>
          <a:prstGeom prst="roundRect">
            <a:avLst>
              <a:gd name="adj" fmla="val 2122"/>
            </a:avLst>
          </a:prstGeom>
          <a:noFill/>
          <a:ln>
            <a:noFill/>
          </a:ln>
        </p:spPr>
      </p:pic>
      <p:sp>
        <p:nvSpPr>
          <p:cNvPr id="294" name="Google Shape;294;g184d4a13bad_7_0"/>
          <p:cNvSpPr txBox="1">
            <a:spLocks noGrp="1"/>
          </p:cNvSpPr>
          <p:nvPr>
            <p:ph type="body" idx="1"/>
          </p:nvPr>
        </p:nvSpPr>
        <p:spPr>
          <a:xfrm>
            <a:off x="573724" y="706665"/>
            <a:ext cx="6810488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Подробная аналитика по итогам тестирований в кабинете учителя</a:t>
            </a:r>
            <a:endParaRPr/>
          </a:p>
        </p:txBody>
      </p:sp>
      <p:sp>
        <p:nvSpPr>
          <p:cNvPr id="295" name="Google Shape;295;g184d4a13bad_7_0"/>
          <p:cNvSpPr txBox="1">
            <a:spLocks noGrp="1"/>
          </p:cNvSpPr>
          <p:nvPr>
            <p:ph type="body" idx="2"/>
          </p:nvPr>
        </p:nvSpPr>
        <p:spPr>
          <a:xfrm>
            <a:off x="573722" y="3232425"/>
            <a:ext cx="5343000" cy="29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</a:pPr>
            <a:r>
              <a:rPr lang="ru-RU" sz="1800" b="1"/>
              <a:t>По итогам проведения тестирования: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выделены темы, которые вызвали трудности у большей части класса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выделены ученики, допустившие больше всего и меньше всего ошибок 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сформирована домашняя работа на повторение проблемных тем, которую учитель может отправить ученикам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820"/>
              <a:buNone/>
            </a:pPr>
            <a:endParaRPr/>
          </a:p>
        </p:txBody>
      </p:sp>
      <p:pic>
        <p:nvPicPr>
          <p:cNvPr id="296" name="Google Shape;296;g184d4a13bad_7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7487" y="785429"/>
            <a:ext cx="3590925" cy="5172075"/>
          </a:xfrm>
          <a:prstGeom prst="roundRect">
            <a:avLst>
              <a:gd name="adj" fmla="val 1566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184d4a13bad_7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0018" y="796310"/>
            <a:ext cx="4581117" cy="357146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184d4a13bad_7_11"/>
          <p:cNvSpPr txBox="1"/>
          <p:nvPr/>
        </p:nvSpPr>
        <p:spPr>
          <a:xfrm>
            <a:off x="550864" y="2064268"/>
            <a:ext cx="6604271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54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Кабинет администратора школы на Учи.ру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позволяет осуществлять мониторинг  активности учителей и учеников на платформе Учи.ру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84d4a13bad_7_11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6814629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Подробная аналитика по итогам </a:t>
            </a:r>
            <a:br>
              <a:rPr lang="ru-RU"/>
            </a:br>
            <a:r>
              <a:rPr lang="ru-RU"/>
              <a:t>тестирований в кабинете администратора</a:t>
            </a:r>
            <a:endParaRPr/>
          </a:p>
        </p:txBody>
      </p:sp>
      <p:sp>
        <p:nvSpPr>
          <p:cNvPr id="305" name="Google Shape;305;g184d4a13bad_7_11"/>
          <p:cNvSpPr txBox="1">
            <a:spLocks noGrp="1"/>
          </p:cNvSpPr>
          <p:nvPr>
            <p:ph type="body" idx="2"/>
          </p:nvPr>
        </p:nvSpPr>
        <p:spPr>
          <a:xfrm>
            <a:off x="573723" y="3342226"/>
            <a:ext cx="6814629" cy="232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6000" lvl="0" indent="-216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Предметные результаты по итогам проведенных тестирований </a:t>
            </a:r>
            <a:br>
              <a:rPr lang="ru-RU"/>
            </a:br>
            <a:r>
              <a:rPr lang="ru-RU"/>
              <a:t>по математике и русскому языку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Статистика активности учеников, занимающихся на Учи.ру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Информация об успеваемости на платформе Учи.ру по классам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20"/>
              <a:buChar char="•"/>
            </a:pPr>
            <a:r>
              <a:rPr lang="ru-RU"/>
              <a:t>Данные по использованию сервисов дистанционного обучения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820"/>
              <a:buChar char="•"/>
            </a:pPr>
            <a:r>
              <a:rPr lang="ru-RU"/>
              <a:t>Подробная статистика по участию учеников в олимпиадах Учи.ру </a:t>
            </a:r>
            <a:endParaRPr/>
          </a:p>
        </p:txBody>
      </p:sp>
      <p:pic>
        <p:nvPicPr>
          <p:cNvPr id="306" name="Google Shape;306;g184d4a13bad_7_11"/>
          <p:cNvPicPr preferRelativeResize="0"/>
          <p:nvPr/>
        </p:nvPicPr>
        <p:blipFill rotWithShape="1">
          <a:blip r:embed="rId4">
            <a:alphaModFix/>
          </a:blip>
          <a:srcRect l="5454" t="4797" r="1325"/>
          <a:stretch/>
        </p:blipFill>
        <p:spPr>
          <a:xfrm>
            <a:off x="7462540" y="1516507"/>
            <a:ext cx="4178595" cy="4210965"/>
          </a:xfrm>
          <a:prstGeom prst="roundRect">
            <a:avLst>
              <a:gd name="adj" fmla="val 3944"/>
            </a:avLst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8674c53a1d_2_0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dirty="0"/>
              <a:t>Цифровая </a:t>
            </a:r>
            <a:r>
              <a:rPr lang="ru-RU" dirty="0" err="1"/>
              <a:t>Учи.Школа</a:t>
            </a:r>
            <a:r>
              <a:rPr lang="ru-RU" dirty="0"/>
              <a:t> в Юго-Западном управлении</a:t>
            </a:r>
            <a:endParaRPr dirty="0"/>
          </a:p>
        </p:txBody>
      </p:sp>
      <p:pic>
        <p:nvPicPr>
          <p:cNvPr id="457" name="Google Shape;457;g18674c53a1d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275" y="1498325"/>
            <a:ext cx="12514853" cy="54851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18674c53a1d_2_0"/>
          <p:cNvSpPr txBox="1">
            <a:spLocks noGrp="1"/>
          </p:cNvSpPr>
          <p:nvPr>
            <p:ph type="body" idx="2"/>
          </p:nvPr>
        </p:nvSpPr>
        <p:spPr>
          <a:xfrm>
            <a:off x="1340125" y="2001575"/>
            <a:ext cx="40560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53BDC"/>
              </a:buClr>
              <a:buSzPts val="1840"/>
              <a:buNone/>
            </a:pPr>
            <a:r>
              <a:rPr lang="ru-RU" b="1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rPr>
              <a:t>Цель проекта: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апробация современных форматов проведения урока с применением цифровых технологий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g18674c53a1d_2_0" descr="Кубок со сплошной заливко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24" y="2102850"/>
            <a:ext cx="467093" cy="467093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18674c53a1d_2_0"/>
          <p:cNvSpPr txBox="1"/>
          <p:nvPr/>
        </p:nvSpPr>
        <p:spPr>
          <a:xfrm>
            <a:off x="1340125" y="3216950"/>
            <a:ext cx="4056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53BDC"/>
              </a:buClr>
              <a:buSzPts val="1840"/>
              <a:buFont typeface="Arial"/>
              <a:buNone/>
            </a:pPr>
            <a:r>
              <a:rPr lang="ru-RU" sz="1400" b="1" i="0" u="none" strike="noStrike" cap="none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rPr>
              <a:t>Суть проекта</a:t>
            </a:r>
            <a:r>
              <a:rPr lang="ru-RU" sz="1400" b="0" i="0" u="none" strike="noStrike" cap="none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ru-RU"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один урок в неделю с заявленным классом по предлагаемой методике с использованием компьютеров / планшетов</a:t>
            </a:r>
            <a:endParaRPr sz="14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g18674c53a1d_2_0" descr="Папка-планшет с галочками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025" y="3309075"/>
            <a:ext cx="378508" cy="49652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18674c53a1d_2_0"/>
          <p:cNvSpPr txBox="1"/>
          <p:nvPr/>
        </p:nvSpPr>
        <p:spPr>
          <a:xfrm>
            <a:off x="1340125" y="4703575"/>
            <a:ext cx="30693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При выполнении всех условий проекта учителя получают </a:t>
            </a:r>
            <a:r>
              <a:rPr lang="ru-RU" sz="1400" b="1" i="0" u="none" strike="noStrike" cap="none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rPr>
              <a:t>удостоверение</a:t>
            </a:r>
            <a:r>
              <a:rPr lang="ru-RU" sz="1400" b="0" i="0" u="none" strike="noStrike" cap="none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о прохождении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Курса повышения квалификации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53BDC"/>
              </a:buClr>
              <a:buSzPts val="1840"/>
              <a:buFont typeface="Arial"/>
              <a:buNone/>
            </a:pPr>
            <a:endParaRPr sz="1400" b="1" i="0" u="none" strike="noStrike" cap="none">
              <a:solidFill>
                <a:srgbClr val="43C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g18674c53a1d_2_0" descr="Включенный свет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734" y="4779776"/>
            <a:ext cx="467092" cy="467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g18674c53a1d_2_0"/>
          <p:cNvGrpSpPr/>
          <p:nvPr/>
        </p:nvGrpSpPr>
        <p:grpSpPr>
          <a:xfrm>
            <a:off x="9508029" y="1324175"/>
            <a:ext cx="2490300" cy="1385402"/>
            <a:chOff x="6393104" y="1324175"/>
            <a:chExt cx="2490300" cy="1385402"/>
          </a:xfrm>
        </p:grpSpPr>
        <p:sp>
          <p:nvSpPr>
            <p:cNvPr id="465" name="Google Shape;465;g18674c53a1d_2_0"/>
            <p:cNvSpPr txBox="1"/>
            <p:nvPr/>
          </p:nvSpPr>
          <p:spPr>
            <a:xfrm>
              <a:off x="6393104" y="1970913"/>
              <a:ext cx="24903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учителей из Юго-Западного управления подали заявку на участие в проекте в 2022/23 учебном году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18674c53a1d_2_0"/>
            <p:cNvSpPr txBox="1"/>
            <p:nvPr/>
          </p:nvSpPr>
          <p:spPr>
            <a:xfrm>
              <a:off x="6393104" y="1324175"/>
              <a:ext cx="1866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050" b="1" i="0" u="none" strike="noStrike" cap="none" dirty="0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g18674c53a1d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0639" y="2047050"/>
            <a:ext cx="4887173" cy="364104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18674c53a1d_2_16"/>
          <p:cNvSpPr txBox="1"/>
          <p:nvPr/>
        </p:nvSpPr>
        <p:spPr>
          <a:xfrm>
            <a:off x="8429105" y="10093317"/>
            <a:ext cx="1848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00" tIns="44925" rIns="89900" bIns="44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endParaRPr sz="17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18674c53a1d_2_16"/>
          <p:cNvSpPr txBox="1">
            <a:spLocks noGrp="1"/>
          </p:cNvSpPr>
          <p:nvPr>
            <p:ph type="body" idx="1"/>
          </p:nvPr>
        </p:nvSpPr>
        <p:spPr>
          <a:xfrm>
            <a:off x="406609" y="705922"/>
            <a:ext cx="4510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Цифровая Учи.школа 2022/23 </a:t>
            </a:r>
            <a:endParaRPr/>
          </a:p>
        </p:txBody>
      </p:sp>
      <p:sp>
        <p:nvSpPr>
          <p:cNvPr id="475" name="Google Shape;475;g18674c53a1d_2_16"/>
          <p:cNvSpPr txBox="1">
            <a:spLocks noGrp="1"/>
          </p:cNvSpPr>
          <p:nvPr>
            <p:ph type="body" idx="2"/>
          </p:nvPr>
        </p:nvSpPr>
        <p:spPr>
          <a:xfrm>
            <a:off x="423525" y="1507300"/>
            <a:ext cx="3976200" cy="376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53BDC"/>
              </a:buClr>
              <a:buSzPts val="1960"/>
              <a:buNone/>
            </a:pPr>
            <a:endParaRPr dirty="0">
              <a:highlight>
                <a:srgbClr val="FFFF00"/>
              </a:highlight>
            </a:endParaRPr>
          </a:p>
          <a:p>
            <a:pPr marL="216000" lvl="0" indent="-2160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53BDC"/>
              </a:buClr>
              <a:buSzPts val="1960"/>
              <a:buChar char="•"/>
            </a:pPr>
            <a:r>
              <a:rPr lang="ru-RU" dirty="0"/>
              <a:t>Регулярные уроки в компьютерном / мобильном классе в течение всего учебного года </a:t>
            </a:r>
            <a:endParaRPr dirty="0"/>
          </a:p>
          <a:p>
            <a:pPr marL="216000" lvl="0" indent="-216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20"/>
              <a:buChar char="•"/>
            </a:pPr>
            <a:r>
              <a:rPr lang="ru-RU" dirty="0"/>
              <a:t>Обычные уроки в рамках программы</a:t>
            </a:r>
            <a:br>
              <a:rPr lang="ru-RU" dirty="0"/>
            </a:br>
            <a:r>
              <a:rPr lang="ru-RU" dirty="0"/>
              <a:t>с использованием образовательного ресурса Учи.ру</a:t>
            </a:r>
            <a:endParaRPr dirty="0"/>
          </a:p>
          <a:p>
            <a:pPr marL="216000" lvl="0" indent="-2160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53BDC"/>
              </a:buClr>
              <a:buSzPts val="1960"/>
              <a:buChar char="•"/>
            </a:pPr>
            <a:r>
              <a:rPr lang="ru-RU" dirty="0"/>
              <a:t>Поддержка учителей на всех этапах проекта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2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2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3BDC"/>
              </a:buClr>
              <a:buSzPts val="1960"/>
              <a:buFont typeface="Arial"/>
              <a:buNone/>
            </a:pPr>
            <a:r>
              <a:rPr lang="ru-RU" b="1" dirty="0">
                <a:solidFill>
                  <a:srgbClr val="43C8B7"/>
                </a:solidFill>
              </a:rPr>
              <a:t>Для выполнения условий проекта:</a:t>
            </a:r>
            <a:r>
              <a:rPr lang="ru-RU" dirty="0"/>
              <a:t> учителю нужно провести </a:t>
            </a:r>
            <a:r>
              <a:rPr lang="ru-RU" b="1" dirty="0"/>
              <a:t>8 уроков до 31.12</a:t>
            </a:r>
            <a:endParaRPr b="1" dirty="0"/>
          </a:p>
        </p:txBody>
      </p:sp>
      <p:sp>
        <p:nvSpPr>
          <p:cNvPr id="476" name="Google Shape;476;g18674c53a1d_2_16"/>
          <p:cNvSpPr/>
          <p:nvPr/>
        </p:nvSpPr>
        <p:spPr>
          <a:xfrm>
            <a:off x="6312164" y="1814274"/>
            <a:ext cx="5098500" cy="27652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18674c53a1d_2_16"/>
          <p:cNvSpPr txBox="1"/>
          <p:nvPr/>
        </p:nvSpPr>
        <p:spPr>
          <a:xfrm>
            <a:off x="8123129" y="4002716"/>
            <a:ext cx="15717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Английский язык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g18674c53a1d_2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6371" y="3460058"/>
            <a:ext cx="7048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18674c53a1d_2_16"/>
          <p:cNvPicPr preferRelativeResize="0"/>
          <p:nvPr/>
        </p:nvPicPr>
        <p:blipFill rotWithShape="1">
          <a:blip r:embed="rId5">
            <a:alphaModFix/>
          </a:blip>
          <a:srcRect b="20366"/>
          <a:stretch/>
        </p:blipFill>
        <p:spPr>
          <a:xfrm>
            <a:off x="8429105" y="3409915"/>
            <a:ext cx="704850" cy="4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18674c53a1d_2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87003" y="3429000"/>
            <a:ext cx="7239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18674c53a1d_2_16"/>
          <p:cNvSpPr txBox="1"/>
          <p:nvPr/>
        </p:nvSpPr>
        <p:spPr>
          <a:xfrm>
            <a:off x="6426052" y="5085886"/>
            <a:ext cx="522191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ru-RU" sz="1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проводят один урок в неделю в классе-участнике с использованием цифровых инструментов платформы Учи.ру</a:t>
            </a:r>
            <a:endParaRPr sz="1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86;g18674c53a1d_2_16">
            <a:extLst>
              <a:ext uri="{FF2B5EF4-FFF2-40B4-BE49-F238E27FC236}">
                <a16:creationId xmlns:a16="http://schemas.microsoft.com/office/drawing/2014/main" id="{9203152C-F3F7-B5CB-4C0B-EF6FE992E03B}"/>
              </a:ext>
            </a:extLst>
          </p:cNvPr>
          <p:cNvSpPr txBox="1"/>
          <p:nvPr/>
        </p:nvSpPr>
        <p:spPr>
          <a:xfrm>
            <a:off x="6503113" y="2171200"/>
            <a:ext cx="4716603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15.11 ни один учитель из 9 зарегистрировавшихся не проводил уроки регулярно*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78;g18674c53a1d_2_16">
            <a:extLst>
              <a:ext uri="{FF2B5EF4-FFF2-40B4-BE49-F238E27FC236}">
                <a16:creationId xmlns:a16="http://schemas.microsoft.com/office/drawing/2014/main" id="{48FB463B-1D67-6ECF-42C6-2587F79A4D59}"/>
              </a:ext>
            </a:extLst>
          </p:cNvPr>
          <p:cNvSpPr txBox="1"/>
          <p:nvPr/>
        </p:nvSpPr>
        <p:spPr>
          <a:xfrm>
            <a:off x="9936209" y="3998011"/>
            <a:ext cx="140571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Русский язык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78;g18674c53a1d_2_16">
            <a:extLst>
              <a:ext uri="{FF2B5EF4-FFF2-40B4-BE49-F238E27FC236}">
                <a16:creationId xmlns:a16="http://schemas.microsoft.com/office/drawing/2014/main" id="{FD8D9510-B55C-2EA0-2ADB-4778EDFF4F83}"/>
              </a:ext>
            </a:extLst>
          </p:cNvPr>
          <p:cNvSpPr txBox="1"/>
          <p:nvPr/>
        </p:nvSpPr>
        <p:spPr>
          <a:xfrm>
            <a:off x="6669092" y="3993458"/>
            <a:ext cx="10794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Математика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7"/>
          <p:cNvSpPr txBox="1">
            <a:spLocks noGrp="1"/>
          </p:cNvSpPr>
          <p:nvPr>
            <p:ph type="body" idx="1"/>
          </p:nvPr>
        </p:nvSpPr>
        <p:spPr>
          <a:xfrm>
            <a:off x="573723" y="547845"/>
            <a:ext cx="10134672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 реализации проектов Учи.ру в Юго-Западном управлении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2022/23 учебном году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8" name="Google Shape;588;p27"/>
          <p:cNvGraphicFramePr/>
          <p:nvPr/>
        </p:nvGraphicFramePr>
        <p:xfrm>
          <a:off x="573723" y="1546588"/>
          <a:ext cx="11143425" cy="51216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6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9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Ноябрь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Декабрь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Январь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Февраль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Март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Апрель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Май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Цифровой образовательный контент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Срезы знаний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Олимпиады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Цифровая Учи.школа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Другие мероприятия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9" name="Google Shape;589;p27"/>
          <p:cNvSpPr/>
          <p:nvPr/>
        </p:nvSpPr>
        <p:spPr>
          <a:xfrm>
            <a:off x="2137142" y="2927101"/>
            <a:ext cx="2477388" cy="671513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Тестирование №1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7"/>
          <p:cNvSpPr/>
          <p:nvPr/>
        </p:nvSpPr>
        <p:spPr>
          <a:xfrm>
            <a:off x="5224708" y="2928657"/>
            <a:ext cx="2356306" cy="665009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Тестирование №2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7"/>
          <p:cNvSpPr/>
          <p:nvPr/>
        </p:nvSpPr>
        <p:spPr>
          <a:xfrm>
            <a:off x="9144000" y="2933606"/>
            <a:ext cx="2573075" cy="665009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Тестирование №3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7"/>
          <p:cNvSpPr/>
          <p:nvPr/>
        </p:nvSpPr>
        <p:spPr>
          <a:xfrm>
            <a:off x="2409950" y="4213100"/>
            <a:ext cx="1057800" cy="287649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Безопасные дороги</a:t>
            </a:r>
            <a:endParaRPr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7"/>
          <p:cNvSpPr/>
          <p:nvPr/>
        </p:nvSpPr>
        <p:spPr>
          <a:xfrm>
            <a:off x="3510165" y="3902760"/>
            <a:ext cx="1205099" cy="6213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Безопасный интернет</a:t>
            </a:r>
            <a:endParaRPr sz="9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7"/>
          <p:cNvSpPr/>
          <p:nvPr/>
        </p:nvSpPr>
        <p:spPr>
          <a:xfrm>
            <a:off x="2137142" y="1996707"/>
            <a:ext cx="9579932" cy="6213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Активировать бесплатный доступ к верифицированным интерактивным курсам Учи.ру и регулярно заниматься на платформе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7"/>
          <p:cNvSpPr/>
          <p:nvPr/>
        </p:nvSpPr>
        <p:spPr>
          <a:xfrm>
            <a:off x="5224708" y="3909285"/>
            <a:ext cx="1205100" cy="6213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Русский</a:t>
            </a:r>
            <a:endParaRPr sz="9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язык</a:t>
            </a:r>
            <a:endParaRPr sz="9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7"/>
          <p:cNvSpPr/>
          <p:nvPr/>
        </p:nvSpPr>
        <p:spPr>
          <a:xfrm>
            <a:off x="6451991" y="3909285"/>
            <a:ext cx="1322823" cy="6213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Окружающий мир</a:t>
            </a:r>
            <a:endParaRPr sz="9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7"/>
          <p:cNvSpPr/>
          <p:nvPr/>
        </p:nvSpPr>
        <p:spPr>
          <a:xfrm>
            <a:off x="7796997" y="3909285"/>
            <a:ext cx="1347003" cy="6213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 грамотность</a:t>
            </a:r>
            <a:endParaRPr sz="9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7"/>
          <p:cNvSpPr/>
          <p:nvPr/>
        </p:nvSpPr>
        <p:spPr>
          <a:xfrm>
            <a:off x="9166183" y="3909285"/>
            <a:ext cx="1347003" cy="6213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Английский язык</a:t>
            </a:r>
            <a:endParaRPr sz="9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7"/>
          <p:cNvSpPr/>
          <p:nvPr/>
        </p:nvSpPr>
        <p:spPr>
          <a:xfrm>
            <a:off x="2137150" y="3909275"/>
            <a:ext cx="1057800" cy="2454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ru-RU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Математика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7"/>
          <p:cNvSpPr/>
          <p:nvPr/>
        </p:nvSpPr>
        <p:spPr>
          <a:xfrm>
            <a:off x="2125329" y="4913877"/>
            <a:ext cx="2686493" cy="6129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lt1"/>
                </a:solidFill>
              </a:rPr>
              <a:t>I </a:t>
            </a:r>
            <a:r>
              <a:rPr lang="ru-RU" sz="1000" dirty="0">
                <a:solidFill>
                  <a:schemeClr val="lt1"/>
                </a:solidFill>
              </a:rPr>
              <a:t>поток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601" name="Google Shape;601;p27"/>
          <p:cNvSpPr/>
          <p:nvPr/>
        </p:nvSpPr>
        <p:spPr>
          <a:xfrm>
            <a:off x="2172137" y="5893274"/>
            <a:ext cx="1203699" cy="61299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Совещание с директорами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00;p27">
            <a:extLst>
              <a:ext uri="{FF2B5EF4-FFF2-40B4-BE49-F238E27FC236}">
                <a16:creationId xmlns:a16="http://schemas.microsoft.com/office/drawing/2014/main" id="{30A68F4D-4E2B-D3AF-1BF7-71C167266173}"/>
              </a:ext>
            </a:extLst>
          </p:cNvPr>
          <p:cNvSpPr/>
          <p:nvPr/>
        </p:nvSpPr>
        <p:spPr>
          <a:xfrm>
            <a:off x="6213513" y="4915159"/>
            <a:ext cx="4120309" cy="612900"/>
          </a:xfrm>
          <a:prstGeom prst="roundRect">
            <a:avLst>
              <a:gd name="adj" fmla="val 16667"/>
            </a:avLst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lt1"/>
                </a:solidFill>
              </a:rPr>
              <a:t>II </a:t>
            </a:r>
            <a:r>
              <a:rPr lang="ru-RU" sz="1000" dirty="0">
                <a:solidFill>
                  <a:schemeClr val="lt1"/>
                </a:solidFill>
              </a:rPr>
              <a:t>поток</a:t>
            </a:r>
            <a:endParaRPr sz="1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2"/>
          <p:cNvSpPr txBox="1"/>
          <p:nvPr/>
        </p:nvSpPr>
        <p:spPr>
          <a:xfrm>
            <a:off x="6389323" y="1537879"/>
            <a:ext cx="60309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Бортулева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Алена Александровна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Муниципальный куратор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+7 925 702 58 83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•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bortuleva.alena@uchi.ru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2"/>
          <p:cNvSpPr/>
          <p:nvPr/>
        </p:nvSpPr>
        <p:spPr>
          <a:xfrm>
            <a:off x="312057" y="6282267"/>
            <a:ext cx="1947333" cy="575733"/>
          </a:xfrm>
          <a:prstGeom prst="rect">
            <a:avLst/>
          </a:prstGeom>
          <a:solidFill>
            <a:srgbClr val="3E17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2"/>
          <p:cNvSpPr/>
          <p:nvPr/>
        </p:nvSpPr>
        <p:spPr>
          <a:xfrm>
            <a:off x="568448" y="1887189"/>
            <a:ext cx="32096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8 800 500-30-72    •    info@uchi.ru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448" y="1584036"/>
            <a:ext cx="1265856" cy="18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>
            <a:off x="5000212" y="2457472"/>
            <a:ext cx="11258834" cy="10685396"/>
            <a:chOff x="3466000" y="1916113"/>
            <a:chExt cx="11258834" cy="10685396"/>
          </a:xfrm>
        </p:grpSpPr>
        <p:sp>
          <p:nvSpPr>
            <p:cNvPr id="70" name="Google Shape;70;p3"/>
            <p:cNvSpPr/>
            <p:nvPr/>
          </p:nvSpPr>
          <p:spPr>
            <a:xfrm>
              <a:off x="3466000" y="1916113"/>
              <a:ext cx="10685396" cy="10685396"/>
            </a:xfrm>
            <a:prstGeom prst="ellipse">
              <a:avLst/>
            </a:prstGeom>
            <a:noFill/>
            <a:ln w="25400" cap="flat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770760" y="1916113"/>
              <a:ext cx="10685396" cy="10685396"/>
            </a:xfrm>
            <a:prstGeom prst="ellipse">
              <a:avLst/>
            </a:prstGeom>
            <a:noFill/>
            <a:ln w="25400" cap="flat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039438" y="1916113"/>
              <a:ext cx="10685396" cy="10685396"/>
            </a:xfrm>
            <a:prstGeom prst="ellipse">
              <a:avLst/>
            </a:prstGeom>
            <a:noFill/>
            <a:ln w="25400" cap="flat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3"/>
          <p:cNvSpPr/>
          <p:nvPr/>
        </p:nvSpPr>
        <p:spPr>
          <a:xfrm>
            <a:off x="4741946" y="2457472"/>
            <a:ext cx="10685396" cy="10685396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p3"/>
          <p:cNvGrpSpPr/>
          <p:nvPr/>
        </p:nvGrpSpPr>
        <p:grpSpPr>
          <a:xfrm>
            <a:off x="6633346" y="1236333"/>
            <a:ext cx="2461500" cy="804414"/>
            <a:chOff x="6371523" y="5648786"/>
            <a:chExt cx="2461500" cy="804414"/>
          </a:xfrm>
        </p:grpSpPr>
        <p:sp>
          <p:nvSpPr>
            <p:cNvPr id="75" name="Google Shape;75;p3"/>
            <p:cNvSpPr txBox="1"/>
            <p:nvPr/>
          </p:nvSpPr>
          <p:spPr>
            <a:xfrm>
              <a:off x="6371523" y="6231601"/>
              <a:ext cx="1922202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родителей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 txBox="1"/>
            <p:nvPr/>
          </p:nvSpPr>
          <p:spPr>
            <a:xfrm>
              <a:off x="6371523" y="5648786"/>
              <a:ext cx="24615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5,5 млн</a:t>
              </a:r>
              <a:endParaRPr sz="1050" b="1" i="0" u="none" strike="noStrike" cap="none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3170533" y="1236333"/>
            <a:ext cx="2461578" cy="804414"/>
            <a:chOff x="3451100" y="5648786"/>
            <a:chExt cx="2461578" cy="804414"/>
          </a:xfrm>
        </p:grpSpPr>
        <p:sp>
          <p:nvSpPr>
            <p:cNvPr id="78" name="Google Shape;78;p3"/>
            <p:cNvSpPr txBox="1"/>
            <p:nvPr/>
          </p:nvSpPr>
          <p:spPr>
            <a:xfrm>
              <a:off x="3451100" y="6231601"/>
              <a:ext cx="1922202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учителей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 txBox="1"/>
            <p:nvPr/>
          </p:nvSpPr>
          <p:spPr>
            <a:xfrm>
              <a:off x="3451100" y="5648786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450 тыс.</a:t>
              </a:r>
              <a:endParaRPr sz="1050" b="1" i="0" u="none" strike="noStrike" cap="none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553921" y="1236333"/>
            <a:ext cx="2461578" cy="804414"/>
            <a:chOff x="553921" y="5648786"/>
            <a:chExt cx="2461578" cy="804414"/>
          </a:xfrm>
        </p:grpSpPr>
        <p:sp>
          <p:nvSpPr>
            <p:cNvPr id="81" name="Google Shape;81;p3"/>
            <p:cNvSpPr txBox="1"/>
            <p:nvPr/>
          </p:nvSpPr>
          <p:spPr>
            <a:xfrm>
              <a:off x="553921" y="6231601"/>
              <a:ext cx="1922202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учеников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 txBox="1"/>
            <p:nvPr/>
          </p:nvSpPr>
          <p:spPr>
            <a:xfrm>
              <a:off x="553921" y="5648786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10 млн</a:t>
              </a:r>
              <a:endParaRPr sz="1050" b="1" i="0" u="none" strike="noStrike" cap="none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body" idx="2"/>
          </p:nvPr>
        </p:nvSpPr>
        <p:spPr>
          <a:xfrm>
            <a:off x="573723" y="3993431"/>
            <a:ext cx="3954734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50B5"/>
              </a:buClr>
              <a:buSzPts val="1560"/>
              <a:buChar char="•"/>
            </a:pPr>
            <a:r>
              <a:rPr lang="ru-RU"/>
              <a:t>Благодарственное письмо Президента Российской Федерации В.В. Путина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50B5"/>
              </a:buClr>
              <a:buSzPts val="1560"/>
              <a:buChar char="•"/>
            </a:pPr>
            <a:r>
              <a:rPr lang="ru-RU"/>
              <a:t>Диплом II степени VII Всероссийской премии «За верность науке»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50B5"/>
              </a:buClr>
              <a:buSzPts val="1560"/>
              <a:buChar char="•"/>
            </a:pPr>
            <a:r>
              <a:rPr lang="ru-RU"/>
              <a:t>1 место в номинации «Лучшее IT-решение для дополнительного образования» Минцифры России</a:t>
            </a:r>
            <a:endParaRPr/>
          </a:p>
          <a:p>
            <a:pPr marL="252000" lvl="0" indent="-1529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50B5"/>
              </a:buClr>
              <a:buSzPts val="1560"/>
              <a:buNone/>
            </a:pPr>
            <a:endParaRPr/>
          </a:p>
        </p:txBody>
      </p:sp>
      <p:grpSp>
        <p:nvGrpSpPr>
          <p:cNvPr id="84" name="Google Shape;84;p3"/>
          <p:cNvGrpSpPr/>
          <p:nvPr/>
        </p:nvGrpSpPr>
        <p:grpSpPr>
          <a:xfrm>
            <a:off x="9789334" y="1236333"/>
            <a:ext cx="2461578" cy="804414"/>
            <a:chOff x="9179560" y="5648786"/>
            <a:chExt cx="2461578" cy="804414"/>
          </a:xfrm>
        </p:grpSpPr>
        <p:sp>
          <p:nvSpPr>
            <p:cNvPr id="85" name="Google Shape;85;p3"/>
            <p:cNvSpPr txBox="1"/>
            <p:nvPr/>
          </p:nvSpPr>
          <p:spPr>
            <a:xfrm>
              <a:off x="9179560" y="6231601"/>
              <a:ext cx="1922202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школ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9179560" y="5648786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35 тыс.</a:t>
              </a:r>
              <a:endParaRPr sz="1050" b="1" i="0" u="none" strike="noStrike" cap="none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212" y="2330166"/>
            <a:ext cx="7181928" cy="34401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857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В России: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573723" y="2709866"/>
            <a:ext cx="3954734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50B5"/>
              </a:buClr>
              <a:buSzPts val="1560"/>
              <a:buFont typeface="Arial"/>
              <a:buNone/>
            </a:pPr>
            <a:r>
              <a:rPr lang="ru-RU"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Учи.ру — это российская образовательная онлайн-платформа, где ученики из всех регионов страны изучают школьные предметы</a:t>
            </a:r>
            <a:br>
              <a:rPr lang="ru-RU"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в интерактивной форме.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425148" y="796310"/>
            <a:ext cx="3465702" cy="51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 l="3423" r="10468"/>
          <a:stretch/>
        </p:blipFill>
        <p:spPr>
          <a:xfrm>
            <a:off x="145311" y="1214036"/>
            <a:ext cx="12192001" cy="572791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5667589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b="0" dirty="0"/>
              <a:t>Результаты использования образовательной платформы Учи.ру в Юго-Западном управлении</a:t>
            </a:r>
            <a:endParaRPr b="0" dirty="0"/>
          </a:p>
        </p:txBody>
      </p:sp>
      <p:grpSp>
        <p:nvGrpSpPr>
          <p:cNvPr id="83" name="Google Shape;83;p4"/>
          <p:cNvGrpSpPr/>
          <p:nvPr/>
        </p:nvGrpSpPr>
        <p:grpSpPr>
          <a:xfrm>
            <a:off x="9153154" y="1488314"/>
            <a:ext cx="2461578" cy="1095945"/>
            <a:chOff x="9349965" y="526061"/>
            <a:chExt cx="2461578" cy="1095945"/>
          </a:xfrm>
        </p:grpSpPr>
        <p:sp>
          <p:nvSpPr>
            <p:cNvPr id="84" name="Google Shape;84;p4"/>
            <p:cNvSpPr txBox="1"/>
            <p:nvPr/>
          </p:nvSpPr>
          <p:spPr>
            <a:xfrm>
              <a:off x="9349965" y="1178808"/>
              <a:ext cx="2383226" cy="443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учителя используют платформу Учи.ру в 2022/2023 учебном году </a:t>
              </a:r>
              <a:endParaRPr sz="11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 txBox="1"/>
            <p:nvPr/>
          </p:nvSpPr>
          <p:spPr>
            <a:xfrm>
              <a:off x="9349965" y="526061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742 </a:t>
              </a:r>
              <a:endParaRPr sz="1050" b="1" i="0" u="none" strike="noStrike" cap="none" dirty="0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4"/>
          <p:cNvGrpSpPr/>
          <p:nvPr/>
        </p:nvGrpSpPr>
        <p:grpSpPr>
          <a:xfrm>
            <a:off x="9182972" y="3485443"/>
            <a:ext cx="2640433" cy="1035747"/>
            <a:chOff x="9349965" y="2211713"/>
            <a:chExt cx="2640433" cy="1035747"/>
          </a:xfrm>
        </p:grpSpPr>
        <p:sp>
          <p:nvSpPr>
            <p:cNvPr id="87" name="Google Shape;87;p4"/>
            <p:cNvSpPr txBox="1"/>
            <p:nvPr/>
          </p:nvSpPr>
          <p:spPr>
            <a:xfrm>
              <a:off x="9349965" y="2211713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43C8B7"/>
                  </a:solidFill>
                  <a:latin typeface="Arial"/>
                  <a:ea typeface="Arial"/>
                  <a:cs typeface="Arial"/>
                  <a:sym typeface="Arial"/>
                </a:rPr>
                <a:t>8* тыс.</a:t>
              </a:r>
              <a:endParaRPr sz="1050" b="1" i="0" u="none" strike="noStrike" cap="none" dirty="0">
                <a:solidFill>
                  <a:srgbClr val="43C8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 txBox="1"/>
            <p:nvPr/>
          </p:nvSpPr>
          <p:spPr>
            <a:xfrm>
              <a:off x="9349965" y="2804262"/>
              <a:ext cx="2640433" cy="443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учеников занимаются на платформе Учи.ру в 2022/2023 учебном году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4"/>
          <p:cNvSpPr txBox="1"/>
          <p:nvPr/>
        </p:nvSpPr>
        <p:spPr>
          <a:xfrm>
            <a:off x="9156701" y="5772150"/>
            <a:ext cx="2484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000" dirty="0">
                <a:solidFill>
                  <a:srgbClr val="151515"/>
                </a:solidFill>
              </a:rPr>
              <a:t>4</a:t>
            </a:r>
            <a:r>
              <a:rPr lang="ru-RU" sz="1000" dirty="0">
                <a:solidFill>
                  <a:srgbClr val="151515"/>
                </a:solidFill>
              </a:rPr>
              <a:t>2</a:t>
            </a:r>
            <a:r>
              <a:rPr lang="ru-RU" sz="10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% от всех учеников Юго-Западного управления</a:t>
            </a:r>
            <a:endParaRPr sz="1000" b="0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573723" y="2904546"/>
            <a:ext cx="4118398" cy="22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2000" marR="0" lvl="0" indent="-252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20"/>
              <a:buFont typeface="Arial"/>
              <a:buChar char="•"/>
            </a:pP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ГБОУ «СОШ №13» городского округа Чапаевск</a:t>
            </a:r>
          </a:p>
          <a:p>
            <a:pPr marL="252000" marR="0" lvl="0" indent="-252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20"/>
              <a:buFont typeface="Arial"/>
              <a:buChar char="•"/>
            </a:pP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ГБОУ «СОШ №4» </a:t>
            </a:r>
            <a:r>
              <a:rPr lang="ru-RU" sz="1350" b="0" i="0" u="none" strike="noStrike" cap="none" dirty="0" err="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п.г.т</a:t>
            </a: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. Безенчук</a:t>
            </a:r>
          </a:p>
          <a:p>
            <a:pPr marL="252000" marR="0" lvl="0" indent="-252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20"/>
              <a:buFont typeface="Arial"/>
              <a:buChar char="•"/>
            </a:pP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ГБОУ «СОШ №10» им. Героя России Сергея Анатольевича </a:t>
            </a:r>
            <a:r>
              <a:rPr lang="ru-RU" sz="1350" b="0" i="0" u="none" strike="noStrike" cap="none" dirty="0" err="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Хихина</a:t>
            </a: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городского округа Чапаевск</a:t>
            </a:r>
          </a:p>
          <a:p>
            <a:pPr marL="252000" marR="0" lvl="0" indent="-252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20"/>
              <a:buFont typeface="Arial"/>
              <a:buChar char="•"/>
            </a:pP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ГБОУ «СОШ №2» </a:t>
            </a:r>
            <a:r>
              <a:rPr lang="ru-RU" sz="1350" b="0" i="0" u="none" strike="noStrike" cap="none" dirty="0" err="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п.г.т</a:t>
            </a: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. Безенчук</a:t>
            </a:r>
          </a:p>
          <a:p>
            <a:pPr marL="252000" marR="0" lvl="0" indent="-252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20"/>
              <a:buFont typeface="Arial"/>
              <a:buChar char="•"/>
            </a:pPr>
            <a:r>
              <a:rPr lang="ru-RU" sz="135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ГБОУ «СОШ №3» городского округа Чапаевск</a:t>
            </a:r>
          </a:p>
          <a:p>
            <a:pPr marL="252000" marR="0" lvl="0" indent="-252000" algn="l" rt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151515"/>
              </a:buClr>
              <a:buSzPts val="1820"/>
              <a:buFont typeface="Arial"/>
              <a:buChar char="•"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73723" y="2154199"/>
            <a:ext cx="37830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ТОП-5 активных школ муниципалитета: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81;p4">
            <a:extLst>
              <a:ext uri="{FF2B5EF4-FFF2-40B4-BE49-F238E27FC236}">
                <a16:creationId xmlns:a16="http://schemas.microsoft.com/office/drawing/2014/main" id="{E9203AB6-949D-8499-2727-F5E648A2F2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23" t="76917" r="89819"/>
          <a:stretch/>
        </p:blipFill>
        <p:spPr>
          <a:xfrm>
            <a:off x="-627322" y="5619750"/>
            <a:ext cx="956931" cy="132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9c489a887_0_144"/>
          <p:cNvSpPr/>
          <p:nvPr/>
        </p:nvSpPr>
        <p:spPr>
          <a:xfrm>
            <a:off x="223650" y="3655330"/>
            <a:ext cx="11744700" cy="2316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79c489a887_0_144"/>
          <p:cNvSpPr txBox="1">
            <a:spLocks noGrp="1"/>
          </p:cNvSpPr>
          <p:nvPr>
            <p:ph type="body" idx="1"/>
          </p:nvPr>
        </p:nvSpPr>
        <p:spPr>
          <a:xfrm>
            <a:off x="573723" y="796310"/>
            <a:ext cx="9750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dirty="0"/>
              <a:t>Олимпиадное движение Учи.ру в Юго-Западном управлении</a:t>
            </a:r>
            <a:endParaRPr dirty="0"/>
          </a:p>
        </p:txBody>
      </p:sp>
      <p:sp>
        <p:nvSpPr>
          <p:cNvPr id="113" name="Google Shape;113;g179c489a887_0_144"/>
          <p:cNvSpPr txBox="1">
            <a:spLocks noGrp="1"/>
          </p:cNvSpPr>
          <p:nvPr>
            <p:ph type="body" idx="2"/>
          </p:nvPr>
        </p:nvSpPr>
        <p:spPr>
          <a:xfrm>
            <a:off x="573723" y="1898859"/>
            <a:ext cx="6009900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6000" lvl="0" indent="-216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53BDC"/>
              </a:buClr>
              <a:buSzPts val="1960"/>
              <a:buChar char="•"/>
            </a:pPr>
            <a:r>
              <a:rPr lang="ru-RU"/>
              <a:t>Современные интерактивные онлайн-соревнования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753BDC"/>
              </a:buClr>
              <a:buSzPts val="1960"/>
              <a:buChar char="•"/>
            </a:pPr>
            <a:r>
              <a:rPr lang="ru-RU"/>
              <a:t>Повышают мотивацию учеников к изучению предметов</a:t>
            </a:r>
            <a:endParaRPr/>
          </a:p>
          <a:p>
            <a:pPr marL="216000" lvl="0" indent="-216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753BDC"/>
              </a:buClr>
              <a:buSzPts val="1960"/>
              <a:buChar char="•"/>
            </a:pPr>
            <a:r>
              <a:rPr lang="ru-RU"/>
              <a:t>Развивают логику, креативное и нестандартное мышление</a:t>
            </a:r>
            <a:endParaRPr/>
          </a:p>
        </p:txBody>
      </p:sp>
      <p:grpSp>
        <p:nvGrpSpPr>
          <p:cNvPr id="114" name="Google Shape;114;g179c489a887_0_144"/>
          <p:cNvGrpSpPr/>
          <p:nvPr/>
        </p:nvGrpSpPr>
        <p:grpSpPr>
          <a:xfrm>
            <a:off x="6365603" y="4042776"/>
            <a:ext cx="5220694" cy="1569600"/>
            <a:chOff x="573723" y="4288886"/>
            <a:chExt cx="5220694" cy="1569600"/>
          </a:xfrm>
        </p:grpSpPr>
        <p:pic>
          <p:nvPicPr>
            <p:cNvPr id="115" name="Google Shape;115;g179c489a887_0_1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3723" y="4288886"/>
              <a:ext cx="3900300" cy="1569600"/>
            </a:xfrm>
            <a:prstGeom prst="roundRect">
              <a:avLst>
                <a:gd name="adj" fmla="val 6286"/>
              </a:avLst>
            </a:prstGeom>
            <a:solidFill>
              <a:srgbClr val="ECECEC"/>
            </a:solidFill>
            <a:ln>
              <a:noFill/>
            </a:ln>
            <a:effectLst>
              <a:outerShdw blurRad="238757" algn="ctr" rotWithShape="0">
                <a:srgbClr val="000000">
                  <a:alpha val="18039"/>
                </a:srgbClr>
              </a:outerShdw>
              <a:reflection stA="0" endPos="28000" dist="5000" dir="5400000" fadeDir="5400012" sy="-100000" algn="bl" rotWithShape="0"/>
            </a:effectLst>
          </p:spPr>
        </p:pic>
        <p:sp>
          <p:nvSpPr>
            <p:cNvPr id="116" name="Google Shape;116;g179c489a887_0_144"/>
            <p:cNvSpPr txBox="1"/>
            <p:nvPr/>
          </p:nvSpPr>
          <p:spPr>
            <a:xfrm>
              <a:off x="4776817" y="4549979"/>
              <a:ext cx="10176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3BDC"/>
                </a:buClr>
                <a:buSzPts val="184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Прогресс учеников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" name="Google Shape;117;g179c489a887_0_144"/>
            <p:cNvCxnSpPr/>
            <p:nvPr/>
          </p:nvCxnSpPr>
          <p:spPr>
            <a:xfrm>
              <a:off x="4238368" y="4651324"/>
              <a:ext cx="439200" cy="0"/>
            </a:xfrm>
            <a:prstGeom prst="straightConnector1">
              <a:avLst/>
            </a:prstGeom>
            <a:noFill/>
            <a:ln w="9525" cap="flat" cmpd="sng">
              <a:solidFill>
                <a:srgbClr val="15151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118" name="Google Shape;118;g179c489a887_0_144"/>
          <p:cNvGrpSpPr/>
          <p:nvPr/>
        </p:nvGrpSpPr>
        <p:grpSpPr>
          <a:xfrm>
            <a:off x="573891" y="4042829"/>
            <a:ext cx="5029621" cy="2018861"/>
            <a:chOff x="6373960" y="4288940"/>
            <a:chExt cx="5029621" cy="2018861"/>
          </a:xfrm>
        </p:grpSpPr>
        <p:grpSp>
          <p:nvGrpSpPr>
            <p:cNvPr id="119" name="Google Shape;119;g179c489a887_0_144"/>
            <p:cNvGrpSpPr/>
            <p:nvPr/>
          </p:nvGrpSpPr>
          <p:grpSpPr>
            <a:xfrm>
              <a:off x="6373960" y="4288940"/>
              <a:ext cx="2422858" cy="1523615"/>
              <a:chOff x="5413105" y="1253113"/>
              <a:chExt cx="4490100" cy="2823600"/>
            </a:xfrm>
          </p:grpSpPr>
          <p:pic>
            <p:nvPicPr>
              <p:cNvPr id="120" name="Google Shape;120;g179c489a887_0_14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13105" y="1253113"/>
                <a:ext cx="4490100" cy="2823600"/>
              </a:xfrm>
              <a:prstGeom prst="roundRect">
                <a:avLst>
                  <a:gd name="adj" fmla="val 6286"/>
                </a:avLst>
              </a:prstGeom>
              <a:solidFill>
                <a:srgbClr val="ECECEC"/>
              </a:solidFill>
              <a:ln>
                <a:noFill/>
              </a:ln>
              <a:effectLst>
                <a:outerShdw blurRad="238757" algn="ctr" rotWithShape="0">
                  <a:srgbClr val="000000">
                    <a:alpha val="18039"/>
                  </a:srgbClr>
                </a:outerShdw>
                <a:reflection stA="0" endPos="28000" dist="5000" dir="5400000" fadeDir="5400012" sy="-100000" algn="bl" rotWithShape="0"/>
              </a:effectLst>
            </p:spPr>
          </p:pic>
          <p:pic>
            <p:nvPicPr>
              <p:cNvPr id="121" name="Google Shape;121;g179c489a887_0_14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623443" y="1833013"/>
                <a:ext cx="1937775" cy="1937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2" name="Google Shape;122;g179c489a887_0_144"/>
            <p:cNvSpPr txBox="1"/>
            <p:nvPr/>
          </p:nvSpPr>
          <p:spPr>
            <a:xfrm>
              <a:off x="9192881" y="5111701"/>
              <a:ext cx="2210700" cy="119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3BDC"/>
                </a:buClr>
                <a:buSzPts val="184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Материалы для повторения </a:t>
              </a:r>
              <a:b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и подготовки к соревнованиям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79c489a887_0_144"/>
            <p:cNvSpPr txBox="1"/>
            <p:nvPr/>
          </p:nvSpPr>
          <p:spPr>
            <a:xfrm>
              <a:off x="9192881" y="4549979"/>
              <a:ext cx="2210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3BDC"/>
                </a:buClr>
                <a:buSzPts val="184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Активные олимпиады</a:t>
              </a:r>
              <a:endParaRPr sz="11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" name="Google Shape;124;g179c489a887_0_144"/>
            <p:cNvCxnSpPr/>
            <p:nvPr/>
          </p:nvCxnSpPr>
          <p:spPr>
            <a:xfrm>
              <a:off x="7401697" y="4651324"/>
              <a:ext cx="1687200" cy="0"/>
            </a:xfrm>
            <a:prstGeom prst="straightConnector1">
              <a:avLst/>
            </a:prstGeom>
            <a:noFill/>
            <a:ln w="9525" cap="flat" cmpd="sng">
              <a:solidFill>
                <a:srgbClr val="15151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25" name="Google Shape;125;g179c489a887_0_144"/>
            <p:cNvCxnSpPr/>
            <p:nvPr/>
          </p:nvCxnSpPr>
          <p:spPr>
            <a:xfrm>
              <a:off x="8600302" y="5195021"/>
              <a:ext cx="488700" cy="0"/>
            </a:xfrm>
            <a:prstGeom prst="straightConnector1">
              <a:avLst/>
            </a:prstGeom>
            <a:noFill/>
            <a:ln w="9525" cap="flat" cmpd="sng">
              <a:solidFill>
                <a:srgbClr val="15151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26" name="Google Shape;126;g179c489a887_0_144"/>
          <p:cNvSpPr txBox="1"/>
          <p:nvPr/>
        </p:nvSpPr>
        <p:spPr>
          <a:xfrm>
            <a:off x="6096000" y="1874222"/>
            <a:ext cx="6097772" cy="70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000" marR="0" lvl="0" indent="-216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53BDC"/>
              </a:buClr>
              <a:buSzPts val="196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 самостоятельное участие или с учителем в классе</a:t>
            </a:r>
            <a:endParaRPr/>
          </a:p>
          <a:p>
            <a:pPr marL="216000" marR="0" lvl="0" indent="-216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753BDC"/>
              </a:buClr>
              <a:buSzPts val="196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Участие во всех олимпиадах бесплатное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43DAA97-6889-0CA8-B049-0ECC54D88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436407"/>
              </p:ext>
            </p:extLst>
          </p:nvPr>
        </p:nvGraphicFramePr>
        <p:xfrm>
          <a:off x="422720" y="122417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0" name="Google Shape;300;g184d85193ca_2_0"/>
          <p:cNvGrpSpPr/>
          <p:nvPr/>
        </p:nvGrpSpPr>
        <p:grpSpPr>
          <a:xfrm>
            <a:off x="422720" y="2054568"/>
            <a:ext cx="9819591" cy="4130232"/>
            <a:chOff x="3165920" y="2940418"/>
            <a:chExt cx="9819591" cy="4130232"/>
          </a:xfrm>
        </p:grpSpPr>
        <p:sp>
          <p:nvSpPr>
            <p:cNvPr id="301" name="Google Shape;301;g184d85193ca_2_0"/>
            <p:cNvSpPr txBox="1"/>
            <p:nvPr/>
          </p:nvSpPr>
          <p:spPr>
            <a:xfrm>
              <a:off x="11810038" y="3591252"/>
              <a:ext cx="117547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3E1791"/>
                  </a:solidFill>
                  <a:latin typeface="Arial"/>
                  <a:ea typeface="Arial"/>
                  <a:cs typeface="Arial"/>
                  <a:sym typeface="Arial"/>
                </a:rPr>
                <a:t>завершена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84d85193ca_2_0"/>
            <p:cNvSpPr txBox="1"/>
            <p:nvPr/>
          </p:nvSpPr>
          <p:spPr>
            <a:xfrm>
              <a:off x="3388230" y="5500349"/>
              <a:ext cx="18606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3E1791"/>
                  </a:solidFill>
                  <a:latin typeface="Arial"/>
                  <a:ea typeface="Arial"/>
                  <a:cs typeface="Arial"/>
                  <a:sym typeface="Arial"/>
                </a:rPr>
                <a:t>завершена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184d85193ca_2_0"/>
            <p:cNvSpPr txBox="1"/>
            <p:nvPr/>
          </p:nvSpPr>
          <p:spPr>
            <a:xfrm>
              <a:off x="3165920" y="2940418"/>
              <a:ext cx="20830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 dirty="0">
                  <a:solidFill>
                    <a:srgbClr val="3E1791"/>
                  </a:solidFill>
                  <a:latin typeface="Arial"/>
                  <a:ea typeface="Arial"/>
                  <a:cs typeface="Arial"/>
                  <a:sym typeface="Arial"/>
                </a:rPr>
                <a:t>продолжается до 27.11.22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rgbClr val="3E17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184d85193ca_2_0"/>
            <p:cNvSpPr txBox="1"/>
            <p:nvPr/>
          </p:nvSpPr>
          <p:spPr>
            <a:xfrm>
              <a:off x="3388230" y="4218332"/>
              <a:ext cx="1860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ru-RU" sz="1000" dirty="0">
                  <a:solidFill>
                    <a:srgbClr val="3E1791"/>
                  </a:solidFill>
                </a:rPr>
                <a:t>завершена</a:t>
              </a:r>
              <a:endParaRPr dirty="0">
                <a:solidFill>
                  <a:schemeClr val="dk1"/>
                </a:solidFill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dirty="0">
                <a:solidFill>
                  <a:srgbClr val="3E1791"/>
                </a:solidFill>
              </a:endParaRPr>
            </a:p>
          </p:txBody>
        </p:sp>
        <p:sp>
          <p:nvSpPr>
            <p:cNvPr id="305" name="Google Shape;305;g184d85193ca_2_0"/>
            <p:cNvSpPr txBox="1"/>
            <p:nvPr/>
          </p:nvSpPr>
          <p:spPr>
            <a:xfrm>
              <a:off x="3388230" y="6824429"/>
              <a:ext cx="18606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3E1791"/>
                  </a:solidFill>
                  <a:latin typeface="Arial"/>
                  <a:ea typeface="Arial"/>
                  <a:cs typeface="Arial"/>
                  <a:sym typeface="Arial"/>
                </a:rPr>
                <a:t>завершена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g184d85193ca_2_0"/>
          <p:cNvSpPr txBox="1"/>
          <p:nvPr/>
        </p:nvSpPr>
        <p:spPr>
          <a:xfrm>
            <a:off x="7906466" y="1520825"/>
            <a:ext cx="262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Примеры заданий: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84d85193ca_2_0"/>
          <p:cNvSpPr txBox="1">
            <a:spLocks noGrp="1"/>
          </p:cNvSpPr>
          <p:nvPr>
            <p:ph type="body" idx="1"/>
          </p:nvPr>
        </p:nvSpPr>
        <p:spPr>
          <a:xfrm>
            <a:off x="491410" y="605534"/>
            <a:ext cx="10445655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dirty="0">
                <a:solidFill>
                  <a:schemeClr val="dk1"/>
                </a:solidFill>
              </a:rPr>
              <a:t>Участие в онлайн-олимпиадах Учи.ру в </a:t>
            </a:r>
            <a:r>
              <a:rPr lang="ru-RU" dirty="0"/>
              <a:t>Юго-Западном управлении</a:t>
            </a:r>
            <a:r>
              <a:rPr lang="ru-RU" dirty="0">
                <a:solidFill>
                  <a:schemeClr val="dk1"/>
                </a:solidFill>
              </a:rPr>
              <a:t> в 2022/23 учебном году</a:t>
            </a:r>
            <a:endParaRPr dirty="0"/>
          </a:p>
        </p:txBody>
      </p:sp>
      <p:sp>
        <p:nvSpPr>
          <p:cNvPr id="309" name="Google Shape;309;g184d85193ca_2_0"/>
          <p:cNvSpPr txBox="1"/>
          <p:nvPr/>
        </p:nvSpPr>
        <p:spPr>
          <a:xfrm>
            <a:off x="7906480" y="3920800"/>
            <a:ext cx="3862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54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Олимпиада по русскому языку и литературе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84d85193ca_2_0"/>
          <p:cNvSpPr txBox="1"/>
          <p:nvPr/>
        </p:nvSpPr>
        <p:spPr>
          <a:xfrm>
            <a:off x="7906466" y="6338019"/>
            <a:ext cx="303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54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Олимпиада по математике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184d85193ca_2_0"/>
          <p:cNvPicPr preferRelativeResize="0"/>
          <p:nvPr/>
        </p:nvPicPr>
        <p:blipFill rotWithShape="1">
          <a:blip r:embed="rId4">
            <a:alphaModFix/>
          </a:blip>
          <a:srcRect l="4012"/>
          <a:stretch/>
        </p:blipFill>
        <p:spPr>
          <a:xfrm>
            <a:off x="7906475" y="1864763"/>
            <a:ext cx="3707700" cy="1927500"/>
          </a:xfrm>
          <a:prstGeom prst="roundRect">
            <a:avLst>
              <a:gd name="adj" fmla="val 10115"/>
            </a:avLst>
          </a:prstGeom>
          <a:noFill/>
          <a:ln>
            <a:noFill/>
          </a:ln>
        </p:spPr>
      </p:pic>
      <p:pic>
        <p:nvPicPr>
          <p:cNvPr id="312" name="Google Shape;312;g184d85193ca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6471" y="4290500"/>
            <a:ext cx="3699000" cy="1927500"/>
          </a:xfrm>
          <a:prstGeom prst="roundRect">
            <a:avLst>
              <a:gd name="adj" fmla="val 881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17d58586508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469" y="-3785662"/>
            <a:ext cx="3462600" cy="2709300"/>
          </a:xfrm>
          <a:prstGeom prst="roundRect">
            <a:avLst>
              <a:gd name="adj" fmla="val 2122"/>
            </a:avLst>
          </a:prstGeom>
          <a:noFill/>
          <a:ln>
            <a:noFill/>
          </a:ln>
        </p:spPr>
      </p:pic>
      <p:sp>
        <p:nvSpPr>
          <p:cNvPr id="336" name="Google Shape;336;g17d58586508_2_0"/>
          <p:cNvSpPr txBox="1">
            <a:spLocks noGrp="1"/>
          </p:cNvSpPr>
          <p:nvPr>
            <p:ph type="body" idx="1"/>
          </p:nvPr>
        </p:nvSpPr>
        <p:spPr>
          <a:xfrm>
            <a:off x="573724" y="706665"/>
            <a:ext cx="6810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Всероссийская онлайн-олимпиада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«Безопасные дороги»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400"/>
              <a:t>для учеников 1–9 классов</a:t>
            </a:r>
            <a:endParaRPr sz="1400"/>
          </a:p>
        </p:txBody>
      </p:sp>
      <p:sp>
        <p:nvSpPr>
          <p:cNvPr id="337" name="Google Shape;337;g17d58586508_2_0"/>
          <p:cNvSpPr txBox="1">
            <a:spLocks noGrp="1"/>
          </p:cNvSpPr>
          <p:nvPr>
            <p:ph type="body" idx="2"/>
          </p:nvPr>
        </p:nvSpPr>
        <p:spPr>
          <a:xfrm>
            <a:off x="778425" y="3022175"/>
            <a:ext cx="49875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/>
              <a:t>Цели олимпиады:</a:t>
            </a:r>
            <a:endParaRPr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-RU">
                <a:solidFill>
                  <a:schemeClr val="dk1"/>
                </a:solidFill>
              </a:rPr>
              <a:t>повышение осведомленности школьников и их родителей в вопросах безопасности дорожного движения в роли пешехода, пассажира транспортного средства или водителя велосипеда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>
                <a:solidFill>
                  <a:schemeClr val="dk1"/>
                </a:solidFill>
              </a:rPr>
              <a:t>знакомство учеников с правилами поведения на дороге в игровой форме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38" name="Google Shape;338;g17d58586508_2_0"/>
          <p:cNvPicPr preferRelativeResize="0"/>
          <p:nvPr/>
        </p:nvPicPr>
        <p:blipFill rotWithShape="1">
          <a:blip r:embed="rId4">
            <a:alphaModFix/>
          </a:blip>
          <a:srcRect l="43049" r="5768"/>
          <a:stretch/>
        </p:blipFill>
        <p:spPr>
          <a:xfrm>
            <a:off x="6639500" y="2058850"/>
            <a:ext cx="4962300" cy="3209700"/>
          </a:xfrm>
          <a:prstGeom prst="roundRect">
            <a:avLst>
              <a:gd name="adj" fmla="val 7701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</p:pic>
      <p:sp>
        <p:nvSpPr>
          <p:cNvPr id="339" name="Google Shape;339;g17d58586508_2_0"/>
          <p:cNvSpPr/>
          <p:nvPr/>
        </p:nvSpPr>
        <p:spPr>
          <a:xfrm>
            <a:off x="600800" y="5494175"/>
            <a:ext cx="11067600" cy="1204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17d58586508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6313" y="5706313"/>
            <a:ext cx="3745225" cy="8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17d58586508_2_0"/>
          <p:cNvPicPr preferRelativeResize="0"/>
          <p:nvPr/>
        </p:nvPicPr>
        <p:blipFill rotWithShape="1">
          <a:blip r:embed="rId6">
            <a:alphaModFix/>
          </a:blip>
          <a:srcRect r="13094"/>
          <a:stretch/>
        </p:blipFill>
        <p:spPr>
          <a:xfrm>
            <a:off x="8248800" y="5741962"/>
            <a:ext cx="2754600" cy="87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17d58586508_2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3475" y="5975487"/>
            <a:ext cx="1885604" cy="2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17d58586508_2_0"/>
          <p:cNvSpPr txBox="1"/>
          <p:nvPr/>
        </p:nvSpPr>
        <p:spPr>
          <a:xfrm>
            <a:off x="1263475" y="5652688"/>
            <a:ext cx="3950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Организаторы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17d58586508_2_0"/>
          <p:cNvSpPr txBox="1"/>
          <p:nvPr/>
        </p:nvSpPr>
        <p:spPr>
          <a:xfrm>
            <a:off x="8598225" y="5706325"/>
            <a:ext cx="3237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соответствии с нацпроектом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7d58586508_2_0"/>
          <p:cNvSpPr/>
          <p:nvPr/>
        </p:nvSpPr>
        <p:spPr>
          <a:xfrm>
            <a:off x="666525" y="2028825"/>
            <a:ext cx="3159900" cy="585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Даты олимпиады:</a:t>
            </a:r>
            <a:r>
              <a:rPr lang="ru-RU" sz="1400" b="0" i="0" u="none" strike="noStrike" cap="none" dirty="0">
                <a:solidFill>
                  <a:srgbClr val="3E1791"/>
                </a:solidFill>
                <a:latin typeface="Arial"/>
                <a:ea typeface="Arial"/>
                <a:cs typeface="Arial"/>
                <a:sym typeface="Arial"/>
              </a:rPr>
              <a:t> 1–27 ноября</a:t>
            </a:r>
            <a:endParaRPr sz="1400" b="0" i="0" u="none" strike="noStrike" cap="none" dirty="0">
              <a:solidFill>
                <a:srgbClr val="3E17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g17d58586508_2_0"/>
          <p:cNvGrpSpPr/>
          <p:nvPr/>
        </p:nvGrpSpPr>
        <p:grpSpPr>
          <a:xfrm>
            <a:off x="8796341" y="706663"/>
            <a:ext cx="2805461" cy="1239356"/>
            <a:chOff x="8771398" y="-443816"/>
            <a:chExt cx="2578549" cy="1239356"/>
          </a:xfrm>
        </p:grpSpPr>
        <p:sp>
          <p:nvSpPr>
            <p:cNvPr id="347" name="Google Shape;347;g17d58586508_2_0"/>
            <p:cNvSpPr txBox="1"/>
            <p:nvPr/>
          </p:nvSpPr>
          <p:spPr>
            <a:xfrm>
              <a:off x="8801147" y="241440"/>
              <a:ext cx="2548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учеников 1-9 классов по всей России приняли участие в олимпиаде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 21-22 учебном году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17d58586508_2_0"/>
            <p:cNvSpPr txBox="1"/>
            <p:nvPr/>
          </p:nvSpPr>
          <p:spPr>
            <a:xfrm>
              <a:off x="8771398" y="-443816"/>
              <a:ext cx="24615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>
                  <a:solidFill>
                    <a:srgbClr val="3E1791"/>
                  </a:solidFill>
                  <a:latin typeface="Arial"/>
                  <a:ea typeface="Arial"/>
                  <a:cs typeface="Arial"/>
                  <a:sym typeface="Arial"/>
                </a:rPr>
                <a:t>&gt;3 млн</a:t>
              </a:r>
              <a:endParaRPr sz="1400" b="0" i="0" u="none" strike="noStrike" cap="none">
                <a:solidFill>
                  <a:srgbClr val="3E17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>
            <a:spLocks noGrp="1"/>
          </p:cNvSpPr>
          <p:nvPr>
            <p:ph type="body" idx="1"/>
          </p:nvPr>
        </p:nvSpPr>
        <p:spPr>
          <a:xfrm>
            <a:off x="95258" y="514894"/>
            <a:ext cx="6443765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  Промежуточные результаты участия в олимпиаде «Безопасные дороги»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/>
          </a:p>
        </p:txBody>
      </p:sp>
      <p:grpSp>
        <p:nvGrpSpPr>
          <p:cNvPr id="355" name="Google Shape;355;p25"/>
          <p:cNvGrpSpPr/>
          <p:nvPr/>
        </p:nvGrpSpPr>
        <p:grpSpPr>
          <a:xfrm>
            <a:off x="7086587" y="1695913"/>
            <a:ext cx="3365218" cy="1239254"/>
            <a:chOff x="7199868" y="545434"/>
            <a:chExt cx="3093003" cy="1239254"/>
          </a:xfrm>
        </p:grpSpPr>
        <p:sp>
          <p:nvSpPr>
            <p:cNvPr id="356" name="Google Shape;356;p25"/>
            <p:cNvSpPr txBox="1"/>
            <p:nvPr/>
          </p:nvSpPr>
          <p:spPr>
            <a:xfrm>
              <a:off x="7229617" y="1230690"/>
              <a:ext cx="306325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ученика 1-9 классов из </a:t>
              </a:r>
              <a:r>
                <a:rPr lang="ru-RU" sz="1200" b="0" i="0" u="none" strike="noStrike" cap="none" dirty="0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Юго-Западного управления </a:t>
              </a:r>
              <a:r>
                <a:rPr lang="ru-RU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приняли участие в олимпиаде «Безопасные дороги»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5"/>
            <p:cNvSpPr txBox="1"/>
            <p:nvPr/>
          </p:nvSpPr>
          <p:spPr>
            <a:xfrm>
              <a:off x="7199868" y="545434"/>
              <a:ext cx="24615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 dirty="0">
                  <a:solidFill>
                    <a:srgbClr val="562B8E"/>
                  </a:solidFill>
                  <a:latin typeface="Arial"/>
                  <a:ea typeface="Arial"/>
                  <a:cs typeface="Arial"/>
                  <a:sym typeface="Arial"/>
                </a:rPr>
                <a:t>7 354</a:t>
              </a:r>
            </a:p>
          </p:txBody>
        </p:sp>
      </p:grpSp>
      <p:sp>
        <p:nvSpPr>
          <p:cNvPr id="358" name="Google Shape;358;p25"/>
          <p:cNvSpPr txBox="1"/>
          <p:nvPr/>
        </p:nvSpPr>
        <p:spPr>
          <a:xfrm>
            <a:off x="8874642" y="6079882"/>
            <a:ext cx="6634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ноября – 27 ноября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9" name="Google Shape;359;p25"/>
          <p:cNvGraphicFramePr/>
          <p:nvPr>
            <p:extLst>
              <p:ext uri="{D42A27DB-BD31-4B8C-83A1-F6EECF244321}">
                <p14:modId xmlns:p14="http://schemas.microsoft.com/office/powerpoint/2010/main" val="2393138278"/>
              </p:ext>
            </p:extLst>
          </p:nvPr>
        </p:nvGraphicFramePr>
        <p:xfrm>
          <a:off x="503366" y="1986988"/>
          <a:ext cx="5548200" cy="2969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 sz="1200" b="1" u="none" strike="noStrike" cap="none">
                        <a:solidFill>
                          <a:srgbClr val="1515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5151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Приняли участие в олимпиаде</a:t>
                      </a:r>
                      <a:endParaRPr sz="1200" b="1" u="none" strike="noStrike" cap="none">
                        <a:solidFill>
                          <a:srgbClr val="1515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5151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 4»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п.г.т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 10 им. Героя России Сергея Анатольевича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Хихина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 13»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№ 3» городского округа Чапаевск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ГБОУ «СОШ с. Пестравка»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0" name="Google Shape;360;p25"/>
          <p:cNvSpPr txBox="1"/>
          <p:nvPr/>
        </p:nvSpPr>
        <p:spPr>
          <a:xfrm>
            <a:off x="503366" y="1528521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ТОП-5 активных школ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5"/>
          <p:cNvSpPr txBox="1"/>
          <p:nvPr/>
        </p:nvSpPr>
        <p:spPr>
          <a:xfrm>
            <a:off x="3763926" y="3275112"/>
            <a:ext cx="75278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5"/>
          <p:cNvSpPr txBox="1"/>
          <p:nvPr/>
        </p:nvSpPr>
        <p:spPr>
          <a:xfrm>
            <a:off x="446568" y="6025447"/>
            <a:ext cx="6634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 олимпиады: </a:t>
            </a:r>
            <a:r>
              <a:rPr lang="ru-RU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https://dorogi.uchi.ru/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25"/>
          <p:cNvPicPr preferRelativeResize="0"/>
          <p:nvPr/>
        </p:nvPicPr>
        <p:blipFill rotWithShape="1">
          <a:blip r:embed="rId4">
            <a:alphaModFix/>
          </a:blip>
          <a:srcRect l="8373" t="34602" r="50364" b="23581"/>
          <a:stretch/>
        </p:blipFill>
        <p:spPr>
          <a:xfrm>
            <a:off x="7081284" y="2712103"/>
            <a:ext cx="5747340" cy="3276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5"/>
          <p:cNvSpPr/>
          <p:nvPr/>
        </p:nvSpPr>
        <p:spPr>
          <a:xfrm>
            <a:off x="0" y="5485331"/>
            <a:ext cx="12192000" cy="266884"/>
          </a:xfrm>
          <a:prstGeom prst="rect">
            <a:avLst/>
          </a:prstGeom>
          <a:solidFill>
            <a:srgbClr val="FFB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9c489a887_0_0"/>
          <p:cNvSpPr txBox="1">
            <a:spLocks noGrp="1"/>
          </p:cNvSpPr>
          <p:nvPr>
            <p:ph type="body" idx="1"/>
          </p:nvPr>
        </p:nvSpPr>
        <p:spPr>
          <a:xfrm>
            <a:off x="550111" y="665789"/>
            <a:ext cx="10360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Онлайн-олимпиады Учи.ру в 2022/23 учебном году</a:t>
            </a:r>
            <a:endParaRPr/>
          </a:p>
        </p:txBody>
      </p:sp>
      <p:cxnSp>
        <p:nvCxnSpPr>
          <p:cNvPr id="203" name="Google Shape;203;g179c489a887_0_0"/>
          <p:cNvCxnSpPr/>
          <p:nvPr/>
        </p:nvCxnSpPr>
        <p:spPr>
          <a:xfrm>
            <a:off x="7700647" y="1514279"/>
            <a:ext cx="0" cy="53352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4" name="Google Shape;204;g179c489a887_0_0"/>
          <p:cNvPicPr preferRelativeResize="0"/>
          <p:nvPr/>
        </p:nvPicPr>
        <p:blipFill rotWithShape="1">
          <a:blip r:embed="rId3">
            <a:alphaModFix/>
          </a:blip>
          <a:srcRect b="18233"/>
          <a:stretch/>
        </p:blipFill>
        <p:spPr>
          <a:xfrm>
            <a:off x="1639162" y="1136868"/>
            <a:ext cx="5339367" cy="56926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g179c489a887_0_0"/>
          <p:cNvGrpSpPr/>
          <p:nvPr/>
        </p:nvGrpSpPr>
        <p:grpSpPr>
          <a:xfrm>
            <a:off x="435363" y="1994475"/>
            <a:ext cx="3318797" cy="1696430"/>
            <a:chOff x="403465" y="2147949"/>
            <a:chExt cx="3318797" cy="1696430"/>
          </a:xfrm>
        </p:grpSpPr>
        <p:sp>
          <p:nvSpPr>
            <p:cNvPr id="206" name="Google Shape;206;g179c489a887_0_0"/>
            <p:cNvSpPr txBox="1"/>
            <p:nvPr/>
          </p:nvSpPr>
          <p:spPr>
            <a:xfrm>
              <a:off x="955662" y="2403629"/>
              <a:ext cx="2766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Безопасный интернет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179c489a887_0_0"/>
            <p:cNvSpPr txBox="1"/>
            <p:nvPr/>
          </p:nvSpPr>
          <p:spPr>
            <a:xfrm>
              <a:off x="955662" y="2951303"/>
              <a:ext cx="197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при партнерстве:</a:t>
              </a:r>
              <a:endParaRPr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g179c489a887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6212" y="3314286"/>
              <a:ext cx="1750807" cy="530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g179c489a887_0_0"/>
            <p:cNvSpPr txBox="1"/>
            <p:nvPr/>
          </p:nvSpPr>
          <p:spPr>
            <a:xfrm>
              <a:off x="955662" y="2216525"/>
              <a:ext cx="276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 ноября – 26 декабря</a:t>
              </a:r>
              <a:endParaRPr sz="10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0" name="Google Shape;210;g179c489a887_0_0" descr="Изображение выглядит как текст, коллекция картинок, векторная графика&#10;&#10;Автоматически созданное описание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3465" y="2147949"/>
              <a:ext cx="530093" cy="530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g179c489a887_0_0"/>
          <p:cNvSpPr txBox="1"/>
          <p:nvPr/>
        </p:nvSpPr>
        <p:spPr>
          <a:xfrm>
            <a:off x="8554986" y="1420003"/>
            <a:ext cx="1902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II полугодие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g179c489a887_0_0"/>
          <p:cNvGrpSpPr/>
          <p:nvPr/>
        </p:nvGrpSpPr>
        <p:grpSpPr>
          <a:xfrm>
            <a:off x="8472354" y="2040103"/>
            <a:ext cx="2851536" cy="4060561"/>
            <a:chOff x="7819687" y="2001129"/>
            <a:chExt cx="2851536" cy="4060561"/>
          </a:xfrm>
        </p:grpSpPr>
        <p:sp>
          <p:nvSpPr>
            <p:cNvPr id="213" name="Google Shape;213;g179c489a887_0_0"/>
            <p:cNvSpPr txBox="1"/>
            <p:nvPr/>
          </p:nvSpPr>
          <p:spPr>
            <a:xfrm>
              <a:off x="8323423" y="2227937"/>
              <a:ext cx="2347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Русский язык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179c489a887_0_0"/>
            <p:cNvSpPr txBox="1"/>
            <p:nvPr/>
          </p:nvSpPr>
          <p:spPr>
            <a:xfrm>
              <a:off x="8313616" y="2055635"/>
              <a:ext cx="1973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06 января – 07 февраля</a:t>
              </a:r>
              <a:endParaRPr sz="10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179c489a887_0_0"/>
            <p:cNvSpPr txBox="1"/>
            <p:nvPr/>
          </p:nvSpPr>
          <p:spPr>
            <a:xfrm>
              <a:off x="8314823" y="3102953"/>
              <a:ext cx="2347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Окружающий мир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179c489a887_0_0"/>
            <p:cNvSpPr txBox="1"/>
            <p:nvPr/>
          </p:nvSpPr>
          <p:spPr>
            <a:xfrm>
              <a:off x="8305016" y="2930651"/>
              <a:ext cx="1973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31 января – 27 февраля</a:t>
              </a:r>
              <a:endParaRPr sz="10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179c489a887_0_0"/>
            <p:cNvSpPr txBox="1"/>
            <p:nvPr/>
          </p:nvSpPr>
          <p:spPr>
            <a:xfrm>
              <a:off x="8294051" y="3962612"/>
              <a:ext cx="2347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Финансовая грамотность и предпринимательство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179c489a887_0_0"/>
            <p:cNvSpPr txBox="1"/>
            <p:nvPr/>
          </p:nvSpPr>
          <p:spPr>
            <a:xfrm>
              <a:off x="8284244" y="3790310"/>
              <a:ext cx="1973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01 – 31 марта</a:t>
              </a:r>
              <a:endParaRPr sz="10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179c489a887_0_0"/>
            <p:cNvSpPr txBox="1"/>
            <p:nvPr/>
          </p:nvSpPr>
          <p:spPr>
            <a:xfrm>
              <a:off x="8294573" y="5776787"/>
              <a:ext cx="2347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Английский язык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179c489a887_0_0"/>
            <p:cNvSpPr txBox="1"/>
            <p:nvPr/>
          </p:nvSpPr>
          <p:spPr>
            <a:xfrm>
              <a:off x="8284766" y="5604485"/>
              <a:ext cx="1973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 марта – 24 апреля</a:t>
              </a:r>
              <a:endParaRPr sz="10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g179c489a887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64807" y="2001129"/>
              <a:ext cx="388257" cy="43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g179c489a887_0_0"/>
            <p:cNvSpPr txBox="1"/>
            <p:nvPr/>
          </p:nvSpPr>
          <p:spPr>
            <a:xfrm>
              <a:off x="8305090" y="4469184"/>
              <a:ext cx="197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при партнерстве:</a:t>
              </a:r>
              <a:endParaRPr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g179c489a887_0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30334" y="286114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g179c489a887_0_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19687" y="379031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g179c489a887_0_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30334" y="5604490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g179c489a887_0_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157351" y="4726008"/>
              <a:ext cx="1642499" cy="410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g179c489a887_0_0"/>
          <p:cNvSpPr txBox="1"/>
          <p:nvPr/>
        </p:nvSpPr>
        <p:spPr>
          <a:xfrm>
            <a:off x="612340" y="1409665"/>
            <a:ext cx="1902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 полугодие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71f08e9c0_2_0"/>
          <p:cNvSpPr txBox="1">
            <a:spLocks noGrp="1"/>
          </p:cNvSpPr>
          <p:nvPr>
            <p:ph type="body" idx="1"/>
          </p:nvPr>
        </p:nvSpPr>
        <p:spPr>
          <a:xfrm>
            <a:off x="573723" y="706666"/>
            <a:ext cx="7198677" cy="32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/>
              <a:t>Цифровой образовательный контент</a:t>
            </a:r>
            <a:endParaRPr/>
          </a:p>
        </p:txBody>
      </p:sp>
      <p:sp>
        <p:nvSpPr>
          <p:cNvPr id="234" name="Google Shape;234;g1571f08e9c0_2_0"/>
          <p:cNvSpPr txBox="1">
            <a:spLocks noGrp="1"/>
          </p:cNvSpPr>
          <p:nvPr>
            <p:ph type="body" idx="2"/>
          </p:nvPr>
        </p:nvSpPr>
        <p:spPr>
          <a:xfrm>
            <a:off x="573722" y="1499626"/>
            <a:ext cx="3800570" cy="170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ru-RU">
                <a:solidFill>
                  <a:schemeClr val="dk1"/>
                </a:solidFill>
              </a:rPr>
              <a:t>— это каталог учебных онлайн-материалов, который дает единый бесплатный доступ к курсам ведущих образовательных онлайн-сервисов России. Запуск проекта инициировали Минпросвещения и Минцифры России.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5" name="Google Shape;235;g1571f08e9c0_2_0"/>
          <p:cNvSpPr txBox="1"/>
          <p:nvPr/>
        </p:nvSpPr>
        <p:spPr>
          <a:xfrm>
            <a:off x="573722" y="3429000"/>
            <a:ext cx="380057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820"/>
              <a:buFont typeface="Arial"/>
              <a:buNone/>
            </a:pPr>
            <a:r>
              <a:rPr lang="ru-RU" sz="1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В рамках проекта платформа Учи.ру получила статус поставщика контента, а интерактивные курсы прошли верификацию.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1571f08e9c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1712" y="5786270"/>
            <a:ext cx="1826569" cy="39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571f08e9c0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5631" y="5741534"/>
            <a:ext cx="1809268" cy="57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571f08e9c0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0181" y="5699657"/>
            <a:ext cx="1970705" cy="65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571f08e9c0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6168" y="5822584"/>
            <a:ext cx="1814269" cy="41233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571f08e9c0_2_0"/>
          <p:cNvSpPr txBox="1"/>
          <p:nvPr/>
        </p:nvSpPr>
        <p:spPr>
          <a:xfrm>
            <a:off x="561563" y="5269258"/>
            <a:ext cx="261672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1560"/>
              <a:buFont typeface="Arial"/>
              <a:buNone/>
            </a:pPr>
            <a:r>
              <a:rPr lang="ru-RU" sz="12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Партнеры проекта: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1571f08e9c0_2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1563" y="5638745"/>
            <a:ext cx="1882800" cy="78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571f08e9c0_2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7101" y="1436437"/>
            <a:ext cx="7257174" cy="37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571f08e9c0_2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63268" y="2740132"/>
            <a:ext cx="910019" cy="91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2314</Words>
  <Application>Microsoft Office PowerPoint</Application>
  <PresentationFormat>Широкоэкранный</PresentationFormat>
  <Paragraphs>339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 Karabanova</dc:creator>
  <cp:lastModifiedBy>Alena Bortuleva</cp:lastModifiedBy>
  <cp:revision>7</cp:revision>
  <dcterms:created xsi:type="dcterms:W3CDTF">2018-06-19T10:44:54Z</dcterms:created>
  <dcterms:modified xsi:type="dcterms:W3CDTF">2022-11-17T11:43:07Z</dcterms:modified>
</cp:coreProperties>
</file>