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79" r:id="rId5"/>
    <p:sldId id="278" r:id="rId6"/>
    <p:sldId id="282" r:id="rId7"/>
    <p:sldId id="283" r:id="rId8"/>
    <p:sldId id="281" r:id="rId9"/>
    <p:sldId id="290" r:id="rId10"/>
    <p:sldId id="291" r:id="rId11"/>
    <p:sldId id="292" r:id="rId12"/>
    <p:sldId id="293" r:id="rId13"/>
    <p:sldId id="285" r:id="rId14"/>
    <p:sldId id="286" r:id="rId15"/>
    <p:sldId id="288" r:id="rId16"/>
    <p:sldId id="289" r:id="rId17"/>
    <p:sldId id="287" r:id="rId18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F18F"/>
    <a:srgbClr val="3EF2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A27E-582C-45FF-9B5E-66934A7D2B1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66A2-8A1B-4B71-BDF2-A6074451C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13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A27E-582C-45FF-9B5E-66934A7D2B1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66A2-8A1B-4B71-BDF2-A6074451C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9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A27E-582C-45FF-9B5E-66934A7D2B1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66A2-8A1B-4B71-BDF2-A6074451C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74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A27E-582C-45FF-9B5E-66934A7D2B1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66A2-8A1B-4B71-BDF2-A6074451C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32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A27E-582C-45FF-9B5E-66934A7D2B1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66A2-8A1B-4B71-BDF2-A6074451C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56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A27E-582C-45FF-9B5E-66934A7D2B1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66A2-8A1B-4B71-BDF2-A6074451C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97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A27E-582C-45FF-9B5E-66934A7D2B1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66A2-8A1B-4B71-BDF2-A6074451C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30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A27E-582C-45FF-9B5E-66934A7D2B1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66A2-8A1B-4B71-BDF2-A6074451C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0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A27E-582C-45FF-9B5E-66934A7D2B1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66A2-8A1B-4B71-BDF2-A6074451C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18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A27E-582C-45FF-9B5E-66934A7D2B1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66A2-8A1B-4B71-BDF2-A6074451C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3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A27E-582C-45FF-9B5E-66934A7D2B1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66A2-8A1B-4B71-BDF2-A6074451C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71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4A27E-582C-45FF-9B5E-66934A7D2B1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66A2-8A1B-4B71-BDF2-A6074451C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6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fgosreestr.ru/uploads/files/d070a96196a56195ba208007635c6424.pdf" TargetMode="External"/><Relationship Id="rId3" Type="http://schemas.openxmlformats.org/officeDocument/2006/relationships/image" Target="../media/image3.emf"/><Relationship Id="rId7" Type="http://schemas.openxmlformats.org/officeDocument/2006/relationships/image" Target="../media/image5.png"/><Relationship Id="rId12" Type="http://schemas.openxmlformats.org/officeDocument/2006/relationships/hyperlink" Target="https://edsoo.ru/Primernie_rabochie_progra_1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soo.ru/Primernie_rabochie_progra_0.htm" TargetMode="External"/><Relationship Id="rId11" Type="http://schemas.openxmlformats.org/officeDocument/2006/relationships/hyperlink" Target="https://fgosreestr.ru/uploads/files/48f0c657a155e6e9b9ce99ac9d5b2604.pdf" TargetMode="External"/><Relationship Id="rId5" Type="http://schemas.openxmlformats.org/officeDocument/2006/relationships/hyperlink" Target="https://fgosreestr.ru/uploads/files/a37866524e7032cb1b42c3811e8b8ea8.pdf" TargetMode="External"/><Relationship Id="rId15" Type="http://schemas.openxmlformats.org/officeDocument/2006/relationships/hyperlink" Target="https://fgosreestr.ru/uploads/files/69794bfca0da4ae81cb56e282fa696a6.pdf" TargetMode="External"/><Relationship Id="rId10" Type="http://schemas.openxmlformats.org/officeDocument/2006/relationships/hyperlink" Target="https://fgosreestr.ru/uploads/files/238eb2e61e443460b65a83a2242abd57.pdf" TargetMode="External"/><Relationship Id="rId4" Type="http://schemas.openxmlformats.org/officeDocument/2006/relationships/hyperlink" Target="https://fgosreestr.ru/uploads/files/14e6445c39109a753ec3b7d239e46fdb.pdf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s://fgosreestr.ru/uploads/files/cc49b8b607ab29a7ea856f3a8cfd17d9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3.emf"/><Relationship Id="rId4" Type="http://schemas.openxmlformats.org/officeDocument/2006/relationships/image" Target="../media/image4.jpe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catherineasquithgallery.com/uploads/posts/2021-02/1612793830_155-p-goluboi-delovoi-fon-18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2"/>
          <a:stretch/>
        </p:blipFill>
        <p:spPr bwMode="auto">
          <a:xfrm rot="16200000">
            <a:off x="-2255748" y="2255748"/>
            <a:ext cx="6858000" cy="234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ject 3">
            <a:extLst>
              <a:ext uri="{FF2B5EF4-FFF2-40B4-BE49-F238E27FC236}">
                <a16:creationId xmlns:a16="http://schemas.microsoft.com/office/drawing/2014/main" id="{7048BFA2-D791-456A-77CF-8B7580D19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8702" y="157740"/>
            <a:ext cx="1055688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0296" y="154379"/>
            <a:ext cx="1238333" cy="118763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9">
            <a:extLst>
              <a:ext uri="{FF2B5EF4-FFF2-40B4-BE49-F238E27FC236}">
                <a16:creationId xmlns:a16="http://schemas.microsoft.com/office/drawing/2014/main" id="{779D7774-37DD-454F-CCEB-251102D96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9956" y="425031"/>
            <a:ext cx="72347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МИНИСТЕРСТВО ОБРАЗОВАНИЯ И НАУКИ САМАРСКОЙ ОБЛАСТИ</a:t>
            </a:r>
          </a:p>
          <a:p>
            <a:pPr algn="ctr" eaLnBrk="1" hangingPunct="1"/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ЮГО-ЗАПАДНОЕ </a:t>
            </a: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УПРАВЛЕНИЕ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78519" y="2607235"/>
            <a:ext cx="9157648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О содержании и организации образовательного процесса в 2022-2023 учебном году: учебные планы, планы внеурочной деятельности, образовательные программы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08657" y="514030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r" defTabSz="685800">
              <a:lnSpc>
                <a:spcPct val="90000"/>
              </a:lnSpc>
              <a:spcBef>
                <a:spcPts val="375"/>
              </a:spcBef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О.С. Митрофанова, ведущий специалист отдела реализации образовательных программ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40400" y="632816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ctr" defTabSz="685800">
              <a:lnSpc>
                <a:spcPct val="90000"/>
              </a:lnSpc>
              <a:spcBef>
                <a:spcPts val="375"/>
              </a:spcBef>
              <a:defRPr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.2022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5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17600" y="82054"/>
            <a:ext cx="107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План внеурочной </a:t>
            </a:r>
            <a:r>
              <a:rPr lang="ru-RU" sz="2400" b="1" dirty="0" smtClean="0">
                <a:solidFill>
                  <a:schemeClr val="bg1"/>
                </a:solidFill>
              </a:rPr>
              <a:t>деятельности (ООП ООО ФГОС 2010)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743" y="1027113"/>
            <a:ext cx="9976514" cy="568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4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17600" y="82054"/>
            <a:ext cx="107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План внеурочной </a:t>
            </a:r>
            <a:r>
              <a:rPr lang="ru-RU" sz="2400" b="1" dirty="0" smtClean="0">
                <a:solidFill>
                  <a:schemeClr val="bg1"/>
                </a:solidFill>
              </a:rPr>
              <a:t>деятельности (ООП СОО)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1875" y="1169492"/>
            <a:ext cx="7647887" cy="307496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254" y="2515454"/>
            <a:ext cx="517207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8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17600" y="82054"/>
            <a:ext cx="107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Система оценки достижения планируемых результатов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7" name="Google Shape;1247;p94"/>
          <p:cNvSpPr/>
          <p:nvPr/>
        </p:nvSpPr>
        <p:spPr>
          <a:xfrm>
            <a:off x="254134" y="1169493"/>
            <a:ext cx="8425841" cy="2501756"/>
          </a:xfrm>
          <a:prstGeom prst="rect">
            <a:avLst/>
          </a:prstGeom>
          <a:noFill/>
          <a:ln w="444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</a:t>
            </a:r>
            <a:r>
              <a:rPr lang="ru-R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ru-RU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18.1.3: </a:t>
            </a:r>
            <a:endParaRPr b="1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Система оценки достижения планируемых результатов </a:t>
            </a:r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освоения ООП ООО должна включать описание:</a:t>
            </a:r>
            <a:endParaRPr dirty="0"/>
          </a:p>
          <a:p>
            <a:pPr marL="0" marR="0" lvl="0" indent="-76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организации и содержания государственной итоговой аттестации обучающихся, </a:t>
            </a:r>
            <a:endParaRPr dirty="0"/>
          </a:p>
          <a:p>
            <a:pPr marL="0" marR="0" lvl="0" indent="-76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промежуточной аттестации обучающихся в рамках урочной и внеурочной деятельности,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итоговой оценки по предметам, не выносимым на государственную итоговую аттестацию обучающихся, </a:t>
            </a: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</a:t>
            </a:r>
            <a:r>
              <a:rPr lang="ru-RU" sz="2000" b="1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оценки </a:t>
            </a:r>
            <a:r>
              <a:rPr lang="ru-RU" sz="20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проектной деятельности обучающихся</a:t>
            </a: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9409081" y="2158761"/>
            <a:ext cx="2643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ФГОС ООО 2010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" name="Picture 4" descr="значок стрелки в плоском стиле символ стрелки веб дизайн PNG , стрелка  клипарт, Значок стрелки, Веб значок PNG картинки и пнг рисунок для  бесплатной загрузки | Веб-дизайн, Дизайн пользовательского интерфейса,  Дизайн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857307" y="2169458"/>
            <a:ext cx="551774" cy="63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значок стрелки в плоском стиле символ стрелки веб дизайн PNG , стрелка  клипарт, Значок стрелки, Веб значок PNG картинки и пнг рисунок для  бесплатной загрузки | Веб-дизайн, Дизайн пользовательского интерфейса,  Дизайн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160" y="4979676"/>
            <a:ext cx="551774" cy="63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0" y="5065096"/>
            <a:ext cx="229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ФГОС ООО 2021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Google Shape;1247;p94"/>
          <p:cNvSpPr/>
          <p:nvPr/>
        </p:nvSpPr>
        <p:spPr>
          <a:xfrm>
            <a:off x="3449275" y="4244307"/>
            <a:ext cx="8425841" cy="2103241"/>
          </a:xfrm>
          <a:prstGeom prst="rect">
            <a:avLst/>
          </a:prstGeom>
          <a:noFill/>
          <a:ln w="444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</a:t>
            </a:r>
            <a:r>
              <a:rPr lang="ru-R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ru-RU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31.3: </a:t>
            </a:r>
            <a:endParaRPr b="1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Система оценки достижения планируемых результатов </a:t>
            </a:r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освоения ООП </a:t>
            </a: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ООО, в том числе адаптированной, </a:t>
            </a:r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должна включать </a:t>
            </a: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описание организации и содержания промежуточной </a:t>
            </a:r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аттестации обучающихся в рамках урочной и внеурочной деятельности</a:t>
            </a: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2000" b="1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оценки </a:t>
            </a:r>
            <a:r>
              <a:rPr lang="ru-RU" sz="20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проектной деятельности обучающихся</a:t>
            </a: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88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17600" y="82054"/>
            <a:ext cx="107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Размещение в разделе «Образование» на сайте ОО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9282" y="938894"/>
            <a:ext cx="114658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/>
              <a:t>Образовательная программа начального общего образования</a:t>
            </a:r>
          </a:p>
          <a:p>
            <a:r>
              <a:rPr lang="ru-RU" sz="1600" b="1" dirty="0" smtClean="0"/>
              <a:t>Основная образовательная программа начального общего образования ГБОУ…</a:t>
            </a:r>
          </a:p>
          <a:p>
            <a:r>
              <a:rPr lang="ru-RU" sz="1600" dirty="0" smtClean="0"/>
              <a:t>Приложение 1 к ООП НОО «Учебный план на 2022-2023 учебный год»</a:t>
            </a:r>
          </a:p>
          <a:p>
            <a:r>
              <a:rPr lang="ru-RU" sz="1600" dirty="0" smtClean="0"/>
              <a:t>Приложение 2 к ООП НОО «Календарный учебный график на 2022-2023 учебный год»</a:t>
            </a:r>
          </a:p>
          <a:p>
            <a:r>
              <a:rPr lang="ru-RU" sz="1600" dirty="0" smtClean="0"/>
              <a:t>Приложение 3 к ООП НОО «План внеурочной деятельности»</a:t>
            </a:r>
          </a:p>
          <a:p>
            <a:r>
              <a:rPr lang="ru-RU" sz="1600" b="1" dirty="0" smtClean="0"/>
              <a:t>Рабочие программы по учебным предметам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Русский язык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Математика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…</a:t>
            </a:r>
          </a:p>
          <a:p>
            <a:r>
              <a:rPr lang="ru-RU" sz="1600" b="1" dirty="0" smtClean="0"/>
              <a:t>Рабочие программы курсов внеурочной 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«Разговоры о важном»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…</a:t>
            </a:r>
          </a:p>
          <a:p>
            <a:pPr algn="ctr"/>
            <a:r>
              <a:rPr lang="ru-RU" sz="1600" b="1" u="sng" dirty="0" smtClean="0"/>
              <a:t>Образовательная </a:t>
            </a:r>
            <a:r>
              <a:rPr lang="ru-RU" sz="1600" b="1" u="sng" dirty="0"/>
              <a:t>программа </a:t>
            </a:r>
            <a:r>
              <a:rPr lang="ru-RU" sz="1600" b="1" u="sng" dirty="0" smtClean="0"/>
              <a:t>основного </a:t>
            </a:r>
            <a:r>
              <a:rPr lang="ru-RU" sz="1600" b="1" u="sng" dirty="0"/>
              <a:t>общего образования</a:t>
            </a:r>
          </a:p>
          <a:p>
            <a:r>
              <a:rPr lang="ru-RU" sz="1600" b="1" dirty="0"/>
              <a:t>Основная образовательная программа </a:t>
            </a:r>
            <a:r>
              <a:rPr lang="ru-RU" sz="1600" b="1" dirty="0" smtClean="0"/>
              <a:t>основного </a:t>
            </a:r>
            <a:r>
              <a:rPr lang="ru-RU" sz="1600" b="1" dirty="0"/>
              <a:t>общего образования ГБОУ</a:t>
            </a:r>
            <a:r>
              <a:rPr lang="ru-RU" sz="1600" b="1" dirty="0" smtClean="0"/>
              <a:t>… (ФГОС 2010)</a:t>
            </a:r>
            <a:endParaRPr lang="ru-RU" sz="1600" b="1" dirty="0"/>
          </a:p>
          <a:p>
            <a:r>
              <a:rPr lang="ru-RU" sz="1600" dirty="0"/>
              <a:t>Приложение 1 к ООП НОО «Учебный план на 2022-2023 учебный год»</a:t>
            </a:r>
          </a:p>
          <a:p>
            <a:r>
              <a:rPr lang="ru-RU" sz="1600" dirty="0"/>
              <a:t>Приложение 2 к ООП НОО «Календарный учебный график на 2022-2023 учебный год»</a:t>
            </a:r>
          </a:p>
          <a:p>
            <a:r>
              <a:rPr lang="ru-RU" sz="1600" dirty="0"/>
              <a:t>Приложение 3 к ООП НОО «План внеурочной деятельности»</a:t>
            </a:r>
          </a:p>
          <a:p>
            <a:r>
              <a:rPr lang="ru-RU" sz="1600" b="1" dirty="0"/>
              <a:t>Рабочие программы по учебным предметам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Русский язык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Математика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…</a:t>
            </a:r>
          </a:p>
          <a:p>
            <a:r>
              <a:rPr lang="ru-RU" sz="1600" b="1" dirty="0"/>
              <a:t>Рабочие программы курсов внеурочной 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«Разговоры о важном»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…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4131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943429" y="0"/>
            <a:ext cx="10757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Размещение в разделе «Образование» на сайте ОО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(продолжение)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0449" y="953408"/>
            <a:ext cx="1146583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Основная </a:t>
            </a:r>
            <a:r>
              <a:rPr lang="ru-RU" sz="1600" b="1" dirty="0"/>
              <a:t>образовательная программа основного общего образования ГБОУ… (ФГОС </a:t>
            </a:r>
            <a:r>
              <a:rPr lang="ru-RU" sz="1600" b="1" dirty="0" smtClean="0"/>
              <a:t>2021)</a:t>
            </a:r>
            <a:endParaRPr lang="ru-RU" sz="1600" b="1" dirty="0"/>
          </a:p>
          <a:p>
            <a:r>
              <a:rPr lang="ru-RU" sz="1600" dirty="0"/>
              <a:t>Приложение 1 к ООП НОО «Учебный план на 2022-2023 учебный год»</a:t>
            </a:r>
          </a:p>
          <a:p>
            <a:r>
              <a:rPr lang="ru-RU" sz="1600" dirty="0"/>
              <a:t>Приложение 2 к ООП НОО «Календарный учебный график на 2022-2023 учебный год»</a:t>
            </a:r>
          </a:p>
          <a:p>
            <a:r>
              <a:rPr lang="ru-RU" sz="1600" dirty="0"/>
              <a:t>Приложение 3 к ООП НОО «План внеурочной деятельности»</a:t>
            </a:r>
          </a:p>
          <a:p>
            <a:r>
              <a:rPr lang="ru-RU" sz="1600" b="1" dirty="0"/>
              <a:t>Рабочие программы по учебным предметам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Русский язык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Математика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…</a:t>
            </a:r>
          </a:p>
          <a:p>
            <a:r>
              <a:rPr lang="ru-RU" sz="1600" b="1" dirty="0"/>
              <a:t>Рабочие программы курсов внеурочной 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«Разговоры о важном»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…</a:t>
            </a:r>
          </a:p>
          <a:p>
            <a:endParaRPr lang="ru-RU" sz="1600" dirty="0" smtClean="0"/>
          </a:p>
          <a:p>
            <a:pPr algn="ctr"/>
            <a:r>
              <a:rPr lang="ru-RU" sz="1600" b="1" u="sng" dirty="0"/>
              <a:t>Образовательная программа </a:t>
            </a:r>
            <a:r>
              <a:rPr lang="ru-RU" sz="1600" b="1" u="sng" dirty="0" smtClean="0"/>
              <a:t>среднего </a:t>
            </a:r>
            <a:r>
              <a:rPr lang="ru-RU" sz="1600" b="1" u="sng" dirty="0"/>
              <a:t>общего образования</a:t>
            </a:r>
          </a:p>
          <a:p>
            <a:r>
              <a:rPr lang="ru-RU" sz="1600" b="1" dirty="0"/>
              <a:t>Основная образовательная программа </a:t>
            </a:r>
            <a:r>
              <a:rPr lang="ru-RU" sz="1600" b="1" dirty="0" smtClean="0"/>
              <a:t>среднего </a:t>
            </a:r>
            <a:r>
              <a:rPr lang="ru-RU" sz="1600" b="1" dirty="0"/>
              <a:t>общего образования ГБОУ</a:t>
            </a:r>
            <a:r>
              <a:rPr lang="ru-RU" sz="1600" b="1" dirty="0" smtClean="0"/>
              <a:t>…</a:t>
            </a:r>
            <a:endParaRPr lang="ru-RU" sz="1600" b="1" dirty="0"/>
          </a:p>
          <a:p>
            <a:r>
              <a:rPr lang="ru-RU" sz="1600" dirty="0"/>
              <a:t>Приложение 1 к ООП НОО «Учебный план на 2022-2023 учебный год»</a:t>
            </a:r>
          </a:p>
          <a:p>
            <a:r>
              <a:rPr lang="ru-RU" sz="1600" dirty="0"/>
              <a:t>Приложение 2 к ООП НОО «Календарный учебный график на 2022-2023 учебный год»</a:t>
            </a:r>
          </a:p>
          <a:p>
            <a:r>
              <a:rPr lang="ru-RU" sz="1600" dirty="0"/>
              <a:t>Приложение 3 к ООП НОО «План внеурочной деятельности»</a:t>
            </a:r>
          </a:p>
          <a:p>
            <a:r>
              <a:rPr lang="ru-RU" sz="1600" b="1" dirty="0"/>
              <a:t>Рабочие программы по учебным предметам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Русский язык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Математика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…</a:t>
            </a:r>
          </a:p>
          <a:p>
            <a:r>
              <a:rPr lang="ru-RU" sz="1600" b="1" dirty="0"/>
              <a:t>Рабочие программы курсов внеурочной 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«Разговоры о важном»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…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625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943429" y="82054"/>
            <a:ext cx="107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Государственный мониторинг образовательной деятельности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8241" y="1162919"/>
            <a:ext cx="3069484" cy="770087"/>
          </a:xfrm>
          <a:prstGeom prst="roundRect">
            <a:avLst/>
          </a:prstGeom>
          <a:ln w="38100">
            <a:solidFill>
              <a:srgbClr val="2137A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Новая организация или новые программы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337877" y="1168684"/>
            <a:ext cx="3277571" cy="764322"/>
          </a:xfrm>
          <a:prstGeom prst="roundRect">
            <a:avLst/>
          </a:prstGeom>
          <a:ln w="38100">
            <a:solidFill>
              <a:srgbClr val="2137A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Не реже 1 раза в 3 года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255600" y="1169492"/>
            <a:ext cx="3365499" cy="720080"/>
          </a:xfrm>
          <a:prstGeom prst="roundRect">
            <a:avLst/>
          </a:prstGeom>
          <a:ln w="38100">
            <a:solidFill>
              <a:srgbClr val="2137A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В соответствии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ru-RU" sz="1600" dirty="0"/>
              <a:t>с ежегодным планом-графиком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255600" y="2178056"/>
            <a:ext cx="3316311" cy="2736844"/>
          </a:xfrm>
          <a:prstGeom prst="roundRect">
            <a:avLst/>
          </a:prstGeom>
          <a:ln w="38100">
            <a:solidFill>
              <a:srgbClr val="2137A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dirty="0"/>
              <a:t>Федеральный государственный </a:t>
            </a:r>
            <a:r>
              <a:rPr lang="ru-RU" b="1" dirty="0"/>
              <a:t>контроль(надзор)</a:t>
            </a:r>
            <a:r>
              <a:rPr lang="ru-RU" dirty="0"/>
              <a:t> в сфере образования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337877" y="2178056"/>
            <a:ext cx="3277571" cy="2736844"/>
          </a:xfrm>
          <a:prstGeom prst="roundRect">
            <a:avLst/>
          </a:prstGeom>
          <a:ln w="38100">
            <a:solidFill>
              <a:srgbClr val="2137A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pc="-50" dirty="0"/>
              <a:t>Аккредитационный</a:t>
            </a:r>
            <a:r>
              <a:rPr lang="ru-RU" dirty="0"/>
              <a:t> </a:t>
            </a:r>
            <a:r>
              <a:rPr lang="ru-RU" b="1" dirty="0"/>
              <a:t>мониторинг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Определение соответствия </a:t>
            </a:r>
            <a:r>
              <a:rPr lang="ru-RU" spc="-30" dirty="0"/>
              <a:t>аккредитационным</a:t>
            </a:r>
            <a:r>
              <a:rPr lang="ru-RU" dirty="0"/>
              <a:t> </a:t>
            </a:r>
            <a:r>
              <a:rPr lang="ru-RU" b="1" dirty="0"/>
              <a:t>показателям</a:t>
            </a:r>
          </a:p>
          <a:p>
            <a:pPr algn="ctr"/>
            <a:r>
              <a:rPr lang="ru-RU" dirty="0"/>
              <a:t>(ч.3 ст.97)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28241" y="2196035"/>
            <a:ext cx="3069484" cy="2718865"/>
          </a:xfrm>
          <a:prstGeom prst="roundRect">
            <a:avLst/>
          </a:prstGeom>
          <a:ln w="38100">
            <a:solidFill>
              <a:srgbClr val="2137A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Государственная </a:t>
            </a:r>
            <a:r>
              <a:rPr lang="ru-RU" b="1" dirty="0"/>
              <a:t>аккредитация </a:t>
            </a:r>
            <a:r>
              <a:rPr lang="ru-RU" dirty="0"/>
              <a:t>организаций, осуществляющих образовательную деятельность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Срок действия </a:t>
            </a:r>
            <a:r>
              <a:rPr lang="ru-RU" dirty="0" smtClean="0"/>
              <a:t>– </a:t>
            </a:r>
            <a:r>
              <a:rPr lang="ru-RU" b="1" dirty="0" smtClean="0"/>
              <a:t>бессрочно </a:t>
            </a:r>
            <a:endParaRPr lang="ru-RU" b="1" dirty="0"/>
          </a:p>
          <a:p>
            <a:pPr algn="ctr"/>
            <a:r>
              <a:rPr lang="ru-RU" dirty="0"/>
              <a:t>(ч.12 ст.92)  </a:t>
            </a:r>
          </a:p>
        </p:txBody>
      </p:sp>
      <p:sp>
        <p:nvSpPr>
          <p:cNvPr id="28" name="Стрелка вниз 27"/>
          <p:cNvSpPr/>
          <p:nvPr/>
        </p:nvSpPr>
        <p:spPr>
          <a:xfrm>
            <a:off x="775308" y="1776663"/>
            <a:ext cx="504056" cy="576064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457370" y="1776663"/>
            <a:ext cx="504056" cy="576064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8375093" y="1776663"/>
            <a:ext cx="504056" cy="576064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931574" y="1027113"/>
            <a:ext cx="3944203" cy="401500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6174" y="5011341"/>
            <a:ext cx="1178960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spcBef>
                <a:spcPts val="0"/>
              </a:spcBef>
              <a:spcAft>
                <a:spcPts val="0"/>
              </a:spcAft>
              <a:buClrTx/>
              <a:buSzPts val="1600"/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Отсутствие прямого взаимодействия </a:t>
            </a:r>
            <a:r>
              <a:rPr lang="ru-RU" sz="1600" b="1" dirty="0" smtClean="0">
                <a:solidFill>
                  <a:srgbClr val="FF0000"/>
                </a:solidFill>
              </a:rPr>
              <a:t>с образовательной организацией</a:t>
            </a:r>
          </a:p>
          <a:p>
            <a:pPr marL="347472" indent="-347472">
              <a:buSzPts val="1600"/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Информация берется:</a:t>
            </a:r>
            <a:endParaRPr lang="ru-RU" sz="1600" dirty="0">
              <a:solidFill>
                <a:srgbClr val="FF0000"/>
              </a:solidFill>
            </a:endParaRPr>
          </a:p>
          <a:p>
            <a:pPr algn="just"/>
            <a:r>
              <a:rPr lang="ru-RU" sz="1600" dirty="0" smtClean="0"/>
              <a:t>- из </a:t>
            </a:r>
            <a:r>
              <a:rPr lang="ru-RU" sz="1600" dirty="0"/>
              <a:t>информационно-аналитических баз </a:t>
            </a:r>
            <a:r>
              <a:rPr lang="ru-RU" sz="1600" dirty="0" err="1"/>
              <a:t>Рособрнадзора</a:t>
            </a:r>
            <a:r>
              <a:rPr lang="ru-RU" sz="1600" dirty="0"/>
              <a:t>, </a:t>
            </a:r>
            <a:r>
              <a:rPr lang="ru-RU" sz="1600" dirty="0" err="1"/>
              <a:t>Минобрнауки</a:t>
            </a:r>
            <a:r>
              <a:rPr lang="ru-RU" sz="1600" dirty="0"/>
              <a:t>, </a:t>
            </a:r>
            <a:r>
              <a:rPr lang="ru-RU" sz="1600" dirty="0" err="1"/>
              <a:t>Минпросвещения</a:t>
            </a:r>
            <a:r>
              <a:rPr lang="ru-RU" sz="1600" dirty="0"/>
              <a:t> (ИАБ: ФИС </a:t>
            </a:r>
            <a:r>
              <a:rPr lang="ru-RU" sz="1600" dirty="0" smtClean="0"/>
              <a:t>ГИА и </a:t>
            </a:r>
            <a:r>
              <a:rPr lang="ru-RU" sz="1600" dirty="0"/>
              <a:t>Приема, ФИС ФРДО, информация по каналам межведомственного взаимодействия</a:t>
            </a:r>
            <a:r>
              <a:rPr lang="ru-RU" sz="1600" dirty="0" smtClean="0"/>
              <a:t>);</a:t>
            </a:r>
            <a:endParaRPr lang="ru-RU" sz="1600" dirty="0"/>
          </a:p>
          <a:p>
            <a:r>
              <a:rPr lang="ru-RU" sz="1600" dirty="0" smtClean="0"/>
              <a:t>- с </a:t>
            </a:r>
            <a:r>
              <a:rPr lang="ru-RU" sz="1600" dirty="0"/>
              <a:t>официального сайта образовательной </a:t>
            </a:r>
            <a:r>
              <a:rPr lang="ru-RU" sz="1600" dirty="0" smtClean="0"/>
              <a:t>организации;</a:t>
            </a:r>
            <a:endParaRPr lang="ru-RU" sz="1600" dirty="0"/>
          </a:p>
          <a:p>
            <a:r>
              <a:rPr lang="ru-RU" sz="1600" dirty="0" smtClean="0"/>
              <a:t>- из </a:t>
            </a:r>
            <a:r>
              <a:rPr lang="ru-RU" sz="1600" dirty="0"/>
              <a:t>информации, полученной по результатам диагностической работы, выполняемой обучающимися образовательной организации</a:t>
            </a:r>
          </a:p>
          <a:p>
            <a:pPr marL="285750" indent="-285750">
              <a:buSzPts val="1600"/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Первый аккредитационный мониторинг – 2023 </a:t>
            </a:r>
            <a:r>
              <a:rPr lang="ru-RU" sz="1600" b="1" dirty="0" smtClean="0">
                <a:solidFill>
                  <a:srgbClr val="FF0000"/>
                </a:solidFill>
              </a:rPr>
              <a:t>год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884608" y="82054"/>
            <a:ext cx="10757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02430"/>
            <a:r>
              <a:rPr lang="ru-RU" sz="2800" b="1">
                <a:solidFill>
                  <a:schemeClr val="bg1">
                    <a:lumMod val="95000"/>
                  </a:schemeClr>
                </a:solidFill>
              </a:rPr>
              <a:t>Аккредитационные</a:t>
            </a:r>
            <a:r>
              <a:rPr lang="ru-RU" sz="2800" b="1" dirty="0">
                <a:solidFill>
                  <a:schemeClr val="bg1">
                    <a:lumMod val="95000"/>
                  </a:schemeClr>
                </a:solidFill>
              </a:rPr>
              <a:t> показатели по ООП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626281"/>
              </p:ext>
            </p:extLst>
          </p:nvPr>
        </p:nvGraphicFramePr>
        <p:xfrm>
          <a:off x="558800" y="1343028"/>
          <a:ext cx="11305256" cy="510745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03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474">
                <a:tc gridSpan="2"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Наименование показателя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Значение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     Баллы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23">
                <a:tc rowSpan="2"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АП1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 rowSpan="2"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Соответствие структуры и содержания ОП требованиям, установленным ФГОС 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Соответствует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Не соответствует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81">
                <a:tc rowSpan="2"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АП2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 rowSpan="2"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Соответствие планируемых результатов освоения ОП требованиям, установленным ФГОС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Соответствует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Не соответствует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481">
                <a:tc rowSpan="2"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АП3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 rowSpan="2"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Наличие цифровых (электронных) библиотек, обеспечивающих доступ к профессиональным базам данных, информационным справочным и поисковым системам, а также иным информационным ресурсам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Имеется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98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86" marR="67386" marT="0" marB="0" anchor="ctr"/>
                </a:tc>
                <a:tc vMerge="1"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Не имеется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1481">
                <a:tc rowSpan="2"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АП4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 rowSpan="2"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Сведения об участии обучающихся в оценочных мероприятиях, проведенных в рамках мониторинга системы образования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Принимали участие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Не принимали участие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481">
                <a:tc rowSpan="3"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АП5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 rowSpan="3"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, от общего количества выпускников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Менее 5%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5% - 9%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10% и более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481">
                <a:tc rowSpan="3"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АП6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 rowSpan="3"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Доля выпускников, получивших допуск к государственной итоговой аттестации (без учета повторного написания итогового сочинения (изложения) и (или) ликвидации академической задолженности), от общего количества выпускников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90% и более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80% - 89%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1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Менее 80%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tc>
                  <a:txBody>
                    <a:bodyPr/>
                    <a:lstStyle/>
                    <a:p>
                      <a:pPr marL="0" algn="ctr" defTabSz="1110905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86" marR="67386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Овал 1"/>
          <p:cNvSpPr/>
          <p:nvPr/>
        </p:nvSpPr>
        <p:spPr>
          <a:xfrm>
            <a:off x="328613" y="1614487"/>
            <a:ext cx="8001000" cy="132873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8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человек 3D с восклицательным знаком Иллюстрация штока - иллюстрации  насчитывающей юмористическо, характер: 4000474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" t="12147" r="7985" b="8350"/>
          <a:stretch/>
        </p:blipFill>
        <p:spPr bwMode="auto">
          <a:xfrm>
            <a:off x="108857" y="1087438"/>
            <a:ext cx="2017485" cy="156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959428" y="1871209"/>
            <a:ext cx="10043886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Образовательным организациям:</a:t>
            </a:r>
          </a:p>
          <a:p>
            <a:pPr marL="571500" lvl="0" indent="-571500" algn="just" hangingPunct="0">
              <a:lnSpc>
                <a:spcPct val="150000"/>
              </a:lnSpc>
              <a:buFont typeface="Verdana" panose="020B0604030504040204" pitchFamily="34" charset="0"/>
              <a:buChar char="–"/>
              <a:defRPr/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выполнить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проверку качества разработки основных образовательных программ, программ учебных предметов и курсов внеурочной деятельности;</a:t>
            </a:r>
          </a:p>
          <a:p>
            <a:pPr marL="571500" lvl="0" indent="-571500" algn="just" hangingPunct="0">
              <a:lnSpc>
                <a:spcPct val="150000"/>
              </a:lnSpc>
              <a:buFont typeface="Verdana" panose="020B0604030504040204" pitchFamily="34" charset="0"/>
              <a:buChar char="–"/>
              <a:defRPr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беспечить отражение в рабочих программах внеурочной деятельности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ea typeface="Calibri"/>
                <a:cs typeface="Calibri"/>
                <a:sym typeface="Calibri"/>
              </a:rPr>
              <a:t>описание организации и содержания промежуточной аттестации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ea typeface="Calibri"/>
                <a:cs typeface="Calibri"/>
                <a:sym typeface="Calibri"/>
              </a:rPr>
              <a:t>обучающихся и завершение реализации программ ВД защитой проекта; </a:t>
            </a:r>
          </a:p>
          <a:p>
            <a:pPr marL="571500" lvl="0" indent="-571500" algn="just" hangingPunct="0">
              <a:lnSpc>
                <a:spcPct val="150000"/>
              </a:lnSpc>
              <a:buFont typeface="Verdana" panose="020B0604030504040204" pitchFamily="34" charset="0"/>
              <a:buChar char="–"/>
              <a:defRPr/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обеспечить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структурированное размещение всех документов на сайте ОО </a:t>
            </a:r>
          </a:p>
          <a:p>
            <a:pPr lvl="0" algn="ctr" hangingPunct="0">
              <a:lnSpc>
                <a:spcPct val="150000"/>
              </a:lnSpc>
              <a:defRPr/>
            </a:pPr>
            <a:r>
              <a:rPr lang="ru-RU" sz="2400" b="1" dirty="0" smtClean="0">
                <a:solidFill>
                  <a:srgbClr val="C00000"/>
                </a:solidFill>
                <a:sym typeface="Arial"/>
              </a:rPr>
              <a:t>Срок: до 21.11.2022</a:t>
            </a:r>
            <a:endParaRPr lang="ru-RU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60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17600" y="82054"/>
            <a:ext cx="107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Стандарты и программы, реализуемые в 2022-2023 учебном году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Google Shape;73;p14"/>
          <p:cNvSpPr txBox="1"/>
          <p:nvPr/>
        </p:nvSpPr>
        <p:spPr>
          <a:xfrm>
            <a:off x="1494519" y="1273090"/>
            <a:ext cx="9395279" cy="1174409"/>
          </a:xfrm>
          <a:prstGeom prst="rect">
            <a:avLst/>
          </a:prstGeom>
          <a:noFill/>
          <a:ln w="28575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95000"/>
              </a:lnSpc>
              <a:buClr>
                <a:srgbClr val="000000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4"/>
              </a:rPr>
              <a:t>Федеральный государственный образовательный стандарт начального общего образования (приказ </a:t>
            </a:r>
            <a:r>
              <a:rPr lang="ru-RU" altLang="ru-RU" sz="1600" b="1" dirty="0" err="1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4"/>
              </a:rPr>
              <a:t>Минпросвещения</a:t>
            </a: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4"/>
              </a:rPr>
              <a:t> Российской Федерации от 31.05.2021 № 286)</a:t>
            </a:r>
            <a:endParaRPr lang="ru-RU" altLang="ru-RU" sz="1600" b="1" dirty="0" smtClean="0">
              <a:solidFill>
                <a:srgbClr val="203864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  <a:p>
            <a:pPr algn="just">
              <a:lnSpc>
                <a:spcPct val="95000"/>
              </a:lnSpc>
              <a:buClr>
                <a:srgbClr val="000000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5"/>
              </a:rPr>
              <a:t>Примерная основная образовательная программа начального общего образования</a:t>
            </a:r>
            <a:endParaRPr lang="ru-RU" altLang="ru-RU" sz="1600" b="1" dirty="0" smtClean="0">
              <a:solidFill>
                <a:srgbClr val="203864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  <a:p>
            <a:pPr algn="just">
              <a:lnSpc>
                <a:spcPct val="95000"/>
              </a:lnSpc>
              <a:buClr>
                <a:srgbClr val="000000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6"/>
              </a:rPr>
              <a:t>Примерные программы по учебным предметам</a:t>
            </a:r>
            <a:endParaRPr lang="ru-RU" altLang="ru-RU" sz="1600" b="1" dirty="0" smtClean="0">
              <a:solidFill>
                <a:srgbClr val="203864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019" y="1080356"/>
            <a:ext cx="1333500" cy="1447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7769" y="3221316"/>
            <a:ext cx="1295400" cy="1447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5577" y="5205753"/>
            <a:ext cx="1314450" cy="1447800"/>
          </a:xfrm>
          <a:prstGeom prst="rect">
            <a:avLst/>
          </a:prstGeom>
        </p:spPr>
      </p:pic>
      <p:sp>
        <p:nvSpPr>
          <p:cNvPr id="25" name="Google Shape;73;p14"/>
          <p:cNvSpPr txBox="1"/>
          <p:nvPr/>
        </p:nvSpPr>
        <p:spPr>
          <a:xfrm>
            <a:off x="2432050" y="2733570"/>
            <a:ext cx="9463314" cy="1174409"/>
          </a:xfrm>
          <a:prstGeom prst="rect">
            <a:avLst/>
          </a:prstGeom>
          <a:noFill/>
          <a:ln w="28575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>
              <a:lnSpc>
                <a:spcPct val="95000"/>
              </a:lnSpc>
              <a:buClr>
                <a:srgbClr val="000000"/>
              </a:buClr>
              <a:buSzPts val="1100"/>
            </a:pPr>
            <a:r>
              <a:rPr lang="ru-RU" altLang="ru-RU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</a:rPr>
              <a:t>5 класс</a:t>
            </a:r>
          </a:p>
          <a:p>
            <a:pPr algn="just">
              <a:lnSpc>
                <a:spcPct val="95000"/>
              </a:lnSpc>
              <a:buClr>
                <a:srgbClr val="000000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10"/>
              </a:rPr>
              <a:t>Федеральный государственный образовательный стандарт основного общего образования (приказ </a:t>
            </a:r>
            <a:r>
              <a:rPr lang="ru-RU" altLang="ru-RU" sz="1600" b="1" dirty="0" err="1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10"/>
              </a:rPr>
              <a:t>Минпросвещения</a:t>
            </a: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10"/>
              </a:rPr>
              <a:t> Российской Федерации от 31.05.2021 № 287)</a:t>
            </a:r>
            <a:endParaRPr lang="ru-RU" altLang="ru-RU" sz="1600" b="1" dirty="0" smtClean="0">
              <a:solidFill>
                <a:srgbClr val="203864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  <a:p>
            <a:pPr algn="just">
              <a:lnSpc>
                <a:spcPct val="95000"/>
              </a:lnSpc>
              <a:buClr>
                <a:srgbClr val="000000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11"/>
              </a:rPr>
              <a:t>Примерная основная образовательная программа основного общего образования</a:t>
            </a:r>
            <a:endParaRPr lang="ru-RU" altLang="ru-RU" sz="1600" b="1" dirty="0" smtClean="0">
              <a:solidFill>
                <a:srgbClr val="203864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  <a:p>
            <a:pPr algn="just">
              <a:lnSpc>
                <a:spcPct val="95000"/>
              </a:lnSpc>
              <a:buClr>
                <a:srgbClr val="000000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12"/>
              </a:rPr>
              <a:t>Примерные программы по учебным предметам</a:t>
            </a:r>
            <a:endParaRPr lang="ru-RU" altLang="ru-RU" sz="1600" b="1" dirty="0" smtClean="0">
              <a:solidFill>
                <a:srgbClr val="203864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26" name="Google Shape;73;p14"/>
          <p:cNvSpPr txBox="1"/>
          <p:nvPr/>
        </p:nvSpPr>
        <p:spPr>
          <a:xfrm>
            <a:off x="2432050" y="4031345"/>
            <a:ext cx="9463315" cy="1174409"/>
          </a:xfrm>
          <a:prstGeom prst="rect">
            <a:avLst/>
          </a:prstGeom>
          <a:noFill/>
          <a:ln w="28575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>
              <a:lnSpc>
                <a:spcPct val="95000"/>
              </a:lnSpc>
              <a:buClr>
                <a:srgbClr val="000000"/>
              </a:buClr>
              <a:buSzPts val="1100"/>
            </a:pPr>
            <a:r>
              <a:rPr lang="ru-RU" altLang="ru-RU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</a:rPr>
              <a:t>6-9 классы</a:t>
            </a:r>
            <a:endParaRPr lang="ru-RU" altLang="ru-RU" b="1" dirty="0" smtClean="0">
              <a:solidFill>
                <a:srgbClr val="203864"/>
              </a:solidFill>
              <a:latin typeface="Century Gothic" panose="020B0502020202020204" pitchFamily="34" charset="0"/>
              <a:sym typeface="Century Gothic" panose="020B0502020202020204" pitchFamily="34" charset="0"/>
              <a:hlinkClick r:id="rId4"/>
            </a:endParaRPr>
          </a:p>
          <a:p>
            <a:pPr algn="just">
              <a:lnSpc>
                <a:spcPct val="95000"/>
              </a:lnSpc>
              <a:buClr>
                <a:srgbClr val="000000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4"/>
              </a:rPr>
              <a:t>Федеральный государственный образовательный стандарт основного общего образования (приказ </a:t>
            </a:r>
            <a:r>
              <a:rPr lang="ru-RU" altLang="ru-RU" sz="1600" b="1" dirty="0" err="1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4"/>
              </a:rPr>
              <a:t>Минпросвещения</a:t>
            </a: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4"/>
              </a:rPr>
              <a:t> Российской Федерации от 17.12.2010 № 1897)</a:t>
            </a:r>
            <a:endParaRPr lang="ru-RU" altLang="ru-RU" sz="1600" b="1" dirty="0" smtClean="0">
              <a:solidFill>
                <a:srgbClr val="203864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  <a:p>
            <a:pPr algn="just">
              <a:lnSpc>
                <a:spcPct val="95000"/>
              </a:lnSpc>
              <a:buClr>
                <a:srgbClr val="000000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13"/>
              </a:rPr>
              <a:t>Примерная основная образовательная программа основного общего образования</a:t>
            </a:r>
            <a:endParaRPr lang="ru-RU" altLang="ru-RU" sz="1600" b="1" dirty="0" smtClean="0">
              <a:solidFill>
                <a:srgbClr val="203864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  <a:p>
            <a:pPr algn="just">
              <a:lnSpc>
                <a:spcPct val="95000"/>
              </a:lnSpc>
              <a:buClr>
                <a:srgbClr val="000000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</a:rPr>
              <a:t>Примерные программы по учебным предметам (в соответствии с УМК)</a:t>
            </a:r>
          </a:p>
        </p:txBody>
      </p:sp>
      <p:sp>
        <p:nvSpPr>
          <p:cNvPr id="27" name="Google Shape;73;p14"/>
          <p:cNvSpPr txBox="1"/>
          <p:nvPr/>
        </p:nvSpPr>
        <p:spPr>
          <a:xfrm>
            <a:off x="1494519" y="5479144"/>
            <a:ext cx="9395280" cy="1174409"/>
          </a:xfrm>
          <a:prstGeom prst="rect">
            <a:avLst/>
          </a:prstGeom>
          <a:noFill/>
          <a:ln w="28575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95000"/>
              </a:lnSpc>
              <a:buClr>
                <a:srgbClr val="000000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14"/>
              </a:rPr>
              <a:t>Федеральный государственный образовательный стандарт среднего общего образования (приказ </a:t>
            </a:r>
            <a:r>
              <a:rPr lang="ru-RU" altLang="ru-RU" sz="1600" b="1" dirty="0" err="1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14"/>
              </a:rPr>
              <a:t>Минпросвещения</a:t>
            </a: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14"/>
              </a:rPr>
              <a:t> Российской Федерации от 17.05.2012 № 413)</a:t>
            </a:r>
            <a:endParaRPr lang="ru-RU" altLang="ru-RU" sz="1600" b="1" dirty="0" smtClean="0">
              <a:solidFill>
                <a:srgbClr val="203864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  <a:p>
            <a:pPr algn="just">
              <a:lnSpc>
                <a:spcPct val="95000"/>
              </a:lnSpc>
              <a:buClr>
                <a:srgbClr val="000000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  <a:hlinkClick r:id="rId15"/>
              </a:rPr>
              <a:t>Примерная основная образовательная программа начального общего образования</a:t>
            </a:r>
            <a:endParaRPr lang="ru-RU" altLang="ru-RU" sz="1600" b="1" dirty="0" smtClean="0">
              <a:solidFill>
                <a:srgbClr val="203864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  <a:p>
            <a:pPr algn="just">
              <a:lnSpc>
                <a:spcPct val="95000"/>
              </a:lnSpc>
              <a:buClr>
                <a:srgbClr val="000000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altLang="ru-RU" sz="1600" b="1" dirty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</a:rPr>
              <a:t>Примерные программы по учебным предметам (в соответствии с УМК</a:t>
            </a:r>
            <a:r>
              <a:rPr lang="ru-RU" altLang="ru-RU" sz="1600" b="1" dirty="0" smtClean="0">
                <a:solidFill>
                  <a:srgbClr val="203864"/>
                </a:solidFill>
                <a:latin typeface="Century Gothic" panose="020B0502020202020204" pitchFamily="34" charset="0"/>
                <a:sym typeface="Century Gothic" panose="020B0502020202020204" pitchFamily="34" charset="0"/>
              </a:rPr>
              <a:t>)</a:t>
            </a:r>
            <a:endParaRPr lang="ru-RU" altLang="ru-RU" sz="1600" b="1" dirty="0">
              <a:solidFill>
                <a:srgbClr val="203864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2131334" y="2733570"/>
            <a:ext cx="300716" cy="2472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19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17600" y="82054"/>
            <a:ext cx="107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Мониторинг программ </a:t>
            </a:r>
            <a:r>
              <a:rPr lang="ru-RU" sz="2400" b="1" i="1" dirty="0" smtClean="0">
                <a:solidFill>
                  <a:schemeClr val="bg1"/>
                </a:solidFill>
              </a:rPr>
              <a:t>(сентябрь 2022 г.)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"/>
          <p:cNvSpPr>
            <a:spLocks noChangeArrowheads="1"/>
          </p:cNvSpPr>
          <p:nvPr/>
        </p:nvSpPr>
        <p:spPr bwMode="auto">
          <a:xfrm>
            <a:off x="3798157" y="1027113"/>
            <a:ext cx="4953000" cy="41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ru-RU" alt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  <a:sym typeface="Century Gothic" panose="020B0502020202020204" pitchFamily="34" charset="0"/>
              </a:rPr>
              <a:t>Основные замечания</a:t>
            </a:r>
            <a:endParaRPr lang="ru-RU" alt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76020" y="1389616"/>
            <a:ext cx="106406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ea typeface="Calibri" panose="020F0502020204030204" pitchFamily="34" charset="0"/>
              </a:rPr>
              <a:t>Основная образовательная программа </a:t>
            </a:r>
            <a:r>
              <a:rPr lang="ru-RU" sz="2000" dirty="0" smtClean="0">
                <a:ea typeface="Calibri" panose="020F0502020204030204" pitchFamily="34" charset="0"/>
              </a:rPr>
              <a:t>по ФГОС 2021 не </a:t>
            </a:r>
            <a:r>
              <a:rPr lang="ru-RU" sz="2000" dirty="0">
                <a:ea typeface="Calibri" panose="020F0502020204030204" pitchFamily="34" charset="0"/>
              </a:rPr>
              <a:t>размещена на </a:t>
            </a:r>
            <a:r>
              <a:rPr lang="ru-RU" sz="2000" dirty="0" smtClean="0">
                <a:ea typeface="Calibri" panose="020F0502020204030204" pitchFamily="34" charset="0"/>
              </a:rPr>
              <a:t>сайте.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/>
              <a:t>Р</a:t>
            </a:r>
            <a:r>
              <a:rPr lang="ru-RU" sz="2000" dirty="0" smtClean="0"/>
              <a:t>азмещена </a:t>
            </a:r>
            <a:r>
              <a:rPr lang="ru-RU" sz="2000" dirty="0"/>
              <a:t>примерная </a:t>
            </a:r>
            <a:r>
              <a:rPr lang="ru-RU" sz="2000" dirty="0" smtClean="0"/>
              <a:t>о</a:t>
            </a:r>
            <a:r>
              <a:rPr lang="ru-RU" sz="2000" dirty="0" smtClean="0">
                <a:ea typeface="Calibri" panose="020F0502020204030204" pitchFamily="34" charset="0"/>
              </a:rPr>
              <a:t>сновная </a:t>
            </a:r>
            <a:r>
              <a:rPr lang="ru-RU" sz="2000" dirty="0">
                <a:ea typeface="Calibri" panose="020F0502020204030204" pitchFamily="34" charset="0"/>
              </a:rPr>
              <a:t>образовательная программа</a:t>
            </a:r>
            <a:r>
              <a:rPr lang="ru-RU" sz="2000" dirty="0" smtClean="0"/>
              <a:t> </a:t>
            </a:r>
            <a:r>
              <a:rPr lang="ru-RU" sz="2000" dirty="0"/>
              <a:t>с незначительными </a:t>
            </a:r>
            <a:r>
              <a:rPr lang="ru-RU" sz="2000" dirty="0" smtClean="0"/>
              <a:t>изменениями.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 smtClean="0"/>
              <a:t>о</a:t>
            </a:r>
            <a:r>
              <a:rPr lang="ru-RU" sz="2000" dirty="0" smtClean="0">
                <a:ea typeface="Calibri" panose="020F0502020204030204" pitchFamily="34" charset="0"/>
              </a:rPr>
              <a:t>сновную образовательную программу</a:t>
            </a:r>
            <a:r>
              <a:rPr lang="ru-RU" sz="2000" dirty="0" smtClean="0"/>
              <a:t> </a:t>
            </a:r>
            <a:r>
              <a:rPr lang="ru-RU" sz="2000" dirty="0" smtClean="0"/>
              <a:t>по ФГОС 2010 </a:t>
            </a:r>
            <a:r>
              <a:rPr lang="ru-RU" sz="2000" dirty="0"/>
              <a:t>внесены </a:t>
            </a:r>
            <a:r>
              <a:rPr lang="ru-RU" sz="2000" dirty="0" smtClean="0"/>
              <a:t>разделы из основной образовательной программы по ФГОС 2021.</a:t>
            </a:r>
            <a:endParaRPr lang="ru-RU" sz="2000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/>
              <a:t>И</a:t>
            </a:r>
            <a:r>
              <a:rPr lang="ru-RU" sz="2000" dirty="0" smtClean="0"/>
              <a:t>зменена </a:t>
            </a:r>
            <a:r>
              <a:rPr lang="ru-RU" sz="2000" dirty="0"/>
              <a:t>структура </a:t>
            </a:r>
            <a:r>
              <a:rPr lang="ru-RU" sz="2000" dirty="0" smtClean="0"/>
              <a:t>основной образовательной программы</a:t>
            </a:r>
            <a:r>
              <a:rPr lang="ru-RU" sz="2000" dirty="0"/>
              <a:t>, отсутствуют отдельные </a:t>
            </a:r>
            <a:r>
              <a:rPr lang="ru-RU" sz="2000" dirty="0" smtClean="0"/>
              <a:t>разделы.</a:t>
            </a:r>
            <a:endParaRPr lang="ru-RU" sz="2000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/>
              <a:t>О</a:t>
            </a:r>
            <a:r>
              <a:rPr lang="ru-RU" sz="2000" dirty="0" smtClean="0"/>
              <a:t>тсутствует учебный план, </a:t>
            </a:r>
            <a:r>
              <a:rPr lang="ru-RU" sz="2000" dirty="0" smtClean="0"/>
              <a:t>календарный учебный </a:t>
            </a:r>
            <a:r>
              <a:rPr lang="ru-RU" sz="2000" dirty="0" smtClean="0"/>
              <a:t>график, план внеурочной деятельности.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/>
              <a:t>В </a:t>
            </a:r>
            <a:r>
              <a:rPr lang="ru-RU" sz="2000" dirty="0" smtClean="0"/>
              <a:t>основной образовательной программе отражено наименование </a:t>
            </a:r>
            <a:r>
              <a:rPr lang="ru-RU" sz="2000" dirty="0"/>
              <a:t>других </a:t>
            </a:r>
            <a:r>
              <a:rPr lang="ru-RU" sz="2000" dirty="0" smtClean="0"/>
              <a:t>образовательных организаций.</a:t>
            </a:r>
            <a:endParaRPr lang="ru-RU" sz="2000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 smtClean="0"/>
              <a:t>содержании </a:t>
            </a:r>
            <a:r>
              <a:rPr lang="ru-RU" sz="2000" dirty="0"/>
              <a:t>документов </a:t>
            </a:r>
            <a:r>
              <a:rPr lang="ru-RU" sz="2000" dirty="0" smtClean="0"/>
              <a:t>используется формулировка «примерная программа».</a:t>
            </a:r>
            <a:endParaRPr lang="ru-RU" sz="2000" dirty="0" smtClean="0"/>
          </a:p>
        </p:txBody>
      </p:sp>
      <p:pic>
        <p:nvPicPr>
          <p:cNvPr id="3078" name="Picture 6" descr="Восклицательный знак под сообщением Вконтакте. Что означает? ~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24" r="32900"/>
          <a:stretch/>
        </p:blipFill>
        <p:spPr bwMode="auto">
          <a:xfrm>
            <a:off x="79156" y="2558144"/>
            <a:ext cx="1038443" cy="252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17600" y="82054"/>
            <a:ext cx="107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Мониторинг программ </a:t>
            </a:r>
            <a:r>
              <a:rPr lang="ru-RU" sz="2400" b="1" i="1" dirty="0" smtClean="0">
                <a:solidFill>
                  <a:schemeClr val="bg1"/>
                </a:solidFill>
              </a:rPr>
              <a:t>(сентябрь 2022 г.)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25" y="1027113"/>
            <a:ext cx="5934075" cy="21907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9466" y="5201903"/>
            <a:ext cx="7105650" cy="14382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2041" y="1196157"/>
            <a:ext cx="5553075" cy="35147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24" y="3554279"/>
            <a:ext cx="5934075" cy="19621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6785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17600" y="82054"/>
            <a:ext cx="10757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Внеурочная деятельность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-483962" y="2191520"/>
            <a:ext cx="4953000" cy="72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ru-RU" altLang="ru-RU" b="1" dirty="0">
                <a:solidFill>
                  <a:srgbClr val="C00000"/>
                </a:solidFill>
                <a:latin typeface="Century Gothic" panose="020B0502020202020204" pitchFamily="34" charset="0"/>
                <a:sym typeface="Century Gothic" panose="020B0502020202020204" pitchFamily="34" charset="0"/>
              </a:rPr>
              <a:t>Количество часов в неделю </a:t>
            </a:r>
          </a:p>
          <a:p>
            <a:pPr algn="ctr">
              <a:lnSpc>
                <a:spcPct val="115000"/>
              </a:lnSpc>
            </a:pPr>
            <a:r>
              <a:rPr lang="ru-RU" altLang="ru-RU" b="1" dirty="0">
                <a:solidFill>
                  <a:srgbClr val="C00000"/>
                </a:solidFill>
                <a:latin typeface="Century Gothic" panose="020B0502020202020204" pitchFamily="34" charset="0"/>
                <a:sym typeface="Century Gothic" panose="020B0502020202020204" pitchFamily="34" charset="0"/>
              </a:rPr>
              <a:t>к финансированию</a:t>
            </a:r>
            <a:endParaRPr lang="ru-RU" alt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661716"/>
              </p:ext>
            </p:extLst>
          </p:nvPr>
        </p:nvGraphicFramePr>
        <p:xfrm>
          <a:off x="185169" y="3156633"/>
          <a:ext cx="3614737" cy="2082802"/>
        </p:xfrm>
        <a:graphic>
          <a:graphicData uri="http://schemas.openxmlformats.org/drawingml/2006/table">
            <a:tbl>
              <a:tblPr firstRow="1" bandRow="1"/>
              <a:tblGrid>
                <a:gridCol w="763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118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Класс </a:t>
                      </a:r>
                    </a:p>
                  </a:txBody>
                  <a:tcPr marL="91457" marR="9145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6-дн.учебная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неделя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57" marR="9145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5-дн. учебная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неделя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57" marR="91457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0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1457" marR="9145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1457" marR="9145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1457" marR="91457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40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2 - 4</a:t>
                      </a:r>
                    </a:p>
                  </a:txBody>
                  <a:tcPr marL="91457" marR="9145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1457" marR="9145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1457" marR="9145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40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5 - 9</a:t>
                      </a:r>
                    </a:p>
                  </a:txBody>
                  <a:tcPr marL="91457" marR="9145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1457" marR="9145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1457" marR="91457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40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10 - 11</a:t>
                      </a:r>
                    </a:p>
                  </a:txBody>
                  <a:tcPr marL="91457" marR="9145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1457" marR="9145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1457" marR="9145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5230583" y="1234385"/>
            <a:ext cx="6003474" cy="76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ru-RU" alt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  <a:sym typeface="Century Gothic" panose="020B0502020202020204" pitchFamily="34" charset="0"/>
              </a:rPr>
              <a:t>Направления с учетом региональных подходов</a:t>
            </a:r>
            <a:endParaRPr lang="ru-RU" alt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75628"/>
              </p:ext>
            </p:extLst>
          </p:nvPr>
        </p:nvGraphicFramePr>
        <p:xfrm>
          <a:off x="3947883" y="2151031"/>
          <a:ext cx="8069943" cy="4094007"/>
        </p:xfrm>
        <a:graphic>
          <a:graphicData uri="http://schemas.openxmlformats.org/drawingml/2006/table">
            <a:tbl>
              <a:tblPr/>
              <a:tblGrid>
                <a:gridCol w="1582057">
                  <a:extLst>
                    <a:ext uri="{9D8B030D-6E8A-4147-A177-3AD203B41FA5}">
                      <a16:colId xmlns:a16="http://schemas.microsoft.com/office/drawing/2014/main" val="3023522249"/>
                    </a:ext>
                  </a:extLst>
                </a:gridCol>
                <a:gridCol w="6487886">
                  <a:extLst>
                    <a:ext uri="{9D8B030D-6E8A-4147-A177-3AD203B41FA5}">
                      <a16:colId xmlns:a16="http://schemas.microsoft.com/office/drawing/2014/main" val="1905219593"/>
                    </a:ext>
                  </a:extLst>
                </a:gridCol>
              </a:tblGrid>
              <a:tr h="514783">
                <a:tc>
                  <a:txBody>
                    <a:bodyPr/>
                    <a:lstStyle/>
                    <a:p>
                      <a:pPr marL="0" marR="0" lvl="0" indent="0" algn="ctr" defTabSz="742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1-11 классы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336550" defTabSz="742950">
                        <a:lnSpc>
                          <a:spcPct val="90000"/>
                        </a:lnSpc>
                        <a:spcBef>
                          <a:spcPts val="813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336550" algn="ctr" defTabSz="742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Информационно-просветительские занятия патриотической, нравственной  и экологической направленности «Разговоры  о важном»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023538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marL="0" marR="0" lvl="0" indent="0" algn="ctr" defTabSz="74295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 класс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36550" algn="ctr" defTabSz="74295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«Рассказы по истории Самарского края»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345776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marL="0" marR="0" lvl="0" indent="0" algn="ctr" defTabSz="74295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6-7/7-8 классы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336550" defTabSz="742950">
                        <a:lnSpc>
                          <a:spcPct val="90000"/>
                        </a:lnSpc>
                        <a:spcBef>
                          <a:spcPts val="813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336550" algn="ctr" defTabSz="74295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«История Самарского края»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712113"/>
                  </a:ext>
                </a:extLst>
              </a:tr>
              <a:tr h="291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5-9 классы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813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«Развитие функциональной грамотности обучающихся»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002910"/>
                  </a:ext>
                </a:extLst>
              </a:tr>
              <a:tr h="307405">
                <a:tc>
                  <a:txBody>
                    <a:bodyPr/>
                    <a:lstStyle/>
                    <a:p>
                      <a:pPr marL="0" marR="0" lvl="0" indent="0" algn="ctr" defTabSz="74295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7/8/9 класс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336550" defTabSz="742950">
                        <a:lnSpc>
                          <a:spcPct val="90000"/>
                        </a:lnSpc>
                        <a:spcBef>
                          <a:spcPts val="813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336550" algn="ctr" defTabSz="74295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«Информационная безопасность»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058176"/>
                  </a:ext>
                </a:extLst>
              </a:tr>
              <a:tr h="3681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10-11 классы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336550">
                        <a:lnSpc>
                          <a:spcPct val="90000"/>
                        </a:lnSpc>
                        <a:spcBef>
                          <a:spcPts val="813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336550" algn="ctr" defTabSz="91440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«Нравственные основы семейной жизни»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769172"/>
                  </a:ext>
                </a:extLst>
              </a:tr>
              <a:tr h="310375">
                <a:tc vMerge="1">
                  <a:txBody>
                    <a:bodyPr/>
                    <a:lstStyle/>
                    <a:p>
                      <a:pPr marL="0" marR="0" lvl="0" indent="336550" algn="ctr" defTabSz="91440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336550">
                        <a:lnSpc>
                          <a:spcPct val="90000"/>
                        </a:lnSpc>
                        <a:spcBef>
                          <a:spcPts val="813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336550" algn="ctr" defTabSz="91440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«Жизнь ученических сообществ»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382972"/>
                  </a:ext>
                </a:extLst>
              </a:tr>
              <a:tr h="29113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Вариативная часть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813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187987"/>
                  </a:ext>
                </a:extLst>
              </a:tr>
              <a:tr h="509675">
                <a:tc gridSpan="2">
                  <a:txBody>
                    <a:bodyPr/>
                    <a:lstStyle/>
                    <a:p>
                      <a:pPr marL="0" marR="0" lvl="0" indent="336550" algn="ctr" defTabSz="74295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ВД на усиление содержания профиля обучения, углубленного изучения предметов; профориентация обучающихся 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indent="336550" defTabSz="742950">
                        <a:lnSpc>
                          <a:spcPct val="90000"/>
                        </a:lnSpc>
                        <a:spcBef>
                          <a:spcPts val="813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336550" algn="ctr" defTabSz="74295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74805"/>
                  </a:ext>
                </a:extLst>
              </a:tr>
              <a:tr h="307405">
                <a:tc gridSpan="2">
                  <a:txBody>
                    <a:bodyPr/>
                    <a:lstStyle/>
                    <a:p>
                      <a:pPr marL="0" marR="0" lvl="0" indent="336550" algn="ctr" defTabSz="74295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ВД, направленная на творческое и физическое развитие обучающихся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indent="336550" defTabSz="742950">
                        <a:lnSpc>
                          <a:spcPct val="90000"/>
                        </a:lnSpc>
                        <a:spcBef>
                          <a:spcPts val="813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336550" algn="ctr" defTabSz="74295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514233"/>
                  </a:ext>
                </a:extLst>
              </a:tr>
              <a:tr h="611838">
                <a:tc gridSpan="2">
                  <a:txBody>
                    <a:bodyPr/>
                    <a:lstStyle/>
                    <a:p>
                      <a:pPr marL="0" marR="0" lvl="0" indent="336550" algn="ctr" defTabSz="74295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Деятельность детских общественных объединений</a:t>
                      </a: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indent="336550" defTabSz="742950">
                        <a:lnSpc>
                          <a:spcPct val="90000"/>
                        </a:lnSpc>
                        <a:spcBef>
                          <a:spcPts val="813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42950">
                        <a:lnSpc>
                          <a:spcPct val="90000"/>
                        </a:lnSpc>
                        <a:spcBef>
                          <a:spcPts val="4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42950" eaLnBrk="0" fontAlgn="base" hangingPunct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336550" algn="ctr" defTabSz="742950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18" marR="1475" marT="16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159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1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17600" y="82054"/>
            <a:ext cx="107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Мониторинг планов внеурочной деятельности </a:t>
            </a:r>
            <a:r>
              <a:rPr lang="ru-RU" sz="2400" b="1" i="1" dirty="0">
                <a:solidFill>
                  <a:schemeClr val="bg1"/>
                </a:solidFill>
              </a:rPr>
              <a:t>(ноябрь 2022 г.)</a:t>
            </a:r>
          </a:p>
        </p:txBody>
      </p:sp>
      <p:sp>
        <p:nvSpPr>
          <p:cNvPr id="13" name="Прямоугольник 1"/>
          <p:cNvSpPr>
            <a:spLocks noChangeArrowheads="1"/>
          </p:cNvSpPr>
          <p:nvPr/>
        </p:nvSpPr>
        <p:spPr bwMode="auto">
          <a:xfrm>
            <a:off x="3866396" y="1151144"/>
            <a:ext cx="4953000" cy="41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ru-RU" alt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  <a:sym typeface="Century Gothic" panose="020B0502020202020204" pitchFamily="34" charset="0"/>
              </a:rPr>
              <a:t>Основные замечания</a:t>
            </a:r>
            <a:endParaRPr lang="ru-RU" alt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7598" y="1496067"/>
            <a:ext cx="10892431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ru-RU" sz="2200" spc="-1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1. На сайте ОО не размещены:</a:t>
            </a:r>
          </a:p>
          <a:p>
            <a:pPr marL="285757" indent="-285757" algn="just">
              <a:lnSpc>
                <a:spcPct val="120000"/>
              </a:lnSpc>
              <a:buFontTx/>
              <a:buChar char="-"/>
              <a:defRPr/>
            </a:pPr>
            <a:r>
              <a:rPr lang="ru-RU" sz="2200" spc="-1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учебный план на 2022-2023 учебный год;</a:t>
            </a:r>
          </a:p>
          <a:p>
            <a:pPr marL="285757" indent="-285757" algn="just">
              <a:lnSpc>
                <a:spcPct val="120000"/>
              </a:lnSpc>
              <a:buFontTx/>
              <a:buChar char="-"/>
              <a:defRPr/>
            </a:pPr>
            <a:r>
              <a:rPr lang="ru-RU" sz="2200" spc="-1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план внеурочной деятельности;</a:t>
            </a:r>
          </a:p>
          <a:p>
            <a:pPr marL="285757" indent="-285757" algn="just">
              <a:lnSpc>
                <a:spcPct val="120000"/>
              </a:lnSpc>
              <a:buFontTx/>
              <a:buChar char="-"/>
              <a:defRPr/>
            </a:pPr>
            <a:r>
              <a:rPr lang="ru-RU" sz="2200" spc="-1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программы курсов внеурочной </a:t>
            </a:r>
            <a:r>
              <a:rPr lang="ru-RU" sz="2200" spc="-1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деятельности</a:t>
            </a:r>
            <a:endParaRPr lang="ru-RU" sz="2200" spc="-10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2200" spc="-1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2.  В плане внеурочной деятельности отсутствует пояснительная </a:t>
            </a:r>
            <a:r>
              <a:rPr lang="ru-RU" sz="2200" spc="-1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записка.</a:t>
            </a:r>
            <a:endParaRPr lang="ru-RU" sz="2200" spc="-10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2200" spc="-1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3. </a:t>
            </a:r>
            <a:r>
              <a:rPr lang="ru-RU" sz="2200" spc="-1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В </a:t>
            </a:r>
            <a:r>
              <a:rPr lang="ru-RU" sz="2200" spc="-1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пояснительной записке к учебному плану отражены не действующие нормативные </a:t>
            </a:r>
            <a:r>
              <a:rPr lang="ru-RU" sz="2200" spc="-1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документы</a:t>
            </a:r>
            <a:r>
              <a:rPr lang="ru-RU" sz="2200" spc="-1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.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sz="2200" spc="-1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4. Название программ не соответствует перечню в плане внеурочной деятельности.</a:t>
            </a:r>
            <a:endParaRPr lang="ru-RU" sz="2200" spc="-10" dirty="0" smtClean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2200" spc="-1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4. В </a:t>
            </a:r>
            <a:r>
              <a:rPr lang="ru-RU" sz="2200" spc="-1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плане внеурочной деятельности не отражена возможность выбора обучающимися 10 часов внеурочной деятельности</a:t>
            </a:r>
            <a:r>
              <a:rPr lang="ru-RU" sz="2200" spc="-1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.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sz="2200" spc="-1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5. Не учтены региональные подходы.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sz="2200" spc="-1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6.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Не обеспечена реализация 3 часов спортивно-оздоровительного направления в 4 классе.</a:t>
            </a:r>
            <a:endParaRPr lang="ru-RU" sz="2200" spc="-10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3078" name="Picture 6" descr="Восклицательный знак под сообщением Вконтакте. Что означает? ~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24" r="32900"/>
          <a:stretch/>
        </p:blipFill>
        <p:spPr bwMode="auto">
          <a:xfrm>
            <a:off x="79156" y="2558144"/>
            <a:ext cx="1038443" cy="252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11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значок стрелки в плоском стиле символ стрелки веб дизайн PNG , стрелка  клипарт, Значок стрелки, Веб значок PNG картинки и пнг рисунок для  бесплатной загрузки | Веб-дизайн, Дизайн пользовательского интерфейса,  Дизай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931297" y="4392997"/>
            <a:ext cx="551774" cy="63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t="11070"/>
          <a:stretch/>
        </p:blipFill>
        <p:spPr>
          <a:xfrm>
            <a:off x="4659086" y="1027113"/>
            <a:ext cx="7039427" cy="3417616"/>
          </a:xfrm>
          <a:prstGeom prst="rect">
            <a:avLst/>
          </a:prstGeom>
        </p:spPr>
      </p:pic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17600" y="82054"/>
            <a:ext cx="107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Мониторинг планов внеурочной деятельности </a:t>
            </a:r>
            <a:r>
              <a:rPr lang="ru-RU" sz="2400" b="1" i="1" dirty="0" smtClean="0">
                <a:solidFill>
                  <a:schemeClr val="bg1"/>
                </a:solidFill>
              </a:rPr>
              <a:t>(ноябрь 2022 г.)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4100" name="Picture 4" descr="значок стрелки в плоском стиле символ стрелки веб дизайн PNG , стрелка  клипарт, Значок стрелки, Веб значок PNG картинки и пнг рисунок для  бесплатной загрузки | Веб-дизайн, Дизайн пользовательского интерфейса,  Дизай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313" y="2181565"/>
            <a:ext cx="551774" cy="63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значок стрелки в плоском стиле символ стрелки веб дизайн PNG , стрелка  клипарт, Значок стрелки, Веб значок PNG картинки и пнг рисунок для  бесплатной загрузки | Веб-дизайн, Дизайн пользовательского интерфейса,  Дизай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599" y="4162233"/>
            <a:ext cx="551774" cy="63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значок стрелки в плоском стиле символ стрелки веб дизайн PNG , стрелка  клипарт, Значок стрелки, Веб значок PNG картинки и пнг рисунок для  бесплатной загрузки | Веб-дизайн, Дизайн пользовательского интерфейса,  Дизай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44699" y="4381631"/>
            <a:ext cx="551774" cy="63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48075" y="1076276"/>
            <a:ext cx="89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 класс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48075" y="3792901"/>
            <a:ext cx="89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 класс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19743" y="4558791"/>
            <a:ext cx="89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3</a:t>
            </a:r>
            <a:r>
              <a:rPr lang="ru-RU" b="1" dirty="0" smtClean="0">
                <a:solidFill>
                  <a:srgbClr val="FF0000"/>
                </a:solidFill>
              </a:rPr>
              <a:t> класс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037699" y="4558791"/>
            <a:ext cx="89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4</a:t>
            </a:r>
            <a:r>
              <a:rPr lang="ru-RU" b="1" dirty="0" smtClean="0">
                <a:solidFill>
                  <a:srgbClr val="FF0000"/>
                </a:solidFill>
              </a:rPr>
              <a:t> класс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57" y="1486246"/>
            <a:ext cx="4080455" cy="194848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57" y="4162233"/>
            <a:ext cx="4080455" cy="216615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80932" y="4878033"/>
            <a:ext cx="3452884" cy="1979966"/>
          </a:xfrm>
          <a:prstGeom prst="rect">
            <a:avLst/>
          </a:prstGeom>
        </p:spPr>
      </p:pic>
      <p:sp>
        <p:nvSpPr>
          <p:cNvPr id="12" name="Овал 11"/>
          <p:cNvSpPr/>
          <p:nvPr/>
        </p:nvSpPr>
        <p:spPr>
          <a:xfrm>
            <a:off x="4235603" y="5057064"/>
            <a:ext cx="1668730" cy="41840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8349" y="4878033"/>
            <a:ext cx="4014403" cy="1979966"/>
          </a:xfrm>
          <a:prstGeom prst="rect">
            <a:avLst/>
          </a:prstGeom>
        </p:spPr>
      </p:pic>
      <p:sp>
        <p:nvSpPr>
          <p:cNvPr id="24" name="Овал 23"/>
          <p:cNvSpPr/>
          <p:nvPr/>
        </p:nvSpPr>
        <p:spPr>
          <a:xfrm>
            <a:off x="8178799" y="5281684"/>
            <a:ext cx="1473292" cy="19378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85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12163"/>
          <a:stretch/>
        </p:blipFill>
        <p:spPr>
          <a:xfrm>
            <a:off x="1009934" y="1027113"/>
            <a:ext cx="10703094" cy="5663334"/>
          </a:xfrm>
          <a:prstGeom prst="rect">
            <a:avLst/>
          </a:prstGeom>
        </p:spPr>
      </p:pic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17600" y="82054"/>
            <a:ext cx="107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План внеурочной деятельности (ООП НОО)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8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Фон для презентации белый с полосой (76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85"/>
          <a:stretch>
            <a:fillRect/>
          </a:stretch>
        </p:blipFill>
        <p:spPr bwMode="auto">
          <a:xfrm>
            <a:off x="0" y="0"/>
            <a:ext cx="12192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1027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17600" y="82054"/>
            <a:ext cx="107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План внеурочной </a:t>
            </a:r>
            <a:r>
              <a:rPr lang="ru-RU" sz="2400" b="1" dirty="0" smtClean="0">
                <a:solidFill>
                  <a:schemeClr val="bg1"/>
                </a:solidFill>
              </a:rPr>
              <a:t>деятельности (ООП ООО ФГОС 2021)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/>
          <a:srcRect t="8960"/>
          <a:stretch/>
        </p:blipFill>
        <p:spPr>
          <a:xfrm>
            <a:off x="1955041" y="1087438"/>
            <a:ext cx="8362666" cy="561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04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1293</Words>
  <Application>Microsoft Office PowerPoint</Application>
  <PresentationFormat>Широкоэкранный</PresentationFormat>
  <Paragraphs>220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宋体</vt:lpstr>
      <vt:lpstr>Arial</vt:lpstr>
      <vt:lpstr>Calibri</vt:lpstr>
      <vt:lpstr>Calibri Light</vt:lpstr>
      <vt:lpstr>Century Gothic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66</cp:revision>
  <cp:lastPrinted>2022-11-18T06:41:06Z</cp:lastPrinted>
  <dcterms:created xsi:type="dcterms:W3CDTF">2022-09-07T10:36:01Z</dcterms:created>
  <dcterms:modified xsi:type="dcterms:W3CDTF">2022-11-18T06:41:24Z</dcterms:modified>
</cp:coreProperties>
</file>