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16" r:id="rId4"/>
    <p:sldMasterId id="2147483744" r:id="rId5"/>
  </p:sldMasterIdLst>
  <p:notesMasterIdLst>
    <p:notesMasterId r:id="rId17"/>
  </p:notesMasterIdLst>
  <p:sldIdLst>
    <p:sldId id="256" r:id="rId6"/>
    <p:sldId id="257" r:id="rId7"/>
    <p:sldId id="270" r:id="rId8"/>
    <p:sldId id="268" r:id="rId9"/>
    <p:sldId id="271" r:id="rId10"/>
    <p:sldId id="272" r:id="rId11"/>
    <p:sldId id="273" r:id="rId12"/>
    <p:sldId id="274" r:id="rId13"/>
    <p:sldId id="276" r:id="rId14"/>
    <p:sldId id="280" r:id="rId15"/>
    <p:sldId id="266" r:id="rId16"/>
  </p:sldIdLst>
  <p:sldSz cx="9144000" cy="5143500" type="screen16x9"/>
  <p:notesSz cx="6858000" cy="9144000"/>
  <p:defaultTextStyle>
    <a:defPPr>
      <a:defRPr lang="ru-RU"/>
    </a:defPPr>
    <a:lvl1pPr marL="0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5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9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8B"/>
    <a:srgbClr val="031355"/>
    <a:srgbClr val="000066"/>
    <a:srgbClr val="092667"/>
    <a:srgbClr val="03145D"/>
    <a:srgbClr val="0A1D5A"/>
    <a:srgbClr val="060F52"/>
    <a:srgbClr val="060652"/>
    <a:srgbClr val="6393F3"/>
    <a:srgbClr val="041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A9ACD-E83D-4847-AE38-5FC958A0FA01}" type="doc">
      <dgm:prSet loTypeId="urn:microsoft.com/office/officeart/2005/8/layout/cycle8" loCatId="cycl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D1DB342-3DB8-4D3B-B6E4-090449F9965F}">
      <dgm:prSet phldrT="[Текст]" custT="1"/>
      <dgm:spPr/>
      <dgm:t>
        <a:bodyPr/>
        <a:lstStyle/>
        <a:p>
          <a:r>
            <a:rPr lang="ru-RU" sz="1600" dirty="0"/>
            <a:t>Формы отзыва</a:t>
          </a:r>
        </a:p>
      </dgm:t>
    </dgm:pt>
    <dgm:pt modelId="{429B298E-EAF5-4D80-BD9D-48920AD4C69D}" type="parTrans" cxnId="{D4638376-51E4-4E4D-9FD7-18A50B509069}">
      <dgm:prSet/>
      <dgm:spPr/>
      <dgm:t>
        <a:bodyPr/>
        <a:lstStyle/>
        <a:p>
          <a:endParaRPr lang="ru-RU" sz="2000"/>
        </a:p>
      </dgm:t>
    </dgm:pt>
    <dgm:pt modelId="{ABD3E2E9-307B-4931-A82E-C95384D6BDAE}" type="sibTrans" cxnId="{D4638376-51E4-4E4D-9FD7-18A50B509069}">
      <dgm:prSet/>
      <dgm:spPr/>
      <dgm:t>
        <a:bodyPr/>
        <a:lstStyle/>
        <a:p>
          <a:endParaRPr lang="ru-RU" sz="2000"/>
        </a:p>
      </dgm:t>
    </dgm:pt>
    <dgm:pt modelId="{10910663-F9E8-49C7-847C-656CDDEB4EA6}">
      <dgm:prSet phldrT="[Текст]" custT="1"/>
      <dgm:spPr/>
      <dgm:t>
        <a:bodyPr/>
        <a:lstStyle/>
        <a:p>
          <a:endParaRPr lang="ru-RU" sz="1400" dirty="0"/>
        </a:p>
      </dgm:t>
    </dgm:pt>
    <dgm:pt modelId="{80ABED6C-E2E4-41D5-B087-4ADBA1D33A1A}" type="parTrans" cxnId="{D94799ED-7D1B-446E-BCE0-0FB1FB7A97B7}">
      <dgm:prSet/>
      <dgm:spPr/>
      <dgm:t>
        <a:bodyPr/>
        <a:lstStyle/>
        <a:p>
          <a:endParaRPr lang="ru-RU" sz="2000"/>
        </a:p>
      </dgm:t>
    </dgm:pt>
    <dgm:pt modelId="{71746903-3E80-48D5-A932-94F1B280F379}" type="sibTrans" cxnId="{D94799ED-7D1B-446E-BCE0-0FB1FB7A97B7}">
      <dgm:prSet/>
      <dgm:spPr/>
      <dgm:t>
        <a:bodyPr/>
        <a:lstStyle/>
        <a:p>
          <a:endParaRPr lang="ru-RU" sz="2000"/>
        </a:p>
      </dgm:t>
    </dgm:pt>
    <dgm:pt modelId="{1586AE36-A76D-4CD9-91DF-C0EE9E1A0638}">
      <dgm:prSet phldrT="[Текст]" custT="1"/>
      <dgm:spPr/>
      <dgm:t>
        <a:bodyPr/>
        <a:lstStyle/>
        <a:p>
          <a:r>
            <a:rPr lang="ru-RU" sz="1600" dirty="0"/>
            <a:t>Сертификаты</a:t>
          </a:r>
        </a:p>
      </dgm:t>
    </dgm:pt>
    <dgm:pt modelId="{27B6D0DD-6053-43BD-824D-FEE1DD676033}" type="parTrans" cxnId="{82F82C37-E20C-4B33-9C33-B2307291AD0E}">
      <dgm:prSet/>
      <dgm:spPr/>
      <dgm:t>
        <a:bodyPr/>
        <a:lstStyle/>
        <a:p>
          <a:endParaRPr lang="ru-RU" sz="2000"/>
        </a:p>
      </dgm:t>
    </dgm:pt>
    <dgm:pt modelId="{E169465F-3C18-40E5-B6DE-F2BDFA84857D}" type="sibTrans" cxnId="{82F82C37-E20C-4B33-9C33-B2307291AD0E}">
      <dgm:prSet/>
      <dgm:spPr/>
      <dgm:t>
        <a:bodyPr/>
        <a:lstStyle/>
        <a:p>
          <a:endParaRPr lang="ru-RU" sz="2000"/>
        </a:p>
      </dgm:t>
    </dgm:pt>
    <dgm:pt modelId="{11639478-7DF9-494F-83CA-136E072615DA}" type="pres">
      <dgm:prSet presAssocID="{0D2A9ACD-E83D-4847-AE38-5FC958A0FA01}" presName="compositeShape" presStyleCnt="0">
        <dgm:presLayoutVars>
          <dgm:chMax val="7"/>
          <dgm:dir/>
          <dgm:resizeHandles val="exact"/>
        </dgm:presLayoutVars>
      </dgm:prSet>
      <dgm:spPr/>
    </dgm:pt>
    <dgm:pt modelId="{EF8AEB11-26D1-4CF6-843E-898B4D45D61B}" type="pres">
      <dgm:prSet presAssocID="{0D2A9ACD-E83D-4847-AE38-5FC958A0FA01}" presName="wedge1" presStyleLbl="node1" presStyleIdx="0" presStyleCnt="3"/>
      <dgm:spPr/>
    </dgm:pt>
    <dgm:pt modelId="{94180CD7-A6CA-40F7-BA1E-4247CEDE6375}" type="pres">
      <dgm:prSet presAssocID="{0D2A9ACD-E83D-4847-AE38-5FC958A0FA01}" presName="dummy1a" presStyleCnt="0"/>
      <dgm:spPr/>
    </dgm:pt>
    <dgm:pt modelId="{CC6557F4-0182-4A36-A123-9CA4A02E364E}" type="pres">
      <dgm:prSet presAssocID="{0D2A9ACD-E83D-4847-AE38-5FC958A0FA01}" presName="dummy1b" presStyleCnt="0"/>
      <dgm:spPr/>
    </dgm:pt>
    <dgm:pt modelId="{AA7EA9DA-B306-4778-B7CB-FE3157A7D742}" type="pres">
      <dgm:prSet presAssocID="{0D2A9ACD-E83D-4847-AE38-5FC958A0FA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1888D1-794E-4464-9C39-70F02751B22B}" type="pres">
      <dgm:prSet presAssocID="{0D2A9ACD-E83D-4847-AE38-5FC958A0FA01}" presName="wedge2" presStyleLbl="node1" presStyleIdx="1" presStyleCnt="3"/>
      <dgm:spPr/>
    </dgm:pt>
    <dgm:pt modelId="{15B0F0F5-0A48-499F-A1A5-CC226C9266C3}" type="pres">
      <dgm:prSet presAssocID="{0D2A9ACD-E83D-4847-AE38-5FC958A0FA01}" presName="dummy2a" presStyleCnt="0"/>
      <dgm:spPr/>
    </dgm:pt>
    <dgm:pt modelId="{5FDCA538-F919-48ED-9220-0F7C5A53ED3C}" type="pres">
      <dgm:prSet presAssocID="{0D2A9ACD-E83D-4847-AE38-5FC958A0FA01}" presName="dummy2b" presStyleCnt="0"/>
      <dgm:spPr/>
    </dgm:pt>
    <dgm:pt modelId="{5D18BC32-D7C1-41B4-813C-B7DE3E071D2B}" type="pres">
      <dgm:prSet presAssocID="{0D2A9ACD-E83D-4847-AE38-5FC958A0FA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0DA4B8D-6E2B-47AE-8033-A0520FFA294E}" type="pres">
      <dgm:prSet presAssocID="{0D2A9ACD-E83D-4847-AE38-5FC958A0FA01}" presName="wedge3" presStyleLbl="node1" presStyleIdx="2" presStyleCnt="3"/>
      <dgm:spPr/>
    </dgm:pt>
    <dgm:pt modelId="{DE9A05D2-3B1C-4C51-A61A-59BE94B5B9E9}" type="pres">
      <dgm:prSet presAssocID="{0D2A9ACD-E83D-4847-AE38-5FC958A0FA01}" presName="dummy3a" presStyleCnt="0"/>
      <dgm:spPr/>
    </dgm:pt>
    <dgm:pt modelId="{669A27D8-FD94-402F-A31A-71872407B60E}" type="pres">
      <dgm:prSet presAssocID="{0D2A9ACD-E83D-4847-AE38-5FC958A0FA01}" presName="dummy3b" presStyleCnt="0"/>
      <dgm:spPr/>
    </dgm:pt>
    <dgm:pt modelId="{084EBE3B-5E9D-49CE-9DDE-67DF8FFCD7D8}" type="pres">
      <dgm:prSet presAssocID="{0D2A9ACD-E83D-4847-AE38-5FC958A0FA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5D52E10-AFC3-455C-8FEC-71AF8B02596D}" type="pres">
      <dgm:prSet presAssocID="{ABD3E2E9-307B-4931-A82E-C95384D6BDAE}" presName="arrowWedge1" presStyleLbl="fgSibTrans2D1" presStyleIdx="0" presStyleCnt="3"/>
      <dgm:spPr/>
    </dgm:pt>
    <dgm:pt modelId="{BE188FC5-8146-4AA8-8CDE-71CDC75269E0}" type="pres">
      <dgm:prSet presAssocID="{E169465F-3C18-40E5-B6DE-F2BDFA84857D}" presName="arrowWedge2" presStyleLbl="fgSibTrans2D1" presStyleIdx="1" presStyleCnt="3"/>
      <dgm:spPr/>
    </dgm:pt>
    <dgm:pt modelId="{FD673C85-9CC0-4BAE-9788-28DF800A32D6}" type="pres">
      <dgm:prSet presAssocID="{71746903-3E80-48D5-A932-94F1B280F379}" presName="arrowWedge3" presStyleLbl="fgSibTrans2D1" presStyleIdx="2" presStyleCnt="3"/>
      <dgm:spPr/>
    </dgm:pt>
  </dgm:ptLst>
  <dgm:cxnLst>
    <dgm:cxn modelId="{B578D60F-D8A4-457A-8AA9-D19C5A132E10}" type="presOf" srcId="{9D1DB342-3DB8-4D3B-B6E4-090449F9965F}" destId="{EF8AEB11-26D1-4CF6-843E-898B4D45D61B}" srcOrd="0" destOrd="0" presId="urn:microsoft.com/office/officeart/2005/8/layout/cycle8"/>
    <dgm:cxn modelId="{6A31C914-20BD-43EB-987A-F54A48F0DBF6}" type="presOf" srcId="{1586AE36-A76D-4CD9-91DF-C0EE9E1A0638}" destId="{5D18BC32-D7C1-41B4-813C-B7DE3E071D2B}" srcOrd="1" destOrd="0" presId="urn:microsoft.com/office/officeart/2005/8/layout/cycle8"/>
    <dgm:cxn modelId="{82F82C37-E20C-4B33-9C33-B2307291AD0E}" srcId="{0D2A9ACD-E83D-4847-AE38-5FC958A0FA01}" destId="{1586AE36-A76D-4CD9-91DF-C0EE9E1A0638}" srcOrd="1" destOrd="0" parTransId="{27B6D0DD-6053-43BD-824D-FEE1DD676033}" sibTransId="{E169465F-3C18-40E5-B6DE-F2BDFA84857D}"/>
    <dgm:cxn modelId="{E6DA983B-84F1-4288-A571-F4D7BD94D11D}" type="presOf" srcId="{9D1DB342-3DB8-4D3B-B6E4-090449F9965F}" destId="{AA7EA9DA-B306-4778-B7CB-FE3157A7D742}" srcOrd="1" destOrd="0" presId="urn:microsoft.com/office/officeart/2005/8/layout/cycle8"/>
    <dgm:cxn modelId="{D4638376-51E4-4E4D-9FD7-18A50B509069}" srcId="{0D2A9ACD-E83D-4847-AE38-5FC958A0FA01}" destId="{9D1DB342-3DB8-4D3B-B6E4-090449F9965F}" srcOrd="0" destOrd="0" parTransId="{429B298E-EAF5-4D80-BD9D-48920AD4C69D}" sibTransId="{ABD3E2E9-307B-4931-A82E-C95384D6BDAE}"/>
    <dgm:cxn modelId="{11F10088-65EC-4E16-8634-BC2CDFC77519}" type="presOf" srcId="{10910663-F9E8-49C7-847C-656CDDEB4EA6}" destId="{00DA4B8D-6E2B-47AE-8033-A0520FFA294E}" srcOrd="0" destOrd="0" presId="urn:microsoft.com/office/officeart/2005/8/layout/cycle8"/>
    <dgm:cxn modelId="{69363C9E-10EE-4852-A0F7-0ED969F10C52}" type="presOf" srcId="{0D2A9ACD-E83D-4847-AE38-5FC958A0FA01}" destId="{11639478-7DF9-494F-83CA-136E072615DA}" srcOrd="0" destOrd="0" presId="urn:microsoft.com/office/officeart/2005/8/layout/cycle8"/>
    <dgm:cxn modelId="{FC9AF5AC-C758-4541-A036-33BDCC6C4F75}" type="presOf" srcId="{10910663-F9E8-49C7-847C-656CDDEB4EA6}" destId="{084EBE3B-5E9D-49CE-9DDE-67DF8FFCD7D8}" srcOrd="1" destOrd="0" presId="urn:microsoft.com/office/officeart/2005/8/layout/cycle8"/>
    <dgm:cxn modelId="{D94799ED-7D1B-446E-BCE0-0FB1FB7A97B7}" srcId="{0D2A9ACD-E83D-4847-AE38-5FC958A0FA01}" destId="{10910663-F9E8-49C7-847C-656CDDEB4EA6}" srcOrd="2" destOrd="0" parTransId="{80ABED6C-E2E4-41D5-B087-4ADBA1D33A1A}" sibTransId="{71746903-3E80-48D5-A932-94F1B280F379}"/>
    <dgm:cxn modelId="{CF1E9EEF-B008-4BF0-A64C-CF6F291BD7F6}" type="presOf" srcId="{1586AE36-A76D-4CD9-91DF-C0EE9E1A0638}" destId="{A11888D1-794E-4464-9C39-70F02751B22B}" srcOrd="0" destOrd="0" presId="urn:microsoft.com/office/officeart/2005/8/layout/cycle8"/>
    <dgm:cxn modelId="{E5FE893A-1563-45C0-B54B-7AB71EE04A95}" type="presParOf" srcId="{11639478-7DF9-494F-83CA-136E072615DA}" destId="{EF8AEB11-26D1-4CF6-843E-898B4D45D61B}" srcOrd="0" destOrd="0" presId="urn:microsoft.com/office/officeart/2005/8/layout/cycle8"/>
    <dgm:cxn modelId="{2C46294E-A1B2-4169-9ABA-6778DB97C43C}" type="presParOf" srcId="{11639478-7DF9-494F-83CA-136E072615DA}" destId="{94180CD7-A6CA-40F7-BA1E-4247CEDE6375}" srcOrd="1" destOrd="0" presId="urn:microsoft.com/office/officeart/2005/8/layout/cycle8"/>
    <dgm:cxn modelId="{C1386C90-AE43-4A90-90FD-EED8D6EF8958}" type="presParOf" srcId="{11639478-7DF9-494F-83CA-136E072615DA}" destId="{CC6557F4-0182-4A36-A123-9CA4A02E364E}" srcOrd="2" destOrd="0" presId="urn:microsoft.com/office/officeart/2005/8/layout/cycle8"/>
    <dgm:cxn modelId="{0A9DC537-E958-45B2-BE07-C30D3838B7FC}" type="presParOf" srcId="{11639478-7DF9-494F-83CA-136E072615DA}" destId="{AA7EA9DA-B306-4778-B7CB-FE3157A7D742}" srcOrd="3" destOrd="0" presId="urn:microsoft.com/office/officeart/2005/8/layout/cycle8"/>
    <dgm:cxn modelId="{30C97FB5-F5BB-410D-BDFE-B902EB718069}" type="presParOf" srcId="{11639478-7DF9-494F-83CA-136E072615DA}" destId="{A11888D1-794E-4464-9C39-70F02751B22B}" srcOrd="4" destOrd="0" presId="urn:microsoft.com/office/officeart/2005/8/layout/cycle8"/>
    <dgm:cxn modelId="{031A372F-8E34-4BC6-BC11-5467BB9DB84B}" type="presParOf" srcId="{11639478-7DF9-494F-83CA-136E072615DA}" destId="{15B0F0F5-0A48-499F-A1A5-CC226C9266C3}" srcOrd="5" destOrd="0" presId="urn:microsoft.com/office/officeart/2005/8/layout/cycle8"/>
    <dgm:cxn modelId="{6F04E990-1F42-47DB-B731-B7F5110342C7}" type="presParOf" srcId="{11639478-7DF9-494F-83CA-136E072615DA}" destId="{5FDCA538-F919-48ED-9220-0F7C5A53ED3C}" srcOrd="6" destOrd="0" presId="urn:microsoft.com/office/officeart/2005/8/layout/cycle8"/>
    <dgm:cxn modelId="{79EF2E04-3961-4920-9DEC-9B4D43CFC6E0}" type="presParOf" srcId="{11639478-7DF9-494F-83CA-136E072615DA}" destId="{5D18BC32-D7C1-41B4-813C-B7DE3E071D2B}" srcOrd="7" destOrd="0" presId="urn:microsoft.com/office/officeart/2005/8/layout/cycle8"/>
    <dgm:cxn modelId="{F974280B-566A-4EEE-97D9-0A5419C8AABF}" type="presParOf" srcId="{11639478-7DF9-494F-83CA-136E072615DA}" destId="{00DA4B8D-6E2B-47AE-8033-A0520FFA294E}" srcOrd="8" destOrd="0" presId="urn:microsoft.com/office/officeart/2005/8/layout/cycle8"/>
    <dgm:cxn modelId="{B829708D-C221-4272-9FBB-3784DC38EA40}" type="presParOf" srcId="{11639478-7DF9-494F-83CA-136E072615DA}" destId="{DE9A05D2-3B1C-4C51-A61A-59BE94B5B9E9}" srcOrd="9" destOrd="0" presId="urn:microsoft.com/office/officeart/2005/8/layout/cycle8"/>
    <dgm:cxn modelId="{E9D08FA3-EA75-444C-88B4-0162123FE097}" type="presParOf" srcId="{11639478-7DF9-494F-83CA-136E072615DA}" destId="{669A27D8-FD94-402F-A31A-71872407B60E}" srcOrd="10" destOrd="0" presId="urn:microsoft.com/office/officeart/2005/8/layout/cycle8"/>
    <dgm:cxn modelId="{736B92D8-252D-4A3C-880E-1EC6EDCC732F}" type="presParOf" srcId="{11639478-7DF9-494F-83CA-136E072615DA}" destId="{084EBE3B-5E9D-49CE-9DDE-67DF8FFCD7D8}" srcOrd="11" destOrd="0" presId="urn:microsoft.com/office/officeart/2005/8/layout/cycle8"/>
    <dgm:cxn modelId="{8445122D-2D98-46A6-B8D4-FBCB5A2F7932}" type="presParOf" srcId="{11639478-7DF9-494F-83CA-136E072615DA}" destId="{D5D52E10-AFC3-455C-8FEC-71AF8B02596D}" srcOrd="12" destOrd="0" presId="urn:microsoft.com/office/officeart/2005/8/layout/cycle8"/>
    <dgm:cxn modelId="{5F370BF9-A193-4EBD-9784-A836D06B2BE7}" type="presParOf" srcId="{11639478-7DF9-494F-83CA-136E072615DA}" destId="{BE188FC5-8146-4AA8-8CDE-71CDC75269E0}" srcOrd="13" destOrd="0" presId="urn:microsoft.com/office/officeart/2005/8/layout/cycle8"/>
    <dgm:cxn modelId="{668DEBA8-1AB2-4CDF-95A3-CCCB0A76F501}" type="presParOf" srcId="{11639478-7DF9-494F-83CA-136E072615DA}" destId="{FD673C85-9CC0-4BAE-9788-28DF800A32D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EB11-26D1-4CF6-843E-898B4D45D61B}">
      <dsp:nvSpPr>
        <dsp:cNvPr id="0" name=""/>
        <dsp:cNvSpPr/>
      </dsp:nvSpPr>
      <dsp:spPr>
        <a:xfrm>
          <a:off x="1518044" y="179955"/>
          <a:ext cx="2325578" cy="232557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Формы отзыва</a:t>
          </a:r>
        </a:p>
      </dsp:txBody>
      <dsp:txXfrm>
        <a:off x="2743679" y="672756"/>
        <a:ext cx="830563" cy="692136"/>
      </dsp:txXfrm>
    </dsp:sp>
    <dsp:sp modelId="{A11888D1-794E-4464-9C39-70F02751B22B}">
      <dsp:nvSpPr>
        <dsp:cNvPr id="0" name=""/>
        <dsp:cNvSpPr/>
      </dsp:nvSpPr>
      <dsp:spPr>
        <a:xfrm>
          <a:off x="1470148" y="263011"/>
          <a:ext cx="2325578" cy="232557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Сертификаты</a:t>
          </a:r>
        </a:p>
      </dsp:txBody>
      <dsp:txXfrm>
        <a:off x="2023857" y="1771869"/>
        <a:ext cx="1245845" cy="609080"/>
      </dsp:txXfrm>
    </dsp:sp>
    <dsp:sp modelId="{00DA4B8D-6E2B-47AE-8033-A0520FFA294E}">
      <dsp:nvSpPr>
        <dsp:cNvPr id="0" name=""/>
        <dsp:cNvSpPr/>
      </dsp:nvSpPr>
      <dsp:spPr>
        <a:xfrm>
          <a:off x="1422252" y="179955"/>
          <a:ext cx="2325578" cy="232557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1691631" y="672756"/>
        <a:ext cx="830563" cy="692136"/>
      </dsp:txXfrm>
    </dsp:sp>
    <dsp:sp modelId="{D5D52E10-AFC3-455C-8FEC-71AF8B02596D}">
      <dsp:nvSpPr>
        <dsp:cNvPr id="0" name=""/>
        <dsp:cNvSpPr/>
      </dsp:nvSpPr>
      <dsp:spPr>
        <a:xfrm>
          <a:off x="1374271" y="35991"/>
          <a:ext cx="2613507" cy="26135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188FC5-8146-4AA8-8CDE-71CDC75269E0}">
      <dsp:nvSpPr>
        <dsp:cNvPr id="0" name=""/>
        <dsp:cNvSpPr/>
      </dsp:nvSpPr>
      <dsp:spPr>
        <a:xfrm>
          <a:off x="1326183" y="118900"/>
          <a:ext cx="2613507" cy="26135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673C85-9CC0-4BAE-9788-28DF800A32D6}">
      <dsp:nvSpPr>
        <dsp:cNvPr id="0" name=""/>
        <dsp:cNvSpPr/>
      </dsp:nvSpPr>
      <dsp:spPr>
        <a:xfrm>
          <a:off x="1278095" y="35991"/>
          <a:ext cx="2613507" cy="26135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D1BD-7E27-4B72-A7CC-0846EBE53EF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65CB1-24E1-4013-A66A-19B7AA174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4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5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9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1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9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8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Цель проекта ДОЛ-игра –</a:t>
            </a:r>
            <a:r>
              <a:rPr lang="ru-RU" baseline="0" dirty="0"/>
              <a:t> а</a:t>
            </a:r>
            <a:r>
              <a:rPr lang="ru-RU" dirty="0"/>
              <a:t>ккумулирование лучшего игрового контента по финансовой грамотности, адаптация и преобразование его в готовый набор материалов для дальнейшего распространения.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Как принять участие?</a:t>
            </a:r>
          </a:p>
          <a:p>
            <a:pPr algn="just"/>
            <a:r>
              <a:rPr lang="ru-RU" dirty="0"/>
              <a:t>Вожатым, методистам ДОЛ, педагогам образовательных организаций для участия необходимо скачать понравившуюся игру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doligra.ru</a:t>
            </a:r>
            <a:r>
              <a:rPr lang="ru-RU" dirty="0"/>
              <a:t>. Комплект материалов предоставляется безвозмездно, в электронном виде и содержит: описание целей игры, задач, базовых понятий, подробный сценарий и раздаточный материал (если предусмотрено правилами). </a:t>
            </a:r>
          </a:p>
          <a:p>
            <a:pPr algn="just"/>
            <a:r>
              <a:rPr lang="ru-RU" dirty="0"/>
              <a:t>Также в набор входит шаблон формы отзыва для предоставления обратной связи. </a:t>
            </a:r>
          </a:p>
          <a:p>
            <a:pPr algn="just"/>
            <a:r>
              <a:rPr lang="ru-RU" dirty="0"/>
              <a:t>После проведения игры заполненную форму отчета и несколько фотографий игрового процесса необходимо направить на адрес otchet@doligra.ru. В ответ поступит именной электронный сертификат.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8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7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8406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6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7520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04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8406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296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7520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6048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6" y="1478758"/>
            <a:ext cx="4165997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964" y="1478758"/>
            <a:ext cx="4165994" cy="3339704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43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6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65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296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815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6" y="3706578"/>
            <a:ext cx="270748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6" y="1478758"/>
            <a:ext cx="2707479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992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992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361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361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338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7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046" y="2993237"/>
            <a:ext cx="8493919" cy="182641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092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2" y="1478758"/>
            <a:ext cx="3443288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52962" y="1478758"/>
            <a:ext cx="200620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817519" y="1478758"/>
            <a:ext cx="200144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764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7" y="1478758"/>
            <a:ext cx="2707481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09926" y="1478758"/>
            <a:ext cx="560903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000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488408" y="1478758"/>
            <a:ext cx="633055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276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1478758"/>
            <a:ext cx="849392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7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3007519"/>
            <a:ext cx="8493920" cy="1810941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506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8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21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8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97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8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282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36"/>
            <a:ext cx="4327922" cy="1977629"/>
          </a:xfrm>
        </p:spPr>
        <p:txBody>
          <a:bodyPr anchor="t" anchorCtr="0"/>
          <a:lstStyle>
            <a:lvl1pPr marL="161980" marR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80" marR="0" lvl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80" marR="0" lvl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960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36"/>
            <a:ext cx="4327922" cy="1977629"/>
          </a:xfrm>
        </p:spPr>
        <p:txBody>
          <a:bodyPr anchor="t" anchorCtr="0"/>
          <a:lstStyle>
            <a:lvl1pPr marL="161980" marR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80" marR="0" lvl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80" marR="0" lvl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62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36"/>
            <a:ext cx="4327922" cy="1977629"/>
          </a:xfrm>
        </p:spPr>
        <p:txBody>
          <a:bodyPr anchor="t" anchorCtr="0"/>
          <a:lstStyle>
            <a:lvl1pPr marL="161980" marR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80" marR="0" lvl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80" marR="0" lvl="0" indent="-161980" algn="l" defTabSz="6857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61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47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67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47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46" y="2878936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66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46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47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67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47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46" y="2878936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66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64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3559" y="2883699"/>
            <a:ext cx="4327922" cy="1977629"/>
          </a:xfrm>
        </p:spPr>
        <p:txBody>
          <a:bodyPr anchor="b" anchorCtr="0"/>
          <a:lstStyle>
            <a:lvl1pPr marL="0" marR="0" indent="0" algn="l" defTabSz="68571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35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30"/>
            <a:ext cx="8493918" cy="1727597"/>
          </a:xfrm>
        </p:spPr>
        <p:txBody>
          <a:bodyPr anchor="b" anchorCtr="0"/>
          <a:lstStyle>
            <a:lvl1pPr marL="0" marR="0" indent="0" algn="l" defTabSz="68571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r="9607" b="35855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6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1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6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3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6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3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36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6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3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3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0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8406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6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7520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04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8406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296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7520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959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5" y="1478758"/>
            <a:ext cx="4165997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964" y="1478758"/>
            <a:ext cx="4165994" cy="3339704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7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5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74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296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83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5" y="3706578"/>
            <a:ext cx="270748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6" y="1478758"/>
            <a:ext cx="2707479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992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992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361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361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1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6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055" y="2993246"/>
            <a:ext cx="8493919" cy="182641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2" y="1478758"/>
            <a:ext cx="3443288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52962" y="1478758"/>
            <a:ext cx="200620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817519" y="1478758"/>
            <a:ext cx="200144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89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6" y="1478758"/>
            <a:ext cx="2707481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09926" y="1478758"/>
            <a:ext cx="560903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35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488408" y="1478758"/>
            <a:ext cx="633055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1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1478758"/>
            <a:ext cx="849392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2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6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3007519"/>
            <a:ext cx="8493920" cy="1810941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28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7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7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7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7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7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4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5"/>
            <a:ext cx="4327922" cy="1977629"/>
          </a:xfrm>
        </p:spPr>
        <p:txBody>
          <a:bodyPr anchor="t" anchorCtr="0"/>
          <a:lstStyle>
            <a:lvl1pPr marL="161944" marR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44" marR="0" lvl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44" marR="0" lvl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5"/>
            <a:ext cx="4327922" cy="1977629"/>
          </a:xfrm>
        </p:spPr>
        <p:txBody>
          <a:bodyPr anchor="t" anchorCtr="0"/>
          <a:lstStyle>
            <a:lvl1pPr marL="161944" marR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44" marR="0" lvl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44" marR="0" lvl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8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5"/>
            <a:ext cx="4327922" cy="1977629"/>
          </a:xfrm>
        </p:spPr>
        <p:txBody>
          <a:bodyPr anchor="t" anchorCtr="0"/>
          <a:lstStyle>
            <a:lvl1pPr marL="161944" marR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44" marR="0" lvl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44" marR="0" lvl="0" indent="-161944" algn="l" defTabSz="6855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60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56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76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56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55" y="2878945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75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8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56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76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56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55" y="2878945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75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08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3559" y="2883708"/>
            <a:ext cx="4327922" cy="1977629"/>
          </a:xfrm>
        </p:spPr>
        <p:txBody>
          <a:bodyPr anchor="b" anchorCtr="0"/>
          <a:lstStyle>
            <a:lvl1pPr marL="0" marR="0" indent="0" algn="l" defTabSz="68556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6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57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89" rIns="6855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39"/>
            <a:ext cx="8493918" cy="1727597"/>
          </a:xfrm>
        </p:spPr>
        <p:txBody>
          <a:bodyPr anchor="b" anchorCtr="0"/>
          <a:lstStyle>
            <a:lvl1pPr marL="0" marR="0" indent="0" algn="l" defTabSz="68556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4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1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r="9607" b="35855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02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72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4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1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9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4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1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4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1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23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8406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6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7520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04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8406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296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7520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0074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3" y="1478758"/>
            <a:ext cx="4165997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964" y="1478758"/>
            <a:ext cx="4165994" cy="3339704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96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3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72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296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3" y="3706578"/>
            <a:ext cx="270748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6" y="1478758"/>
            <a:ext cx="2707479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992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992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361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361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66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4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053" y="2993244"/>
            <a:ext cx="8493919" cy="182641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09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2" y="1478758"/>
            <a:ext cx="3443288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52962" y="1478758"/>
            <a:ext cx="200620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817519" y="1478758"/>
            <a:ext cx="200144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18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4" y="1478758"/>
            <a:ext cx="2707481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09926" y="1478758"/>
            <a:ext cx="560903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05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488408" y="1478758"/>
            <a:ext cx="633055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88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1478758"/>
            <a:ext cx="849392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24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4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3007519"/>
            <a:ext cx="8493920" cy="1810941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85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5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81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5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4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5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3"/>
            <a:ext cx="4327922" cy="1977629"/>
          </a:xfrm>
        </p:spPr>
        <p:txBody>
          <a:bodyPr anchor="t" anchorCtr="0"/>
          <a:lstStyle>
            <a:lvl1pPr marL="161952" marR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52" marR="0" lvl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52" marR="0" lvl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4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3"/>
            <a:ext cx="4327922" cy="1977629"/>
          </a:xfrm>
        </p:spPr>
        <p:txBody>
          <a:bodyPr anchor="t" anchorCtr="0"/>
          <a:lstStyle>
            <a:lvl1pPr marL="161952" marR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52" marR="0" lvl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52" marR="0" lvl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5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3"/>
            <a:ext cx="4327922" cy="1977629"/>
          </a:xfrm>
        </p:spPr>
        <p:txBody>
          <a:bodyPr anchor="t" anchorCtr="0"/>
          <a:lstStyle>
            <a:lvl1pPr marL="161952" marR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52" marR="0" lvl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52" marR="0" lvl="0" indent="-161952" algn="l" defTabSz="6855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3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54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74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54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53" y="2878943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73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00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54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74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54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53" y="2878943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73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9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3559" y="2883706"/>
            <a:ext cx="4327922" cy="1977629"/>
          </a:xfrm>
        </p:spPr>
        <p:txBody>
          <a:bodyPr anchor="b" anchorCtr="0"/>
          <a:lstStyle>
            <a:lvl1pPr marL="0" marR="0" indent="0" algn="l" defTabSz="6855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4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2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9" rIns="6856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37"/>
            <a:ext cx="8493918" cy="1727597"/>
          </a:xfrm>
        </p:spPr>
        <p:txBody>
          <a:bodyPr anchor="b" anchorCtr="0"/>
          <a:lstStyle>
            <a:lvl1pPr marL="0" marR="0" indent="0" algn="l" defTabSz="6855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62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890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r="9607" b="35855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93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8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1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2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1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37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1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8406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63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7520" y="1478758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04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8406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2963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7520" y="3142222"/>
            <a:ext cx="1999059" cy="13858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8708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0" y="1478758"/>
            <a:ext cx="4165997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964" y="1478758"/>
            <a:ext cx="4165994" cy="3339704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23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0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969" y="3706578"/>
            <a:ext cx="4165997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2964" y="1478758"/>
            <a:ext cx="4165994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72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0" y="3706578"/>
            <a:ext cx="270748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046" y="1478758"/>
            <a:ext cx="2707479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992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992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3617" y="3706578"/>
            <a:ext cx="2725341" cy="111188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3618" y="1478758"/>
            <a:ext cx="2725338" cy="205025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910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1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050" y="2993241"/>
            <a:ext cx="8493919" cy="182641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2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2" y="1478758"/>
            <a:ext cx="3443288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52962" y="1478758"/>
            <a:ext cx="200620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817519" y="1478758"/>
            <a:ext cx="200144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1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1" y="1478758"/>
            <a:ext cx="2707481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09926" y="1478758"/>
            <a:ext cx="560903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499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3" y="1478758"/>
            <a:ext cx="1999059" cy="3339704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488408" y="1478758"/>
            <a:ext cx="6330554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60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1478758"/>
            <a:ext cx="8493920" cy="333970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81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51" y="1478758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25042" y="3007519"/>
            <a:ext cx="8493920" cy="1810941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166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2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7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2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3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2847976"/>
            <a:ext cx="4165997" cy="20193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72" y="1478758"/>
            <a:ext cx="4165997" cy="816770"/>
          </a:xfrm>
        </p:spPr>
        <p:txBody>
          <a:bodyPr anchor="b"/>
          <a:lstStyle>
            <a:lvl1pPr>
              <a:spcBef>
                <a:spcPts val="0"/>
              </a:spcBef>
              <a:defRPr sz="1400" cap="none" spc="0" baseline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1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0"/>
            <a:ext cx="4327922" cy="1977629"/>
          </a:xfrm>
        </p:spPr>
        <p:txBody>
          <a:bodyPr anchor="t" anchorCtr="0"/>
          <a:lstStyle>
            <a:lvl1pPr marL="161964" marR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64" marR="0" lvl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64" marR="0" lvl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0"/>
            <a:ext cx="4327922" cy="1977629"/>
          </a:xfrm>
        </p:spPr>
        <p:txBody>
          <a:bodyPr anchor="t" anchorCtr="0"/>
          <a:lstStyle>
            <a:lvl1pPr marL="161964" marR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64" marR="0" lvl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64" marR="0" lvl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8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037" y="2840840"/>
            <a:ext cx="4327922" cy="1977629"/>
          </a:xfrm>
        </p:spPr>
        <p:txBody>
          <a:bodyPr anchor="t" anchorCtr="0"/>
          <a:lstStyle>
            <a:lvl1pPr marL="161964" marR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161964" marR="0" lvl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161964" marR="0" lvl="0" indent="-161964" algn="l" defTabSz="6856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5" y="1807369"/>
            <a:ext cx="2023467" cy="1628775"/>
          </a:xfrm>
        </p:spPr>
        <p:txBody>
          <a:bodyPr anchor="ctr" anchorCtr="0"/>
          <a:lstStyle>
            <a:lvl1pPr>
              <a:spcBef>
                <a:spcPts val="0"/>
              </a:spcBef>
              <a:defRPr sz="1130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69" indent="0">
              <a:buNone/>
              <a:defRPr sz="2000"/>
            </a:lvl5pPr>
            <a:lvl6pPr marL="2285202" indent="0">
              <a:buNone/>
              <a:defRPr sz="2000"/>
            </a:lvl6pPr>
            <a:lvl7pPr marL="2742236" indent="0">
              <a:buNone/>
              <a:defRPr sz="2000"/>
            </a:lvl7pPr>
            <a:lvl8pPr marL="3199280" indent="0">
              <a:buNone/>
              <a:defRPr sz="2000"/>
            </a:lvl8pPr>
            <a:lvl9pPr marL="36563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51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71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51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50" y="2878940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70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14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325051" y="647700"/>
            <a:ext cx="84939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2971" y="1478758"/>
            <a:ext cx="4165997" cy="33397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51" y="1307308"/>
            <a:ext cx="4165997" cy="139301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1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50" y="2878940"/>
            <a:ext cx="4165997" cy="19395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70"/>
            <a:ext cx="933016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441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3559" y="2883703"/>
            <a:ext cx="4327922" cy="1977629"/>
          </a:xfrm>
        </p:spPr>
        <p:txBody>
          <a:bodyPr anchor="b" anchorCtr="0"/>
          <a:lstStyle>
            <a:lvl1pPr marL="0" marR="0" indent="0" algn="l" defTabSz="6856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71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42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7" tIns="34289" rIns="6856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34"/>
            <a:ext cx="8493918" cy="1727597"/>
          </a:xfrm>
        </p:spPr>
        <p:txBody>
          <a:bodyPr anchor="b" anchorCtr="0"/>
          <a:lstStyle>
            <a:lvl1pPr marL="0" marR="0" indent="0" algn="l" defTabSz="6856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9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1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r="9607" b="35855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6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60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6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6" y="4654176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5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464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7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4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536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7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4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398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9" rIns="6857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7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7" y="4654176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40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4" y="323852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1" r:id="rId12"/>
  </p:sldLayoutIdLst>
  <p:txStyles>
    <p:titleStyle>
      <a:lvl1pPr algn="ctr" defTabSz="914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defTabSz="9140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2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6" algn="l" defTabSz="9140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85" indent="-228516" algn="l" defTabSz="9140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3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2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55" y="830629"/>
            <a:ext cx="8493919" cy="4552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6" y="1481739"/>
            <a:ext cx="8490345" cy="2071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2" y="323864"/>
            <a:ext cx="6329363" cy="243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562"/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0570" y="323851"/>
            <a:ext cx="558403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562"/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685562"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325055" y="650081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5" y="328375"/>
            <a:ext cx="928475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dt="0"/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776" indent="0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562" indent="0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343" indent="0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124" indent="0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53" y="830629"/>
            <a:ext cx="8493919" cy="4552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6" y="1481739"/>
            <a:ext cx="8490345" cy="2071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0" y="323862"/>
            <a:ext cx="6329363" cy="243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596"/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0568" y="323851"/>
            <a:ext cx="558403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596"/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685596"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325053" y="650081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3" y="328373"/>
            <a:ext cx="928475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dt="0"/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794" indent="0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596" indent="0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394" indent="0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192" indent="0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50" y="830629"/>
            <a:ext cx="8493919" cy="4552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6" y="1481739"/>
            <a:ext cx="8490345" cy="2071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87" y="323859"/>
            <a:ext cx="6329363" cy="243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647"/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0565" y="323851"/>
            <a:ext cx="558403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647"/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685647"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325050" y="650081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0" y="328370"/>
            <a:ext cx="928475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 dt="0"/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821" indent="0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647" indent="0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471" indent="0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294" indent="0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6" y="830629"/>
            <a:ext cx="8493919" cy="4552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6" y="1481739"/>
            <a:ext cx="8490345" cy="2071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83" y="323855"/>
            <a:ext cx="6329363" cy="243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15"/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0561" y="323851"/>
            <a:ext cx="558403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15"/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685715"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325046" y="650081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6" y="328366"/>
            <a:ext cx="928475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 dt="0"/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857" indent="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715" indent="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573" indent="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430" indent="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ligra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mailto:otchet@doligra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ni-fg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dni-fg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676456" y="1131590"/>
            <a:ext cx="467544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131590"/>
            <a:ext cx="467544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131590"/>
            <a:ext cx="8064896" cy="2376264"/>
          </a:xfrm>
          <a:prstGeom prst="rect">
            <a:avLst/>
          </a:prstGeom>
          <a:solidFill>
            <a:srgbClr val="031355"/>
          </a:solidFill>
          <a:ln>
            <a:solidFill>
              <a:srgbClr val="031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9622"/>
            <a:ext cx="7704856" cy="172819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Результативность участия образовательных организаций Самарской области 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 в весенней сессии 2023 года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проекта «Онлайн-уроки финансовой грамотности», «Дол-игра»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3" y="4155926"/>
            <a:ext cx="2699792" cy="86409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b="1" i="1" dirty="0">
                <a:solidFill>
                  <a:srgbClr val="060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Прокопенко Н.В.</a:t>
            </a:r>
          </a:p>
          <a:p>
            <a:pPr algn="l">
              <a:spcBef>
                <a:spcPts val="0"/>
              </a:spcBef>
            </a:pPr>
            <a:r>
              <a:rPr lang="ru-RU" sz="2000" b="1" i="1" dirty="0">
                <a:solidFill>
                  <a:srgbClr val="060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методист РЦФГ</a:t>
            </a:r>
          </a:p>
        </p:txBody>
      </p:sp>
      <p:pic>
        <p:nvPicPr>
          <p:cNvPr id="25" name="Рисунок 24" descr="photo_2022-11-16_13-44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23480"/>
            <a:ext cx="2304256" cy="86450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2787775"/>
            <a:ext cx="467544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rgbClr val="0313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923678"/>
            <a:ext cx="467544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3579862"/>
            <a:ext cx="899592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676456" y="2787775"/>
            <a:ext cx="467544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rgbClr val="0313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71601" y="3579862"/>
            <a:ext cx="792088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835697" y="3579862"/>
            <a:ext cx="792088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244408" y="3579862"/>
            <a:ext cx="899592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380312" y="3579862"/>
            <a:ext cx="792088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516216" y="3579862"/>
            <a:ext cx="792088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699794" y="3579862"/>
            <a:ext cx="1152128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292082" y="3579862"/>
            <a:ext cx="1152128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23928" y="3579862"/>
            <a:ext cx="1296144" cy="43204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A1D5A"/>
              </a:gs>
              <a:gs pos="100000">
                <a:srgbClr val="0314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676456" y="1923678"/>
            <a:ext cx="467544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2" y="830631"/>
            <a:ext cx="8493919" cy="303410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Дол-игра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10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9C2E5-FB5E-E248-990D-A765778212F4}"/>
              </a:ext>
            </a:extLst>
          </p:cNvPr>
          <p:cNvSpPr txBox="1"/>
          <p:nvPr/>
        </p:nvSpPr>
        <p:spPr>
          <a:xfrm flipH="1">
            <a:off x="258810" y="1755925"/>
            <a:ext cx="4942919" cy="265457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Clr>
                <a:srgbClr val="FAA61A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cs typeface="Calibri" panose="020F0502020204030204" pitchFamily="34" charset="0"/>
              </a:rPr>
              <a:t>Скачать игру на сайте </a:t>
            </a:r>
            <a:r>
              <a:rPr lang="ru-RU" sz="1400" b="1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http://doligra.ru</a:t>
            </a:r>
            <a:endParaRPr lang="en-US" sz="14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57168" indent="-257168" defTabSz="685783">
              <a:buClr>
                <a:srgbClr val="FAA61A"/>
              </a:buClr>
              <a:buFont typeface="+mj-lt"/>
              <a:buAutoNum type="arabicPeriod"/>
              <a:defRPr/>
            </a:pPr>
            <a:endParaRPr lang="en-US" sz="14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57168" indent="-257168" defTabSz="685783">
              <a:buClr>
                <a:srgbClr val="FAA61A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cs typeface="Calibri" panose="020F0502020204030204" pitchFamily="34" charset="0"/>
              </a:rPr>
              <a:t>Провести игру с учениками или отдыхающими ДОЛ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57168" indent="-257168" defTabSz="685783">
              <a:buClr>
                <a:srgbClr val="FAA61A"/>
              </a:buClr>
              <a:buFont typeface="+mj-lt"/>
              <a:buAutoNum type="arabicPeriod"/>
              <a:defRPr/>
            </a:pP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57168" indent="-257168" defTabSz="685783">
              <a:buClr>
                <a:srgbClr val="FAA61A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cs typeface="Calibri" panose="020F0502020204030204" pitchFamily="34" charset="0"/>
              </a:rPr>
              <a:t>Отправить организаторам заполненную форму отчета</a:t>
            </a:r>
            <a:b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sz="1400" dirty="0">
                <a:solidFill>
                  <a:prstClr val="black"/>
                </a:solidFill>
                <a:cs typeface="Calibri" panose="020F0502020204030204" pitchFamily="34" charset="0"/>
              </a:rPr>
              <a:t>и несколько фотографий процесса игры по адресу </a:t>
            </a:r>
            <a:r>
              <a:rPr lang="ru-RU" sz="1400" b="1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otchet@doligra.ru</a:t>
            </a:r>
            <a:endParaRPr lang="en-US" sz="14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57168" indent="-257168" defTabSz="685783">
              <a:buClr>
                <a:srgbClr val="FAA61A"/>
              </a:buClr>
              <a:buFont typeface="+mj-lt"/>
              <a:buAutoNum type="arabicPeriod"/>
              <a:defRPr/>
            </a:pPr>
            <a:endParaRPr lang="en-US" sz="14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57168" indent="-257168" defTabSz="685783">
              <a:buClr>
                <a:srgbClr val="FAA61A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cs typeface="Calibri" panose="020F0502020204030204" pitchFamily="34" charset="0"/>
              </a:rPr>
              <a:t>После обработки отчета в ответ будет направлен сертификат участника</a:t>
            </a:r>
            <a:endParaRPr lang="en-US" sz="14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85783">
              <a:defRPr/>
            </a:pPr>
            <a:endParaRPr lang="ru-RU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85783">
              <a:defRPr/>
            </a:pPr>
            <a:endParaRPr lang="ru-RU" sz="1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B394B1C-0425-7943-8D4E-6827F443D352}"/>
              </a:ext>
            </a:extLst>
          </p:cNvPr>
          <p:cNvSpPr txBox="1">
            <a:spLocks/>
          </p:cNvSpPr>
          <p:nvPr/>
        </p:nvSpPr>
        <p:spPr>
          <a:xfrm>
            <a:off x="325042" y="1408803"/>
            <a:ext cx="7481027" cy="2803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1500" b="1" dirty="0">
                <a:solidFill>
                  <a:prstClr val="black"/>
                </a:solidFill>
                <a:latin typeface="Arial"/>
              </a:rPr>
              <a:t>Как принять участие?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B4711B-D4C7-7D4E-B9D4-D95D8689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91" y="1439299"/>
            <a:ext cx="3048851" cy="22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1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280149" y="3507854"/>
            <a:ext cx="2863865" cy="864096"/>
            <a:chOff x="3766767" y="2063582"/>
            <a:chExt cx="3223905" cy="1256988"/>
          </a:xfrm>
          <a:scene3d>
            <a:camera prst="orthographicFront"/>
            <a:lightRig rig="flat" dir="t"/>
          </a:scene3d>
        </p:grpSpPr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 rot="10800000">
              <a:off x="3766767" y="2063582"/>
              <a:ext cx="3223905" cy="125698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Прямоугольник 24"/>
            <p:cNvSpPr/>
            <p:nvPr/>
          </p:nvSpPr>
          <p:spPr>
            <a:xfrm rot="21600000">
              <a:off x="3805424" y="2063582"/>
              <a:ext cx="3146591" cy="12183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algn="ctr" defTabSz="10664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000066"/>
                  </a:solidFill>
                  <a:latin typeface="Arial Narrow" pitchFamily="34" charset="0"/>
                </a:rPr>
                <a:t>ГРУППА   ВКОНТАКТЕ: </a:t>
              </a:r>
              <a:r>
                <a:rPr lang="en-US" b="1" kern="1200" dirty="0">
                  <a:solidFill>
                    <a:srgbClr val="000066"/>
                  </a:solidFill>
                  <a:latin typeface="Arial Narrow" pitchFamily="34" charset="0"/>
                </a:rPr>
                <a:t>https://vk.com/rcfg63</a:t>
              </a:r>
              <a:r>
                <a:rPr lang="ru-RU" b="1" kern="1200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491880" y="3507855"/>
            <a:ext cx="2915848" cy="977110"/>
            <a:chOff x="260529" y="2030988"/>
            <a:chExt cx="3201916" cy="1262543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0800000">
              <a:off x="378614" y="2030988"/>
              <a:ext cx="3065759" cy="111651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828B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60529" y="2030989"/>
              <a:ext cx="3201916" cy="12625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algn="ctr" defTabSz="10664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bg1"/>
                  </a:solidFill>
                  <a:latin typeface="Arial Narrow" pitchFamily="34" charset="0"/>
                </a:rPr>
                <a:t>ОФИЦИАЛЬНЫЙ САЙТ:    </a:t>
              </a:r>
              <a:r>
                <a:rPr lang="en-US" b="1" kern="1200" dirty="0">
                  <a:solidFill>
                    <a:schemeClr val="bg1"/>
                  </a:solidFill>
                  <a:latin typeface="Arial Narrow" pitchFamily="34" charset="0"/>
                </a:rPr>
                <a:t>http://rcfg63.ru</a:t>
              </a:r>
              <a:r>
                <a:rPr lang="ru-RU" b="1" kern="1200" dirty="0">
                  <a:solidFill>
                    <a:schemeClr val="bg1"/>
                  </a:solidFill>
                  <a:latin typeface="Arial Narrow" pitchFamily="34" charset="0"/>
                </a:rPr>
                <a:t>  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7236297" y="1995687"/>
            <a:ext cx="1440160" cy="1224136"/>
          </a:xfrm>
          <a:prstGeom prst="roundRect">
            <a:avLst/>
          </a:prstGeom>
          <a:solidFill>
            <a:srgbClr val="0B0B8B"/>
          </a:solidFill>
          <a:ln>
            <a:solidFill>
              <a:srgbClr val="0B0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683568" cy="51435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999">
                <a:schemeClr val="accent1">
                  <a:lumMod val="40000"/>
                  <a:lumOff val="60000"/>
                </a:schemeClr>
              </a:gs>
              <a:gs pos="36000">
                <a:srgbClr val="002060"/>
              </a:gs>
              <a:gs pos="61000">
                <a:srgbClr val="03145D"/>
              </a:gs>
              <a:gs pos="82001">
                <a:srgbClr val="060F52"/>
              </a:gs>
              <a:gs pos="100000">
                <a:srgbClr val="0314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478"/>
            <a:ext cx="648072" cy="648072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79712" y="915568"/>
            <a:ext cx="6840760" cy="504056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1995687"/>
            <a:ext cx="1296144" cy="1224136"/>
          </a:xfrm>
          <a:prstGeom prst="roundRect">
            <a:avLst/>
          </a:prstGeom>
          <a:solidFill>
            <a:srgbClr val="060652"/>
          </a:solidFill>
          <a:ln>
            <a:solidFill>
              <a:srgbClr val="0B0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2499742"/>
            <a:ext cx="4320480" cy="504056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Наши  контакты:</a:t>
            </a:r>
          </a:p>
          <a:p>
            <a:pPr lvl="0">
              <a:spcBef>
                <a:spcPct val="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адрес: г. Самара, ул. Куйбышева, д.131</a:t>
            </a:r>
          </a:p>
          <a:p>
            <a:pPr>
              <a:spcBef>
                <a:spcPct val="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телефон: (846) 979-79-62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8064" y="2139702"/>
            <a:ext cx="1368152" cy="122413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000066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7164289" y="2139702"/>
            <a:ext cx="1368152" cy="1224136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000066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3568" cy="51435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999">
                <a:schemeClr val="accent1">
                  <a:lumMod val="40000"/>
                  <a:lumOff val="60000"/>
                </a:schemeClr>
              </a:gs>
              <a:gs pos="36000">
                <a:srgbClr val="002060"/>
              </a:gs>
              <a:gs pos="61000">
                <a:srgbClr val="03145D"/>
              </a:gs>
              <a:gs pos="82001">
                <a:srgbClr val="060F52"/>
              </a:gs>
              <a:gs pos="100000">
                <a:srgbClr val="0314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859632" y="2343150"/>
            <a:ext cx="4330824" cy="6115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Весенняя сессия онлайн-уроков по финансовой грамотности</a:t>
            </a:r>
          </a:p>
        </p:txBody>
      </p:sp>
      <p:pic>
        <p:nvPicPr>
          <p:cNvPr id="9" name="Содержимое 8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478"/>
            <a:ext cx="648072" cy="648072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735547"/>
            <a:ext cx="3744416" cy="504056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Сроки проведения: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25 января – 21 апреля 2023 года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899592" y="843558"/>
            <a:ext cx="432048" cy="360040"/>
          </a:xfrm>
          <a:prstGeom prst="hexagon">
            <a:avLst/>
          </a:prstGeom>
          <a:solidFill>
            <a:srgbClr val="031355"/>
          </a:solidFill>
          <a:ln>
            <a:solidFill>
              <a:srgbClr val="031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24128" y="699544"/>
            <a:ext cx="3240360" cy="504056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Организатор:</a:t>
            </a:r>
          </a:p>
          <a:p>
            <a:pPr lvl="0">
              <a:spcBef>
                <a:spcPct val="0"/>
              </a:spcBef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Центральный банк Российской Федерации - Банк России.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5148064" y="843558"/>
            <a:ext cx="432048" cy="360040"/>
          </a:xfrm>
          <a:prstGeom prst="hexagon">
            <a:avLst/>
          </a:prstGeom>
          <a:solidFill>
            <a:srgbClr val="031355"/>
          </a:solidFill>
          <a:ln>
            <a:solidFill>
              <a:srgbClr val="031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3678"/>
            <a:ext cx="7394106" cy="2744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3568" cy="51435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999">
                <a:schemeClr val="accent1">
                  <a:lumMod val="40000"/>
                  <a:lumOff val="60000"/>
                </a:schemeClr>
              </a:gs>
              <a:gs pos="36000">
                <a:srgbClr val="002060"/>
              </a:gs>
              <a:gs pos="61000">
                <a:srgbClr val="03145D"/>
              </a:gs>
              <a:gs pos="82001">
                <a:srgbClr val="060F52"/>
              </a:gs>
              <a:gs pos="100000">
                <a:srgbClr val="0314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571600" y="2631183"/>
            <a:ext cx="3754760" cy="6115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РЕЙТИНГИ ОО</a:t>
            </a:r>
          </a:p>
        </p:txBody>
      </p:sp>
      <p:pic>
        <p:nvPicPr>
          <p:cNvPr id="9" name="Содержимое 8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478"/>
            <a:ext cx="648072" cy="648072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493801"/>
            <a:ext cx="2952328" cy="493787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Общеобразовательные ОО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23731" y="2859796"/>
            <a:ext cx="720080" cy="493787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СПО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60911"/>
              </p:ext>
            </p:extLst>
          </p:nvPr>
        </p:nvGraphicFramePr>
        <p:xfrm>
          <a:off x="827585" y="1218527"/>
          <a:ext cx="8136903" cy="137501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ОКРУГ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РЕГИОН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ОТЧЕТЫ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ПРОСМОТРЫ ГРУППА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ПРОСМОТРЫ ИНД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ПРОСМОТРЫ ОБЩИЕ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ШКОЛ в РЕГИОНЕ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УЧАСТНИКИ ШКОЛЫ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ОХВАТ ШКОЛ в %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УЧАСТНИКИ </a:t>
                      </a:r>
                      <a:r>
                        <a:rPr lang="ru-RU" sz="1100" kern="0" dirty="0" err="1">
                          <a:effectLst/>
                        </a:rPr>
                        <a:t>учр</a:t>
                      </a:r>
                      <a:r>
                        <a:rPr lang="ru-RU" sz="1100" kern="0" dirty="0">
                          <a:effectLst/>
                        </a:rPr>
                        <a:t> для ДЕТЕЙ-СИРОТ</a:t>
                      </a:r>
                      <a:endParaRPr lang="ru-RU" sz="11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ПФО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Самарская область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788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15258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152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15410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571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215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/>
                        <a:t>37,65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</a:rPr>
                        <a:t>11</a:t>
                      </a:r>
                      <a:endParaRPr lang="ru-RU" sz="11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92759"/>
              </p:ext>
            </p:extLst>
          </p:nvPr>
        </p:nvGraphicFramePr>
        <p:xfrm>
          <a:off x="827586" y="3507857"/>
          <a:ext cx="8065300" cy="101497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8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4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ОКРУГ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ОТЧЕТЫ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ПРОСМОТРЫ ГРУППА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ПРОСМОТРЫ ИНД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ПРОСМОТРЫ ОБЩИЕ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КОЛИЧЕСТВО ПОО В РЕГИОНЕ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УЧАСТНИКИ ПОО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Arial Narrow" panose="020B0606020202030204" pitchFamily="34" charset="0"/>
                        </a:rPr>
                        <a:t>ОХВАТ В %</a:t>
                      </a:r>
                      <a:endParaRPr lang="ru-RU" sz="1400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ПФО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Самарская область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265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5820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5853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0" dirty="0">
                          <a:effectLst/>
                          <a:latin typeface="Arial Narrow" panose="020B0606020202030204" pitchFamily="34" charset="0"/>
                        </a:rPr>
                        <a:t>64,15</a:t>
                      </a:r>
                      <a:endParaRPr lang="ru-RU" sz="1400" b="1" i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06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3568" cy="51435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999">
                <a:schemeClr val="accent1">
                  <a:lumMod val="40000"/>
                  <a:lumOff val="60000"/>
                </a:schemeClr>
              </a:gs>
              <a:gs pos="36000">
                <a:srgbClr val="002060"/>
              </a:gs>
              <a:gs pos="61000">
                <a:srgbClr val="03145D"/>
              </a:gs>
              <a:gs pos="82001">
                <a:srgbClr val="060F52"/>
              </a:gs>
              <a:gs pos="100000">
                <a:srgbClr val="0314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571600" y="2631183"/>
            <a:ext cx="3754760" cy="6115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РЕЙТИНГИ ОО</a:t>
            </a:r>
          </a:p>
        </p:txBody>
      </p:sp>
      <p:pic>
        <p:nvPicPr>
          <p:cNvPr id="9" name="Содержимое 8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478"/>
            <a:ext cx="648072" cy="64807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7308"/>
              </p:ext>
            </p:extLst>
          </p:nvPr>
        </p:nvGraphicFramePr>
        <p:xfrm>
          <a:off x="1094519" y="699542"/>
          <a:ext cx="7395645" cy="458872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4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№ п\п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Территориальное управление/департамент образования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 Количество ШКОЛ, участвующих в онлайн -уроках  на 17.03.2023 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 Количество  СПО,   участвующих в онлайн- уроках  на 17.03.2023 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 Количество учреждений для детей-сирот и детей без </a:t>
                      </a:r>
                      <a:r>
                        <a:rPr lang="ru-RU" sz="1100" b="1" kern="0" dirty="0" err="1">
                          <a:effectLst/>
                          <a:latin typeface="Arial Narrow" panose="020B0606020202030204" pitchFamily="34" charset="0"/>
                        </a:rPr>
                        <a:t>попеч</a:t>
                      </a: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. родит., участвующих  в онлайн -уроках  на 17.03.2023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Департамент образования </a:t>
                      </a:r>
                      <a:r>
                        <a:rPr lang="ru-RU" sz="1100" b="1" kern="0" dirty="0" err="1">
                          <a:effectLst/>
                          <a:latin typeface="Arial Narrow" panose="020B0606020202030204" pitchFamily="34" charset="0"/>
                        </a:rPr>
                        <a:t>г.о</a:t>
                      </a: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. Самара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Департамент образования г.о. Тольятти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Самарское управление 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Тольяттинское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Западное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Кинельское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Отрадненское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Поволжское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Северное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Северо-Восточное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Северо-Западное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Центральное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Юго-Восточное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Юго-Западное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Южное управление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4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1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854" marR="47854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103850" y="50229"/>
            <a:ext cx="7140558" cy="649327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Количество образовательных организаций, участвующих 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онлайн-уроках  на 17.03.2023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56" y="830632"/>
            <a:ext cx="8493919" cy="303410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Онлайн-уроки по финансовой грамотности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5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F9606-3EBC-DB42-B6BC-BAC67F493259}"/>
              </a:ext>
            </a:extLst>
          </p:cNvPr>
          <p:cNvSpPr txBox="1"/>
          <p:nvPr/>
        </p:nvSpPr>
        <p:spPr>
          <a:xfrm>
            <a:off x="325041" y="1857138"/>
            <a:ext cx="5756584" cy="2262156"/>
          </a:xfrm>
          <a:prstGeom prst="rect">
            <a:avLst/>
          </a:prstGeom>
          <a:noFill/>
        </p:spPr>
        <p:txBody>
          <a:bodyPr wrap="square" lIns="68558" tIns="34289" rIns="68558" bIns="34289">
            <a:spAutoFit/>
          </a:bodyPr>
          <a:lstStyle/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Выбрать тему, дату и  время урока на сайте </a:t>
            </a:r>
            <a:r>
              <a:rPr lang="en-GB" sz="1400" b="1" dirty="0">
                <a:solidFill>
                  <a:prstClr val="black"/>
                </a:solidFill>
                <a:hlinkClick r:id="rId3"/>
              </a:rPr>
              <a:t>http://dni-fg.ru</a:t>
            </a:r>
            <a:endParaRPr lang="en-GB" sz="1400" b="1" dirty="0">
              <a:solidFill>
                <a:prstClr val="black"/>
              </a:solidFill>
            </a:endParaRP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endParaRPr lang="en-GB" sz="1400" b="1" dirty="0">
              <a:solidFill>
                <a:prstClr val="black"/>
              </a:solidFill>
            </a:endParaRP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Подать заявку для предварительной регистрации</a:t>
            </a: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Принять участие в онлайн-уроке, накануне проверить оборудование</a:t>
            </a: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Отправить отзыв организаторам</a:t>
            </a: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  <a:p>
            <a:pPr marL="257084" indent="-257084" defTabSz="685545">
              <a:buClr>
                <a:srgbClr val="FAA61A"/>
              </a:buClr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Получить сертификат после обработки отзыва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F69F9-C34A-DA43-A748-78A21C5EC740}"/>
              </a:ext>
            </a:extLst>
          </p:cNvPr>
          <p:cNvSpPr txBox="1"/>
          <p:nvPr/>
        </p:nvSpPr>
        <p:spPr>
          <a:xfrm>
            <a:off x="325042" y="1323285"/>
            <a:ext cx="2172308" cy="288539"/>
          </a:xfrm>
          <a:prstGeom prst="rect">
            <a:avLst/>
          </a:prstGeom>
          <a:noFill/>
        </p:spPr>
        <p:txBody>
          <a:bodyPr wrap="square" lIns="68558" tIns="34289" rIns="68558" bIns="34289">
            <a:spAutoFit/>
          </a:bodyPr>
          <a:lstStyle/>
          <a:p>
            <a:pPr defTabSz="685545"/>
            <a:r>
              <a:rPr lang="ru-RU" sz="1400" b="1" dirty="0">
                <a:solidFill>
                  <a:prstClr val="black"/>
                </a:solidFill>
              </a:rPr>
              <a:t>Как принять участие?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2A81E0-4AAB-B646-AAB3-A695F6740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963" y="1439299"/>
            <a:ext cx="4421038" cy="25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6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53" y="731683"/>
            <a:ext cx="8493919" cy="455246"/>
          </a:xfrm>
        </p:spPr>
        <p:txBody>
          <a:bodyPr/>
          <a:lstStyle/>
          <a:p>
            <a:r>
              <a:rPr lang="ru-RU" sz="2400" dirty="0">
                <a:solidFill>
                  <a:schemeClr val="accent3"/>
                </a:solidFill>
              </a:rPr>
              <a:t>На что стоит обратить внимание…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065777" y="2808882"/>
            <a:ext cx="2811945" cy="1088836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1" tIns="34289" rIns="68561" bIns="34289" rtlCol="0" anchor="ctr"/>
          <a:lstStyle/>
          <a:p>
            <a:pPr algn="ctr" defTabSz="685579"/>
            <a:r>
              <a:rPr lang="ru-RU" sz="1400" i="1" dirty="0">
                <a:solidFill>
                  <a:prstClr val="black"/>
                </a:solidFill>
              </a:rPr>
              <a:t>Чтобы получить </a:t>
            </a:r>
            <a:r>
              <a:rPr lang="ru-RU" sz="1400" b="1" i="1" dirty="0">
                <a:solidFill>
                  <a:prstClr val="black"/>
                </a:solidFill>
              </a:rPr>
              <a:t>сертификат</a:t>
            </a:r>
            <a:r>
              <a:rPr lang="ru-RU" sz="1400" i="1" dirty="0">
                <a:solidFill>
                  <a:prstClr val="black"/>
                </a:solidFill>
              </a:rPr>
              <a:t> об участии в онлайн-уроках </a:t>
            </a:r>
            <a:br>
              <a:rPr lang="ru-RU" sz="1400" i="1" dirty="0">
                <a:solidFill>
                  <a:prstClr val="black"/>
                </a:solidFill>
              </a:rPr>
            </a:br>
            <a:r>
              <a:rPr lang="ru-RU" sz="1400" i="1" dirty="0">
                <a:solidFill>
                  <a:prstClr val="black"/>
                </a:solidFill>
              </a:rPr>
              <a:t>по финансовой грамотности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6846071" y="3897717"/>
            <a:ext cx="1251383" cy="114641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61" tIns="34289" rIns="68561" bIns="34289" rtlCol="0" anchor="ctr"/>
          <a:lstStyle/>
          <a:p>
            <a:pPr algn="ctr" defTabSz="685579"/>
            <a:r>
              <a:rPr lang="ru-RU" sz="1500" b="1" dirty="0">
                <a:solidFill>
                  <a:prstClr val="black"/>
                </a:solidFill>
              </a:rPr>
              <a:t>≥ 31 минуты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99144" y="1185222"/>
            <a:ext cx="2937893" cy="1088836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1" tIns="34289" rIns="68561" bIns="34289" rtlCol="0" anchor="ctr"/>
          <a:lstStyle/>
          <a:p>
            <a:pPr algn="ctr" defTabSz="685579"/>
            <a:r>
              <a:rPr lang="ru-RU" sz="1400" i="1" dirty="0">
                <a:solidFill>
                  <a:prstClr val="black"/>
                </a:solidFill>
              </a:rPr>
              <a:t>Для опубликования ответов </a:t>
            </a:r>
            <a:br>
              <a:rPr lang="ru-RU" sz="1400" i="1" dirty="0">
                <a:solidFill>
                  <a:prstClr val="black"/>
                </a:solidFill>
              </a:rPr>
            </a:br>
            <a:r>
              <a:rPr lang="ru-RU" sz="1400" i="1" dirty="0">
                <a:solidFill>
                  <a:prstClr val="black"/>
                </a:solidFill>
              </a:rPr>
              <a:t>в чате онлайн-урока необходимо</a:t>
            </a:r>
          </a:p>
        </p:txBody>
      </p:sp>
      <p:sp>
        <p:nvSpPr>
          <p:cNvPr id="10" name="Овал 9"/>
          <p:cNvSpPr/>
          <p:nvPr/>
        </p:nvSpPr>
        <p:spPr>
          <a:xfrm>
            <a:off x="833067" y="2274057"/>
            <a:ext cx="1870049" cy="1717913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61" tIns="34289" rIns="68561" bIns="34289" rtlCol="0" anchor="ctr"/>
          <a:lstStyle/>
          <a:p>
            <a:pPr algn="ctr" defTabSz="685579"/>
            <a:r>
              <a:rPr lang="ru-RU" sz="1200" b="1" i="1" dirty="0">
                <a:solidFill>
                  <a:prstClr val="black"/>
                </a:solidFill>
              </a:rPr>
              <a:t>Выбрать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оператора из числа учеников, который будет от имени класса отвечать на вопросы в чате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305640" y="1995561"/>
            <a:ext cx="2937893" cy="1088836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1" tIns="34289" rIns="68561" bIns="34289" rtlCol="0" anchor="ctr"/>
          <a:lstStyle/>
          <a:p>
            <a:pPr algn="ctr" defTabSz="685579"/>
            <a:r>
              <a:rPr lang="ru-RU" sz="1400" i="1" dirty="0">
                <a:solidFill>
                  <a:prstClr val="black"/>
                </a:solidFill>
              </a:rPr>
              <a:t>После окончания мероприятия,</a:t>
            </a:r>
            <a:br>
              <a:rPr lang="ru-RU" sz="1400" i="1" dirty="0">
                <a:solidFill>
                  <a:prstClr val="black"/>
                </a:solidFill>
              </a:rPr>
            </a:br>
            <a:r>
              <a:rPr lang="ru-RU" sz="1400" i="1" dirty="0">
                <a:solidFill>
                  <a:prstClr val="black"/>
                </a:solidFill>
              </a:rPr>
              <a:t> в течение 3-х дней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6560" y="3269594"/>
            <a:ext cx="1696040" cy="1546577"/>
          </a:xfrm>
          <a:prstGeom prst="rect">
            <a:avLst/>
          </a:prstGeom>
        </p:spPr>
        <p:txBody>
          <a:bodyPr wrap="square" lIns="68561" tIns="34289" rIns="68561" bIns="34289">
            <a:spAutoFit/>
          </a:bodyPr>
          <a:lstStyle/>
          <a:p>
            <a:pPr algn="ctr" defTabSz="685579"/>
            <a:r>
              <a:rPr lang="ru-RU" sz="1200" dirty="0">
                <a:solidFill>
                  <a:prstClr val="black"/>
                </a:solidFill>
              </a:rPr>
              <a:t>Просим вас направить </a:t>
            </a:r>
            <a:r>
              <a:rPr lang="ru-RU" sz="1200" b="1" i="1" dirty="0">
                <a:solidFill>
                  <a:prstClr val="black"/>
                </a:solidFill>
              </a:rPr>
              <a:t>отзыв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об онлайн-уроке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 по форме, отправленной на электронную почту, указанную при регистрации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91941" y="3141477"/>
            <a:ext cx="1965278" cy="1802784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61" tIns="34289" rIns="68561" bIns="34289" rtlCol="0" anchor="ctr"/>
          <a:lstStyle/>
          <a:p>
            <a:pPr algn="ctr" defTabSz="685579"/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21" y="4042871"/>
            <a:ext cx="1539094" cy="1100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0343" y="832699"/>
            <a:ext cx="1782839" cy="18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051" y="725839"/>
            <a:ext cx="8493919" cy="45524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z="2400" dirty="0"/>
              <a:t>Если возникли трудности…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7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0" y="1385881"/>
            <a:ext cx="2823507" cy="2521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13393" y="1178376"/>
            <a:ext cx="2569191" cy="699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ru-RU" sz="1400" i="1" dirty="0">
                <a:solidFill>
                  <a:prstClr val="black"/>
                </a:solidFill>
              </a:rPr>
              <a:t>Не видно/не слышно лектора</a:t>
            </a:r>
            <a:br>
              <a:rPr lang="ru-RU" sz="1400" i="1" dirty="0">
                <a:solidFill>
                  <a:prstClr val="black"/>
                </a:solidFill>
              </a:rPr>
            </a:br>
            <a:r>
              <a:rPr lang="ru-RU" sz="1400" i="1" dirty="0">
                <a:solidFill>
                  <a:prstClr val="black"/>
                </a:solidFill>
              </a:rPr>
              <a:t>(нет звука/видео)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882594" y="1367459"/>
            <a:ext cx="716507" cy="32754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41749" y="725840"/>
            <a:ext cx="1446917" cy="134179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54" y="863345"/>
            <a:ext cx="1115705" cy="515526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algn="ctr" defTabSz="685630"/>
            <a:r>
              <a:rPr lang="ru-RU" sz="900" dirty="0">
                <a:solidFill>
                  <a:prstClr val="black"/>
                </a:solidFill>
              </a:rPr>
              <a:t>Перезагрузите страницу, нажав </a:t>
            </a:r>
            <a:r>
              <a:rPr lang="en-US" sz="1100" dirty="0">
                <a:solidFill>
                  <a:prstClr val="black"/>
                </a:solidFill>
              </a:rPr>
              <a:t>f5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7354" y="1408852"/>
            <a:ext cx="1115705" cy="515526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algn="ctr" defTabSz="685630"/>
            <a:r>
              <a:rPr lang="ru-RU" sz="900" dirty="0">
                <a:solidFill>
                  <a:prstClr val="black"/>
                </a:solidFill>
              </a:rPr>
              <a:t>Очистите КЭШ браузера</a:t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en-US" sz="1100" dirty="0">
                <a:solidFill>
                  <a:prstClr val="black"/>
                </a:solidFill>
              </a:rPr>
              <a:t>Ctrl+Shift+Del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545897" y="1820649"/>
            <a:ext cx="2195842" cy="695050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7834" y="1880039"/>
            <a:ext cx="2217595" cy="207749"/>
          </a:xfrm>
          <a:prstGeom prst="rect">
            <a:avLst/>
          </a:prstGeom>
        </p:spPr>
        <p:txBody>
          <a:bodyPr wrap="none" lIns="68565" tIns="34289" rIns="68565" bIns="34289">
            <a:spAutoFit/>
          </a:bodyPr>
          <a:lstStyle/>
          <a:p>
            <a:pPr algn="ctr" defTabSz="685630"/>
            <a:r>
              <a:rPr lang="ru-RU" sz="900" dirty="0">
                <a:solidFill>
                  <a:prstClr val="black"/>
                </a:solidFill>
              </a:rPr>
              <a:t>Рекомендуем использовать браузеры: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6416" t="29852" r="54301" b="59534"/>
          <a:stretch/>
        </p:blipFill>
        <p:spPr>
          <a:xfrm>
            <a:off x="4871822" y="2451445"/>
            <a:ext cx="709302" cy="21962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953919" y="2056843"/>
            <a:ext cx="358253" cy="3636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3909" y="1994141"/>
            <a:ext cx="369614" cy="543509"/>
          </a:xfrm>
          <a:prstGeom prst="rect">
            <a:avLst/>
          </a:prstGeom>
          <a:noFill/>
          <a:effectLst/>
        </p:spPr>
        <p:txBody>
          <a:bodyPr wrap="square" lIns="68565" tIns="34289" rIns="68565" bIns="34289">
            <a:spAutoFit/>
          </a:bodyPr>
          <a:lstStyle/>
          <a:p>
            <a:pPr algn="ctr" defTabSz="685630"/>
            <a:r>
              <a:rPr lang="en-US" sz="3000" dirty="0">
                <a:ln w="0"/>
                <a:gradFill>
                  <a:gsLst>
                    <a:gs pos="0">
                      <a:srgbClr val="ED1B34">
                        <a:lumMod val="50000"/>
                      </a:srgbClr>
                    </a:gs>
                    <a:gs pos="50000">
                      <a:srgbClr val="ED1B34"/>
                    </a:gs>
                    <a:gs pos="100000">
                      <a:srgbClr val="ED1B3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</a:t>
            </a:r>
            <a:endParaRPr lang="ru-RU" sz="3000" dirty="0">
              <a:ln w="0"/>
              <a:gradFill>
                <a:gsLst>
                  <a:gs pos="0">
                    <a:srgbClr val="ED1B34">
                      <a:lumMod val="50000"/>
                    </a:srgbClr>
                  </a:gs>
                  <a:gs pos="50000">
                    <a:srgbClr val="ED1B34"/>
                  </a:gs>
                  <a:gs pos="100000">
                    <a:srgbClr val="ED1B3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6631" y="2464448"/>
            <a:ext cx="1577779" cy="207749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/>
            <a:r>
              <a:rPr lang="ru-RU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Яндекс </a:t>
            </a: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Браузер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84716" y="2715008"/>
            <a:ext cx="2569191" cy="699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ru-RU" sz="1400" i="1" dirty="0">
                <a:solidFill>
                  <a:prstClr val="black"/>
                </a:solidFill>
              </a:rPr>
              <a:t>Не приходит форма отзыва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965278" y="2867019"/>
            <a:ext cx="716507" cy="32754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08238" y="2265895"/>
            <a:ext cx="1446917" cy="134179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7355" y="2493135"/>
            <a:ext cx="1225457" cy="623248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algn="ctr" defTabSz="685630"/>
            <a:r>
              <a:rPr lang="ru-RU" sz="900" dirty="0">
                <a:solidFill>
                  <a:prstClr val="black"/>
                </a:solidFill>
              </a:rPr>
              <a:t>Проверьте папку «Спам» на почте указанной при регистрации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2176" y="3199216"/>
            <a:ext cx="1115705" cy="238525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algn="ctr" defTabSz="685630"/>
            <a:r>
              <a:rPr lang="en-US" sz="1100" dirty="0">
                <a:solidFill>
                  <a:prstClr val="black"/>
                </a:solidFill>
              </a:rPr>
              <a:t>https://dni-fg.ru/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96077" y="3966740"/>
            <a:ext cx="2569191" cy="699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r>
              <a:rPr lang="ru-RU" sz="1400" i="1" dirty="0">
                <a:solidFill>
                  <a:prstClr val="black"/>
                </a:solidFill>
              </a:rPr>
              <a:t>Не поступают письма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965277" y="4180994"/>
            <a:ext cx="716507" cy="32754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ru-RU" sz="1400">
              <a:solidFill>
                <a:prstClr val="black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/>
          <a:srcRect l="29877" t="19653" r="67930" b="77748"/>
          <a:stretch/>
        </p:blipFill>
        <p:spPr>
          <a:xfrm>
            <a:off x="5954830" y="3192309"/>
            <a:ext cx="643856" cy="4292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971" y="3720932"/>
            <a:ext cx="1458595" cy="13488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18539" y="3945247"/>
            <a:ext cx="1225457" cy="900247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algn="ctr" defTabSz="685630"/>
            <a:r>
              <a:rPr lang="ru-RU" sz="900" dirty="0">
                <a:solidFill>
                  <a:prstClr val="black"/>
                </a:solidFill>
              </a:rPr>
              <a:t>Проверьте настройки почты, важно чтобы письма рассылок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не блокировались почтовым сервисом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664" b="99498" l="15946" r="18809"/>
                    </a14:imgEffect>
                  </a14:imgLayer>
                </a14:imgProps>
              </a:ext>
            </a:extLst>
          </a:blip>
          <a:srcRect l="15588" t="95185" r="80833" b="23"/>
          <a:stretch/>
        </p:blipFill>
        <p:spPr>
          <a:xfrm>
            <a:off x="4881530" y="1992254"/>
            <a:ext cx="626719" cy="4721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/>
          <a:srcRect l="8332" t="6749" r="89537" b="88601"/>
          <a:stretch/>
        </p:blipFill>
        <p:spPr>
          <a:xfrm>
            <a:off x="6004127" y="4450478"/>
            <a:ext cx="473441" cy="5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046" y="727692"/>
            <a:ext cx="8493919" cy="455246"/>
          </a:xfrm>
        </p:spPr>
        <p:txBody>
          <a:bodyPr/>
          <a:lstStyle/>
          <a:p>
            <a:r>
              <a:rPr lang="ru-RU" sz="2400" dirty="0"/>
              <a:t>Рекомендуем</a:t>
            </a:r>
            <a:r>
              <a:rPr lang="ru-RU" dirty="0"/>
              <a:t>…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8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62A81E0-4AAB-B646-AAB3-A695F6740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37"/>
          <a:stretch/>
        </p:blipFill>
        <p:spPr>
          <a:xfrm>
            <a:off x="6" y="1549654"/>
            <a:ext cx="3667837" cy="2564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67837" y="1054290"/>
            <a:ext cx="5151122" cy="38077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ru-RU" sz="140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41618200"/>
              </p:ext>
            </p:extLst>
          </p:nvPr>
        </p:nvGraphicFramePr>
        <p:xfrm>
          <a:off x="3681326" y="2168362"/>
          <a:ext cx="5265875" cy="276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95912" y="1129181"/>
            <a:ext cx="4370944" cy="740628"/>
          </a:xfrm>
          <a:prstGeom prst="round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ru-RU" sz="1200" dirty="0">
                <a:solidFill>
                  <a:prstClr val="black"/>
                </a:solidFill>
              </a:rPr>
              <a:t>Для получения информации по проектам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«Онлайн-занятия по финансовой грамотности» </a:t>
            </a:r>
            <a:r>
              <a:rPr lang="ru-RU" sz="1200" dirty="0">
                <a:solidFill>
                  <a:prstClr val="black"/>
                </a:solidFill>
              </a:rPr>
              <a:t>заполнить форму подписки на сайте </a:t>
            </a:r>
            <a:r>
              <a:rPr lang="en-US" sz="1500" dirty="0">
                <a:solidFill>
                  <a:prstClr val="black"/>
                </a:solidFill>
                <a:hlinkClick r:id="rId9"/>
              </a:rPr>
              <a:t>https://dni-fg.ru/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0039" y="2978630"/>
            <a:ext cx="1095233" cy="43858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ru-RU" sz="1200" dirty="0">
                <a:solidFill>
                  <a:prstClr val="black"/>
                </a:solidFill>
              </a:rPr>
              <a:t>Ссылки на мероприятия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573418" y="1890175"/>
            <a:ext cx="3454713" cy="337887"/>
          </a:xfrm>
          <a:prstGeom prst="horizontalScrol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r>
              <a:rPr lang="ru-RU" sz="1200" i="1" dirty="0">
                <a:solidFill>
                  <a:prstClr val="black"/>
                </a:solidFill>
              </a:rPr>
              <a:t>После регистрации вам будут приходить:</a:t>
            </a:r>
          </a:p>
        </p:txBody>
      </p:sp>
    </p:spTree>
    <p:extLst>
      <p:ext uri="{BB962C8B-B14F-4D97-AF65-F5344CB8AC3E}">
        <p14:creationId xmlns:p14="http://schemas.microsoft.com/office/powerpoint/2010/main" val="316789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3568" cy="51435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999">
                <a:schemeClr val="accent1">
                  <a:lumMod val="40000"/>
                  <a:lumOff val="60000"/>
                </a:schemeClr>
              </a:gs>
              <a:gs pos="36000">
                <a:srgbClr val="002060"/>
              </a:gs>
              <a:gs pos="61000">
                <a:srgbClr val="03145D"/>
              </a:gs>
              <a:gs pos="82001">
                <a:srgbClr val="060F52"/>
              </a:gs>
              <a:gs pos="100000">
                <a:srgbClr val="0314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571600" y="2631183"/>
            <a:ext cx="3754760" cy="61156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РЕЙТИНГИ ОО</a:t>
            </a:r>
          </a:p>
        </p:txBody>
      </p:sp>
      <p:pic>
        <p:nvPicPr>
          <p:cNvPr id="9" name="Содержимое 8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478"/>
            <a:ext cx="648072" cy="648072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123478"/>
            <a:ext cx="7632848" cy="493787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rgbClr val="041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Образовательные организации,   участвующие в Дол-игре  на 17.03.2023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6200000">
            <a:off x="-290980" y="3258266"/>
            <a:ext cx="3162963" cy="493787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b="1" dirty="0">
              <a:solidFill>
                <a:srgbClr val="041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33044"/>
              </p:ext>
            </p:extLst>
          </p:nvPr>
        </p:nvGraphicFramePr>
        <p:xfrm>
          <a:off x="899592" y="617265"/>
          <a:ext cx="7312153" cy="106045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29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8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Регион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УЧАСТНИКИ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ИГРЫ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Школы-участники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Школ в регионе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ОХВАТ Школ в %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ПОО-участники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ПОО в регионе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ОХВАТ ПОО в %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УЧАСТНИКИ УЧРЕЖД ДЛЯ ДЕТЕЙ- СИРОТ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Самарская область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1288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90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40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571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7,01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53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</a:rPr>
                        <a:t>13,21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</a:rPr>
                        <a:t>3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88826"/>
              </p:ext>
            </p:extLst>
          </p:nvPr>
        </p:nvGraphicFramePr>
        <p:xfrm>
          <a:off x="2627784" y="1707653"/>
          <a:ext cx="6037921" cy="3419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1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№ п\п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0" dirty="0">
                          <a:effectLst/>
                          <a:latin typeface="Arial Narrow" panose="020B0606020202030204" pitchFamily="34" charset="0"/>
                        </a:rPr>
                        <a:t>Территориальное управление/департамент образования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0">
                          <a:effectLst/>
                          <a:latin typeface="Arial Narrow" panose="020B0606020202030204" pitchFamily="34" charset="0"/>
                        </a:rPr>
                        <a:t> Количество Школ,   участвующих в дол-игре  на 17.03.2023 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0">
                          <a:effectLst/>
                          <a:latin typeface="Arial Narrow" panose="020B0606020202030204" pitchFamily="34" charset="0"/>
                        </a:rPr>
                        <a:t> Количество СПОл,   участвующих в дол-игре  на 17.03.2024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0">
                          <a:effectLst/>
                          <a:latin typeface="Arial Narrow" panose="020B0606020202030204" pitchFamily="34" charset="0"/>
                        </a:rPr>
                        <a:t> Количество учреждений для детей-сирот и детей без попеч. родит.,   участвующих в дол-игре  на 17.03.2025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Департамент образования </a:t>
                      </a:r>
                      <a:r>
                        <a:rPr lang="ru-RU" sz="800" b="1" kern="0" dirty="0" err="1">
                          <a:effectLst/>
                          <a:latin typeface="Arial Narrow" panose="020B0606020202030204" pitchFamily="34" charset="0"/>
                        </a:rPr>
                        <a:t>г.о</a:t>
                      </a: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. Самара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Департамент образования </a:t>
                      </a:r>
                      <a:r>
                        <a:rPr lang="ru-RU" sz="800" b="1" kern="0" dirty="0" err="1">
                          <a:effectLst/>
                          <a:latin typeface="Arial Narrow" panose="020B0606020202030204" pitchFamily="34" charset="0"/>
                        </a:rPr>
                        <a:t>г.о</a:t>
                      </a: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. Тольятти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Самарское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Тольяттинское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Западное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Кинельское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Отрадненское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Поволжское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Северное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Северо-Восточное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Северо-Западное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Центральное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Юго-Восточное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Юго-Западное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Южное управление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8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800" b="1" kern="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800" b="1" kern="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3482" marR="4348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625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940</Words>
  <Application>Microsoft Office PowerPoint</Application>
  <PresentationFormat>Экран (16:9)</PresentationFormat>
  <Paragraphs>311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Результативность участия образовательных организаций Самарской области   в весенней сессии 2023 года проекта «Онлайн-уроки финансовой грамотности», «Дол-игра» </vt:lpstr>
      <vt:lpstr>Весенняя сессия онлайн-уроков по финансовой грамотности</vt:lpstr>
      <vt:lpstr>РЕЙТИНГИ ОО</vt:lpstr>
      <vt:lpstr>РЕЙТИНГИ ОО</vt:lpstr>
      <vt:lpstr>Онлайн-уроки по финансовой грамотности</vt:lpstr>
      <vt:lpstr>На что стоит обратить внимание…</vt:lpstr>
      <vt:lpstr>Если возникли трудности…</vt:lpstr>
      <vt:lpstr>Рекомендуем…</vt:lpstr>
      <vt:lpstr> РЕЙТИНГИ ОО</vt:lpstr>
      <vt:lpstr>Дол-игра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РЦФГ: цели, задачи, первые шаги</dc:title>
  <dc:creator>Maxim</dc:creator>
  <cp:lastModifiedBy>Пользователь</cp:lastModifiedBy>
  <cp:revision>170</cp:revision>
  <dcterms:created xsi:type="dcterms:W3CDTF">2022-12-21T08:20:22Z</dcterms:created>
  <dcterms:modified xsi:type="dcterms:W3CDTF">2023-03-28T07:25:51Z</dcterms:modified>
</cp:coreProperties>
</file>