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36" r:id="rId4"/>
    <p:sldMasterId id="2147483750" r:id="rId5"/>
    <p:sldMasterId id="2147483764" r:id="rId6"/>
    <p:sldMasterId id="2147483778" r:id="rId7"/>
    <p:sldMasterId id="2147483792" r:id="rId8"/>
    <p:sldMasterId id="2147483805" r:id="rId9"/>
    <p:sldMasterId id="2147483818" r:id="rId10"/>
    <p:sldMasterId id="2147483832" r:id="rId11"/>
  </p:sldMasterIdLst>
  <p:notesMasterIdLst>
    <p:notesMasterId r:id="rId82"/>
  </p:notesMasterIdLst>
  <p:handoutMasterIdLst>
    <p:handoutMasterId r:id="rId83"/>
  </p:handoutMasterIdLst>
  <p:sldIdLst>
    <p:sldId id="303" r:id="rId12"/>
    <p:sldId id="259" r:id="rId13"/>
    <p:sldId id="258" r:id="rId14"/>
    <p:sldId id="304" r:id="rId15"/>
    <p:sldId id="378" r:id="rId16"/>
    <p:sldId id="367" r:id="rId17"/>
    <p:sldId id="276" r:id="rId18"/>
    <p:sldId id="268" r:id="rId19"/>
    <p:sldId id="315" r:id="rId20"/>
    <p:sldId id="316" r:id="rId21"/>
    <p:sldId id="337" r:id="rId22"/>
    <p:sldId id="277" r:id="rId23"/>
    <p:sldId id="371" r:id="rId24"/>
    <p:sldId id="374" r:id="rId25"/>
    <p:sldId id="318" r:id="rId26"/>
    <p:sldId id="372" r:id="rId27"/>
    <p:sldId id="375" r:id="rId28"/>
    <p:sldId id="349" r:id="rId29"/>
    <p:sldId id="370" r:id="rId30"/>
    <p:sldId id="320" r:id="rId31"/>
    <p:sldId id="321" r:id="rId32"/>
    <p:sldId id="350" r:id="rId33"/>
    <p:sldId id="323" r:id="rId34"/>
    <p:sldId id="319" r:id="rId35"/>
    <p:sldId id="351" r:id="rId36"/>
    <p:sldId id="352" r:id="rId37"/>
    <p:sldId id="294" r:id="rId38"/>
    <p:sldId id="355" r:id="rId39"/>
    <p:sldId id="345" r:id="rId40"/>
    <p:sldId id="353" r:id="rId41"/>
    <p:sldId id="325" r:id="rId42"/>
    <p:sldId id="354" r:id="rId43"/>
    <p:sldId id="328" r:id="rId44"/>
    <p:sldId id="326" r:id="rId45"/>
    <p:sldId id="327" r:id="rId46"/>
    <p:sldId id="356" r:id="rId47"/>
    <p:sldId id="373" r:id="rId48"/>
    <p:sldId id="346" r:id="rId49"/>
    <p:sldId id="340" r:id="rId50"/>
    <p:sldId id="341" r:id="rId51"/>
    <p:sldId id="271" r:id="rId52"/>
    <p:sldId id="333" r:id="rId53"/>
    <p:sldId id="334" r:id="rId54"/>
    <p:sldId id="335" r:id="rId55"/>
    <p:sldId id="338" r:id="rId56"/>
    <p:sldId id="329" r:id="rId57"/>
    <p:sldId id="307" r:id="rId58"/>
    <p:sldId id="359" r:id="rId59"/>
    <p:sldId id="358" r:id="rId60"/>
    <p:sldId id="377" r:id="rId61"/>
    <p:sldId id="344" r:id="rId62"/>
    <p:sldId id="347" r:id="rId63"/>
    <p:sldId id="330" r:id="rId64"/>
    <p:sldId id="360" r:id="rId65"/>
    <p:sldId id="331" r:id="rId66"/>
    <p:sldId id="266" r:id="rId67"/>
    <p:sldId id="267" r:id="rId68"/>
    <p:sldId id="343" r:id="rId69"/>
    <p:sldId id="332" r:id="rId70"/>
    <p:sldId id="342" r:id="rId71"/>
    <p:sldId id="366" r:id="rId72"/>
    <p:sldId id="365" r:id="rId73"/>
    <p:sldId id="364" r:id="rId74"/>
    <p:sldId id="363" r:id="rId75"/>
    <p:sldId id="361" r:id="rId76"/>
    <p:sldId id="339" r:id="rId77"/>
    <p:sldId id="362" r:id="rId78"/>
    <p:sldId id="278" r:id="rId79"/>
    <p:sldId id="279" r:id="rId80"/>
    <p:sldId id="285" r:id="rId8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850"/>
    <a:srgbClr val="E7F1FF"/>
    <a:srgbClr val="92C5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3073" autoAdjust="0"/>
  </p:normalViewPr>
  <p:slideViewPr>
    <p:cSldViewPr>
      <p:cViewPr>
        <p:scale>
          <a:sx n="75" d="100"/>
          <a:sy n="75" d="100"/>
        </p:scale>
        <p:origin x="-1002" y="-60"/>
      </p:cViewPr>
      <p:guideLst>
        <p:guide orient="horz" pos="2160"/>
        <p:guide pos="2880"/>
      </p:guideLst>
    </p:cSldViewPr>
  </p:slideViewPr>
  <p:notesTextViewPr>
    <p:cViewPr>
      <p:scale>
        <a:sx n="1" d="1"/>
        <a:sy n="1" d="1"/>
      </p:scale>
      <p:origin x="0" y="0"/>
    </p:cViewPr>
  </p:notesTextViewPr>
  <p:sorterViewPr>
    <p:cViewPr>
      <p:scale>
        <a:sx n="100" d="100"/>
        <a:sy n="100" d="100"/>
      </p:scale>
      <p:origin x="0" y="387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B7C48F-3232-42A1-86F9-0CEC1F828DB2}" type="datetimeFigureOut">
              <a:rPr lang="ru-RU" smtClean="0"/>
              <a:pPr/>
              <a:t>31.08.2015</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631FEF-9F47-4016-A1F7-093AD14C0FA0}" type="slidenum">
              <a:rPr lang="ru-RU" smtClean="0"/>
              <a:pPr/>
              <a:t>‹#›</a:t>
            </a:fld>
            <a:endParaRPr lang="ru-RU"/>
          </a:p>
        </p:txBody>
      </p:sp>
    </p:spTree>
    <p:extLst>
      <p:ext uri="{BB962C8B-B14F-4D97-AF65-F5344CB8AC3E}">
        <p14:creationId xmlns:p14="http://schemas.microsoft.com/office/powerpoint/2010/main" val="2665257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9F166-5608-4CB3-B5D3-6E5954BF69E4}" type="datetimeFigureOut">
              <a:rPr lang="ru-RU" smtClean="0"/>
              <a:pPr/>
              <a:t>31.08.2015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868FE8-11D9-4CD1-9935-C83C668E0B99}" type="slidenum">
              <a:rPr lang="ru-RU" smtClean="0"/>
              <a:pPr/>
              <a:t>‹#›</a:t>
            </a:fld>
            <a:endParaRPr lang="ru-RU"/>
          </a:p>
        </p:txBody>
      </p:sp>
    </p:spTree>
    <p:extLst>
      <p:ext uri="{BB962C8B-B14F-4D97-AF65-F5344CB8AC3E}">
        <p14:creationId xmlns:p14="http://schemas.microsoft.com/office/powerpoint/2010/main" val="15073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15</a:t>
            </a:fld>
            <a:endParaRPr lang="ru-RU"/>
          </a:p>
        </p:txBody>
      </p:sp>
    </p:spTree>
    <p:extLst>
      <p:ext uri="{BB962C8B-B14F-4D97-AF65-F5344CB8AC3E}">
        <p14:creationId xmlns:p14="http://schemas.microsoft.com/office/powerpoint/2010/main" val="195128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59</a:t>
            </a:fld>
            <a:endParaRPr lang="ru-RU"/>
          </a:p>
        </p:txBody>
      </p:sp>
    </p:spTree>
    <p:extLst>
      <p:ext uri="{BB962C8B-B14F-4D97-AF65-F5344CB8AC3E}">
        <p14:creationId xmlns:p14="http://schemas.microsoft.com/office/powerpoint/2010/main" val="60919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C689FAF-0231-424D-B287-8B695A4C0536}" type="slidenum">
              <a:rPr lang="en-GB" altLang="ru-RU">
                <a:solidFill>
                  <a:prstClr val="black"/>
                </a:solidFill>
              </a:rPr>
              <a:pPr eaLnBrk="1" hangingPunct="1"/>
              <a:t>60</a:t>
            </a:fld>
            <a:endParaRPr lang="en-GB" altLang="ru-RU">
              <a:solidFill>
                <a:prstClr val="black"/>
              </a:solidFill>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latin typeface="Verdana" pitchFamily="34" charset="0"/>
              </a:rPr>
              <a:t>Диаметр 3476 км </a:t>
            </a:r>
            <a:endParaRPr lang="en-US" altLang="ru-RU" smtClean="0">
              <a:latin typeface="Verdana" pitchFamily="34" charset="0"/>
            </a:endParaRPr>
          </a:p>
          <a:p>
            <a:pPr eaLnBrk="1" hangingPunct="1">
              <a:spcBef>
                <a:spcPct val="0"/>
              </a:spcBef>
            </a:pPr>
            <a:r>
              <a:rPr lang="ru-RU" altLang="ru-RU" sz="1100" smtClean="0">
                <a:latin typeface="Verdana" pitchFamily="34" charset="0"/>
              </a:rPr>
              <a:t>Масса Луны в 81 раз меньше массы Земли.</a:t>
            </a:r>
          </a:p>
          <a:p>
            <a:pPr eaLnBrk="1" hangingPunct="1">
              <a:spcBef>
                <a:spcPct val="0"/>
              </a:spcBef>
            </a:pPr>
            <a:r>
              <a:rPr lang="ru-RU" altLang="ru-RU" sz="1100" smtClean="0">
                <a:latin typeface="Verdana" pitchFamily="34" charset="0"/>
              </a:rPr>
              <a:t>Среднее расстояние </a:t>
            </a:r>
            <a:r>
              <a:rPr lang="ru-RU" altLang="ru-RU" smtClean="0">
                <a:latin typeface="Verdana" pitchFamily="34" charset="0"/>
              </a:rPr>
              <a:t>до Земли 384400 км</a:t>
            </a:r>
            <a:endParaRPr lang="en-GB" altLang="ru-RU" smtClean="0">
              <a:latin typeface="Verdana" pitchFamily="34" charset="0"/>
            </a:endParaRPr>
          </a:p>
          <a:p>
            <a:pPr eaLnBrk="1" hangingPunct="1">
              <a:spcBef>
                <a:spcPct val="0"/>
              </a:spcBef>
            </a:pPr>
            <a:r>
              <a:rPr lang="ru-RU" altLang="ru-RU" smtClean="0">
                <a:latin typeface="Verdana" pitchFamily="34" charset="0"/>
              </a:rPr>
              <a:t>Температура поверхности от –170 лунной ночью до +160 лунным днем, но лунный грунт плохо проводит тепло и поэтому уже на глубине около 10 см эти колебания выравниваются.  </a:t>
            </a:r>
          </a:p>
          <a:p>
            <a:pPr eaLnBrk="1" hangingPunct="1">
              <a:spcBef>
                <a:spcPct val="0"/>
              </a:spcBef>
            </a:pPr>
            <a:r>
              <a:rPr lang="ru-RU" altLang="ru-RU" smtClean="0">
                <a:latin typeface="Verdana" pitchFamily="34" charset="0"/>
              </a:rPr>
              <a:t>Сутки длятся 708 часов</a:t>
            </a:r>
          </a:p>
          <a:p>
            <a:pPr eaLnBrk="1" hangingPunct="1">
              <a:spcBef>
                <a:spcPct val="0"/>
              </a:spcBef>
            </a:pPr>
            <a:r>
              <a:rPr lang="ru-RU" altLang="ru-RU" smtClean="0">
                <a:latin typeface="Verdana" pitchFamily="34" charset="0"/>
              </a:rPr>
              <a:t>Последняя экспедиция на Луне побывала в 1972 году.</a:t>
            </a:r>
          </a:p>
          <a:p>
            <a:pPr eaLnBrk="1" hangingPunct="1">
              <a:spcBef>
                <a:spcPct val="0"/>
              </a:spcBef>
            </a:pPr>
            <a:r>
              <a:rPr lang="ru-RU" altLang="ru-RU" smtClean="0">
                <a:latin typeface="Verdana" pitchFamily="34" charset="0"/>
              </a:rPr>
              <a:t>Метеориты перестали бомбордировать Луну примерно 4 миллиарда лет назад. </a:t>
            </a:r>
          </a:p>
          <a:p>
            <a:pPr eaLnBrk="1" hangingPunct="1">
              <a:spcBef>
                <a:spcPct val="0"/>
              </a:spcBef>
            </a:pPr>
            <a:r>
              <a:rPr lang="ru-RU" altLang="ru-RU" smtClean="0">
                <a:latin typeface="Verdana" pitchFamily="34" charset="0"/>
              </a:rPr>
              <a:t>Луна движется по орбите против часовой стрелки со скоростью 1 км/сек</a:t>
            </a:r>
          </a:p>
          <a:p>
            <a:pPr eaLnBrk="1" hangingPunct="1">
              <a:spcBef>
                <a:spcPct val="0"/>
              </a:spcBef>
            </a:pPr>
            <a:r>
              <a:rPr lang="ru-RU" altLang="ru-RU" smtClean="0">
                <a:latin typeface="Verdana" pitchFamily="34" charset="0"/>
              </a:rPr>
              <a:t>Луна сама не светится, а лишь отражает солнечные лучи. </a:t>
            </a:r>
          </a:p>
          <a:p>
            <a:pPr eaLnBrk="1" hangingPunct="1">
              <a:spcBef>
                <a:spcPct val="0"/>
              </a:spcBef>
            </a:pPr>
            <a:r>
              <a:rPr lang="ru-RU" altLang="ru-RU" smtClean="0">
                <a:latin typeface="Verdana" pitchFamily="34" charset="0"/>
              </a:rPr>
              <a:t>Лунные моря носят такие названия (Ясности, Нежности и пр.) поскольку люди считали, что Луна управляет погодой и чувствами. </a:t>
            </a:r>
          </a:p>
          <a:p>
            <a:pPr eaLnBrk="1" hangingPunct="1">
              <a:spcBef>
                <a:spcPct val="0"/>
              </a:spcBef>
            </a:pPr>
            <a:r>
              <a:rPr lang="ru-RU" altLang="ru-RU" smtClean="0">
                <a:latin typeface="Verdana" pitchFamily="34" charset="0"/>
              </a:rPr>
              <a:t>Земля всегда видна над Лунным горизонтом.</a:t>
            </a:r>
          </a:p>
          <a:p>
            <a:pPr eaLnBrk="1" hangingPunct="1">
              <a:spcBef>
                <a:spcPct val="0"/>
              </a:spcBef>
            </a:pPr>
            <a:r>
              <a:rPr lang="ru-RU" altLang="ru-RU" smtClean="0">
                <a:latin typeface="Verdana" pitchFamily="34" charset="0"/>
              </a:rPr>
              <a:t>Луна в 400 раз меньше Солнца, но примерно в 400 раз ближе к Земле. Поэтому видимые размеры Солнца и Луны примерно одинаковы.</a:t>
            </a:r>
          </a:p>
          <a:p>
            <a:pPr eaLnBrk="1" hangingPunct="1">
              <a:spcBef>
                <a:spcPct val="0"/>
              </a:spcBef>
            </a:pPr>
            <a:r>
              <a:rPr lang="ru-RU" altLang="ru-RU" smtClean="0">
                <a:latin typeface="Verdana" pitchFamily="34" charset="0"/>
              </a:rPr>
              <a:t>На южном полюсе Луны мог сохраниться лед. </a:t>
            </a:r>
          </a:p>
          <a:p>
            <a:pPr eaLnBrk="1" hangingPunct="1">
              <a:spcBef>
                <a:spcPct val="0"/>
              </a:spcBef>
            </a:pPr>
            <a:endParaRPr lang="ru-RU" altLang="ru-RU" smtClean="0">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61</a:t>
            </a:fld>
            <a:endParaRPr lang="ru-RU"/>
          </a:p>
        </p:txBody>
      </p:sp>
    </p:spTree>
    <p:extLst>
      <p:ext uri="{BB962C8B-B14F-4D97-AF65-F5344CB8AC3E}">
        <p14:creationId xmlns:p14="http://schemas.microsoft.com/office/powerpoint/2010/main" val="60919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62</a:t>
            </a:fld>
            <a:endParaRPr lang="ru-RU"/>
          </a:p>
        </p:txBody>
      </p:sp>
    </p:spTree>
    <p:extLst>
      <p:ext uri="{BB962C8B-B14F-4D97-AF65-F5344CB8AC3E}">
        <p14:creationId xmlns:p14="http://schemas.microsoft.com/office/powerpoint/2010/main" val="60919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63</a:t>
            </a:fld>
            <a:endParaRPr lang="ru-RU"/>
          </a:p>
        </p:txBody>
      </p:sp>
    </p:spTree>
    <p:extLst>
      <p:ext uri="{BB962C8B-B14F-4D97-AF65-F5344CB8AC3E}">
        <p14:creationId xmlns:p14="http://schemas.microsoft.com/office/powerpoint/2010/main" val="60919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64</a:t>
            </a:fld>
            <a:endParaRPr lang="ru-RU"/>
          </a:p>
        </p:txBody>
      </p:sp>
    </p:spTree>
    <p:extLst>
      <p:ext uri="{BB962C8B-B14F-4D97-AF65-F5344CB8AC3E}">
        <p14:creationId xmlns:p14="http://schemas.microsoft.com/office/powerpoint/2010/main" val="60919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66</a:t>
            </a:fld>
            <a:endParaRPr lang="ru-RU"/>
          </a:p>
        </p:txBody>
      </p:sp>
    </p:spTree>
    <p:extLst>
      <p:ext uri="{BB962C8B-B14F-4D97-AF65-F5344CB8AC3E}">
        <p14:creationId xmlns:p14="http://schemas.microsoft.com/office/powerpoint/2010/main" val="609196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pPr/>
              <a:t>67</a:t>
            </a:fld>
            <a:endParaRPr lang="ru-RU"/>
          </a:p>
        </p:txBody>
      </p:sp>
    </p:spTree>
    <p:extLst>
      <p:ext uri="{BB962C8B-B14F-4D97-AF65-F5344CB8AC3E}">
        <p14:creationId xmlns:p14="http://schemas.microsoft.com/office/powerpoint/2010/main" val="60919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3442389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38793904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29937523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23414670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2380636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00248822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30379797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630354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2076703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91023167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217572447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257043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5199297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7158031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1793160" y="4372200"/>
            <a:ext cx="6512040" cy="1143000"/>
          </a:xfrm>
          <a:prstGeom prst="rect">
            <a:avLst/>
          </a:prstGeom>
        </p:spPr>
        <p:txBody>
          <a:bodyPr wrap="none" lIns="0" tIns="0" rIns="0" bIns="0" anchor="ctr"/>
          <a:lstStyle/>
          <a:p>
            <a:endParaRPr/>
          </a:p>
        </p:txBody>
      </p:sp>
      <p:sp>
        <p:nvSpPr>
          <p:cNvPr id="14" name="PlaceHolder 2"/>
          <p:cNvSpPr>
            <a:spLocks noGrp="1"/>
          </p:cNvSpPr>
          <p:nvPr>
            <p:ph type="subTitle"/>
          </p:nvPr>
        </p:nvSpPr>
        <p:spPr>
          <a:xfrm>
            <a:off x="457200" y="1604520"/>
            <a:ext cx="8046360" cy="397764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328039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555730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45815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366212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8818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57899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224847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05442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277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36029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0119695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1642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46604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507835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2261169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45203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676273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3017535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7617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874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149045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899486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96951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73533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56478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42422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3328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302029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109473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email">
            <a:lum/>
          </a:blip>
          <a:srcRect/>
          <a:stretch>
            <a:fillRect t="-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556932"/>
            <a:ext cx="8424088" cy="1260000"/>
          </a:xfrm>
        </p:spPr>
        <p:txBody>
          <a:bodyPr/>
          <a:lstStyle>
            <a:lvl1pPr>
              <a:defRPr sz="8000" b="0">
                <a:solidFill>
                  <a:schemeClr val="bg2">
                    <a:lumMod val="25000"/>
                  </a:schemeClr>
                </a:solidFill>
                <a:effectLst/>
                <a:latin typeface="Cassandra" pitchFamily="66" charset="0"/>
                <a:ea typeface="Arial Unicode MS" pitchFamily="34" charset="-128"/>
                <a:cs typeface="Arial"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407180" y="3528591"/>
            <a:ext cx="6400800" cy="1260000"/>
          </a:xfrm>
        </p:spPr>
        <p:txBody>
          <a:bodyPr/>
          <a:lstStyle>
            <a:lvl1pPr marL="0" indent="0" algn="ctr">
              <a:buNone/>
              <a:defRPr sz="3600" i="1">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Tree>
    <p:extLst>
      <p:ext uri="{BB962C8B-B14F-4D97-AF65-F5344CB8AC3E}">
        <p14:creationId xmlns:p14="http://schemas.microsoft.com/office/powerpoint/2010/main" val="22482814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241"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935596" y="1593342"/>
            <a:ext cx="7920000" cy="4428000"/>
          </a:xfrm>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39056250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403111691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268227079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sz="half" idx="1"/>
          </p:nvPr>
        </p:nvSpPr>
        <p:spPr>
          <a:xfrm>
            <a:off x="93559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
        <p:nvSpPr>
          <p:cNvPr id="4" name="Содержимое 3"/>
          <p:cNvSpPr>
            <a:spLocks noGrp="1"/>
          </p:cNvSpPr>
          <p:nvPr>
            <p:ph sz="half" idx="2"/>
          </p:nvPr>
        </p:nvSpPr>
        <p:spPr>
          <a:xfrm>
            <a:off x="507605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18238964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3578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141753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anchor="t"/>
          <a:lstStyle>
            <a:lvl1pPr algn="r">
              <a:buNone/>
              <a:defRPr sz="4200" b="1" cap="all"/>
            </a:lvl1pPr>
            <a:extLst/>
          </a:lstStyle>
          <a:p>
            <a:r>
              <a:rPr lang="ru-RU" smtClean="0"/>
              <a:t>Образец заголовка</a:t>
            </a:r>
            <a:endParaRPr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4" name="Дата 3"/>
          <p:cNvSpPr>
            <a:spLocks noGrp="1"/>
          </p:cNvSpPr>
          <p:nvPr>
            <p:ph type="dt" sz="half" idx="10"/>
          </p:nvPr>
        </p:nvSpPr>
        <p:spPr>
          <a:xfrm>
            <a:off x="4724400" y="6556375"/>
            <a:ext cx="2001838" cy="227013"/>
          </a:xfrm>
          <a:prstGeom prst="rect">
            <a:avLst/>
          </a:prstGeom>
        </p:spPr>
        <p:txBody>
          <a:bodyPr/>
          <a:lstStyle>
            <a:lvl1pPr>
              <a:defRPr>
                <a:solidFill>
                  <a:schemeClr val="tx2"/>
                </a:solidFill>
                <a:latin typeface="Arial" charset="0"/>
                <a:cs typeface="Arial" charset="0"/>
              </a:defRPr>
            </a:lvl1pPr>
            <a:extLst/>
          </a:lstStyle>
          <a:p>
            <a:pPr fontAlgn="base">
              <a:spcBef>
                <a:spcPct val="0"/>
              </a:spcBef>
              <a:spcAft>
                <a:spcPct val="0"/>
              </a:spcAft>
              <a:defRPr/>
            </a:pPr>
            <a:fld id="{5DBD176E-198C-4E2B-9971-FFAB34F38F5E}" type="datetimeFigureOut">
              <a:rPr lang="ru-RU">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a:xfrm>
            <a:off x="1735138" y="6556375"/>
            <a:ext cx="2895600" cy="228600"/>
          </a:xfrm>
          <a:prstGeom prst="rect">
            <a:avLst/>
          </a:prstGeom>
        </p:spPr>
        <p:txBody>
          <a:bodyPr/>
          <a:lstStyle>
            <a:lvl1pPr>
              <a:defRPr>
                <a:solidFill>
                  <a:schemeClr val="tx2"/>
                </a:solidFill>
                <a:latin typeface="Arial" charset="0"/>
                <a:cs typeface="Arial" charset="0"/>
              </a:defRPr>
            </a:lvl1pPr>
            <a:extLst/>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a:xfrm>
            <a:off x="6734175" y="6554788"/>
            <a:ext cx="587375" cy="228600"/>
          </a:xfrm>
          <a:prstGeom prst="rect">
            <a:avLst/>
          </a:prstGeom>
        </p:spPr>
        <p:txBody>
          <a:bodyPr/>
          <a:lstStyle>
            <a:lvl1pPr>
              <a:defRPr>
                <a:latin typeface="Arial" charset="0"/>
                <a:cs typeface="Arial" charset="0"/>
              </a:defRPr>
            </a:lvl1pPr>
            <a:extLst/>
          </a:lstStyle>
          <a:p>
            <a:pPr fontAlgn="base">
              <a:spcBef>
                <a:spcPct val="0"/>
              </a:spcBef>
              <a:spcAft>
                <a:spcPct val="0"/>
              </a:spcAft>
              <a:defRPr/>
            </a:pPr>
            <a:fld id="{23B31EA4-6B56-402C-8E04-8CE03213C8A5}" type="slidenum">
              <a:rPr lang="ru-RU">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272824248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8B5C70E1-A9A7-4C46-9121-31C4A15DC558}" type="datetime1">
              <a:rPr lang="ru-RU" altLang="en-US">
                <a:solidFill>
                  <a:prstClr val="black"/>
                </a:solidFill>
              </a:rPr>
              <a:pPr fontAlgn="base">
                <a:spcBef>
                  <a:spcPct val="0"/>
                </a:spcBef>
                <a:spcAft>
                  <a:spcPct val="0"/>
                </a:spcAft>
                <a:defRPr/>
              </a:pPr>
              <a:t>31.08.2015</a:t>
            </a:fld>
            <a:endParaRPr lang="ru-RU" alt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r>
              <a:rPr lang="ru-RU" altLang="en-US">
                <a:solidFill>
                  <a:prstClr val="black"/>
                </a:solidFill>
              </a:rPr>
              <a:t>Календарь 2013/2014</a:t>
            </a:r>
          </a:p>
        </p:txBody>
      </p:sp>
      <p:sp>
        <p:nvSpPr>
          <p:cNvPr id="7" name="Номер слайда 6"/>
          <p:cNvSpPr>
            <a:spLocks noGrp="1"/>
          </p:cNvSpPr>
          <p:nvPr>
            <p:ph type="sldNum" sz="quarter" idx="12"/>
          </p:nvPr>
        </p:nvSpPr>
        <p:spPr>
          <a:xfrm>
            <a:off x="6553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A5A328A2-E674-495E-8855-8EAF13620F4D}" type="slidenum">
              <a:rPr lang="ru-RU" altLang="en-US">
                <a:solidFill>
                  <a:prstClr val="black"/>
                </a:solidFill>
              </a:rPr>
              <a:pPr fontAlgn="base">
                <a:spcBef>
                  <a:spcPct val="0"/>
                </a:spcBef>
                <a:spcAft>
                  <a:spcPct val="0"/>
                </a:spcAft>
                <a:defRPr/>
              </a:pPr>
              <a:t>‹#›</a:t>
            </a:fld>
            <a:endParaRPr lang="ru-RU" altLang="en-US">
              <a:solidFill>
                <a:prstClr val="black"/>
              </a:solidFill>
            </a:endParaRPr>
          </a:p>
        </p:txBody>
      </p:sp>
    </p:spTree>
    <p:extLst>
      <p:ext uri="{BB962C8B-B14F-4D97-AF65-F5344CB8AC3E}">
        <p14:creationId xmlns:p14="http://schemas.microsoft.com/office/powerpoint/2010/main" val="99061792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r>
              <a:rPr lang="ru-RU" noProof="0" smtClean="0"/>
              <a:t>Вставка клипа</a:t>
            </a:r>
            <a:endParaRPr lang="ru-RU" noProof="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7" name="Номер слайда 6"/>
          <p:cNvSpPr>
            <a:spLocks noGrp="1"/>
          </p:cNvSpPr>
          <p:nvPr>
            <p:ph type="sldNum" sz="quarter" idx="12"/>
          </p:nvPr>
        </p:nvSpPr>
        <p:spPr>
          <a:xfrm>
            <a:off x="65532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7C955180-4A31-46F9-9F04-A1B5AF8C2C8B}" type="slidenum">
              <a:rPr lang="en-US">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333875850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Рисунок с подписью">
    <p:bg>
      <p:bgRef idx="1003">
        <a:schemeClr val="bg2"/>
      </p:bgRef>
    </p:bg>
    <p:spTree>
      <p:nvGrpSpPr>
        <p:cNvPr id="1" name=""/>
        <p:cNvGrpSpPr/>
        <p:nvPr/>
      </p:nvGrpSpPr>
      <p:grpSpPr>
        <a:xfrm>
          <a:off x="0" y="0"/>
          <a:ext cx="0" cy="0"/>
          <a:chOff x="0" y="0"/>
          <a:chExt cx="0" cy="0"/>
        </a:xfrm>
      </p:grpSpPr>
      <p:sp>
        <p:nvSpPr>
          <p:cNvPr id="5" name="Прямоугольник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Прямоугольник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2" name="Заголовок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11"/>
          <p:cNvSpPr>
            <a:spLocks noGrp="1"/>
          </p:cNvSpPr>
          <p:nvPr>
            <p:ph type="dt" sz="half" idx="10"/>
          </p:nvPr>
        </p:nvSpPr>
        <p:spPr>
          <a:xfrm>
            <a:off x="6248400" y="6248400"/>
            <a:ext cx="2667000" cy="365125"/>
          </a:xfrm>
          <a:prstGeom prst="rect">
            <a:avLst/>
          </a:prstGeom>
        </p:spPr>
        <p:txBody>
          <a:bodyPr rtlCol="0"/>
          <a:lstStyle>
            <a:lvl1pPr>
              <a:defRPr/>
            </a:lvl1pPr>
          </a:lstStyle>
          <a:p>
            <a:pPr fontAlgn="base">
              <a:spcBef>
                <a:spcPct val="0"/>
              </a:spcBef>
              <a:spcAft>
                <a:spcPct val="0"/>
              </a:spcAft>
              <a:defRPr/>
            </a:pPr>
            <a:fld id="{8E310430-0FF3-4C11-9A31-24BE0124FC59}" type="datetimeFigureOut">
              <a:rPr lang="ru-RU">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10" name="Номер слайда 12"/>
          <p:cNvSpPr>
            <a:spLocks noGrp="1"/>
          </p:cNvSpPr>
          <p:nvPr>
            <p:ph type="sldNum" sz="quarter" idx="11"/>
          </p:nvPr>
        </p:nvSpPr>
        <p:spPr>
          <a:xfrm>
            <a:off x="0" y="4667250"/>
            <a:ext cx="1447800" cy="663575"/>
          </a:xfrm>
          <a:prstGeom prst="rect">
            <a:avLst/>
          </a:prstGeom>
        </p:spPr>
        <p:txBody>
          <a:bodyPr rtlCol="0"/>
          <a:lstStyle>
            <a:lvl1pPr>
              <a:defRPr sz="2800"/>
            </a:lvl1pPr>
          </a:lstStyle>
          <a:p>
            <a:pPr fontAlgn="base">
              <a:spcBef>
                <a:spcPct val="0"/>
              </a:spcBef>
              <a:spcAft>
                <a:spcPct val="0"/>
              </a:spcAft>
              <a:defRPr/>
            </a:pPr>
            <a:fld id="{6C8C07EF-5161-4BA9-B2BD-2D5978B32AC4}"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
        <p:nvSpPr>
          <p:cNvPr id="11" name="Нижний колонтитул 13"/>
          <p:cNvSpPr>
            <a:spLocks noGrp="1"/>
          </p:cNvSpPr>
          <p:nvPr>
            <p:ph type="ftr" sz="quarter" idx="12"/>
          </p:nvPr>
        </p:nvSpPr>
        <p:spPr>
          <a:xfrm>
            <a:off x="1600200" y="6248400"/>
            <a:ext cx="4572000" cy="365125"/>
          </a:xfrm>
          <a:prstGeom prst="rect">
            <a:avLst/>
          </a:prstGeom>
        </p:spPr>
        <p:txBody>
          <a:bodyPr rtlCol="0"/>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800914986"/>
      </p:ext>
    </p:extLst>
  </p:cSld>
  <p:clrMapOvr>
    <a:overrideClrMapping bg1="lt1" tx1="dk1" bg2="lt2" tx2="dk2" accent1="accent1" accent2="accent2" accent3="accent3" accent4="accent4" accent5="accent5" accent6="accent6" hlink="hlink" folHlink="folHlink"/>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9"/>
          <p:cNvSpPr>
            <a:spLocks noGrp="1" noChangeArrowheads="1"/>
          </p:cNvSpPr>
          <p:nvPr>
            <p:ph type="dt" sz="half" idx="10"/>
          </p:nvPr>
        </p:nvSpPr>
        <p:spPr>
          <a:xfrm>
            <a:off x="914400" y="6251575"/>
            <a:ext cx="1981200" cy="457200"/>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Rectangle 10"/>
          <p:cNvSpPr>
            <a:spLocks noGrp="1" noChangeArrowheads="1"/>
          </p:cNvSpPr>
          <p:nvPr>
            <p:ph type="ftr" sz="quarter" idx="11"/>
          </p:nvPr>
        </p:nvSpPr>
        <p:spPr>
          <a:xfrm>
            <a:off x="3352800" y="6248400"/>
            <a:ext cx="2971800" cy="457200"/>
          </a:xfrm>
          <a:prstGeom prst="rect">
            <a:avLst/>
          </a:prstGeom>
        </p:spPr>
        <p:txBody>
          <a:bodyPr/>
          <a:lstStyle>
            <a:lvl1pPr>
              <a:defRPr/>
            </a:lvl1pPr>
          </a:lstStyle>
          <a:p>
            <a:pPr fontAlgn="base">
              <a:spcBef>
                <a:spcPct val="0"/>
              </a:spcBef>
              <a:spcAft>
                <a:spcPct val="0"/>
              </a:spcAft>
              <a:defRPr/>
            </a:pPr>
            <a:r>
              <a:rPr lang="ru-RU">
                <a:solidFill>
                  <a:prstClr val="black"/>
                </a:solidFill>
                <a:latin typeface="Arial" pitchFamily="34" charset="0"/>
                <a:cs typeface="Arial" pitchFamily="34" charset="0"/>
              </a:rPr>
              <a:t>Календарь 2014</a:t>
            </a:r>
          </a:p>
        </p:txBody>
      </p:sp>
      <p:sp>
        <p:nvSpPr>
          <p:cNvPr id="5" name="Rectangle 11"/>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fontAlgn="base">
              <a:spcBef>
                <a:spcPct val="0"/>
              </a:spcBef>
              <a:spcAft>
                <a:spcPct val="0"/>
              </a:spcAft>
              <a:defRPr/>
            </a:pPr>
            <a:fld id="{20FF10B7-E0A9-4E8F-978F-B6D643D0F2B3}"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824012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email">
            <a:lum/>
          </a:blip>
          <a:srcRect/>
          <a:stretch>
            <a:fillRect t="-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556932"/>
            <a:ext cx="8424088" cy="1260000"/>
          </a:xfrm>
        </p:spPr>
        <p:txBody>
          <a:bodyPr/>
          <a:lstStyle>
            <a:lvl1pPr>
              <a:defRPr sz="8000" b="0">
                <a:solidFill>
                  <a:schemeClr val="bg2">
                    <a:lumMod val="25000"/>
                  </a:schemeClr>
                </a:solidFill>
                <a:effectLst/>
                <a:latin typeface="Cassandra" pitchFamily="66" charset="0"/>
                <a:ea typeface="Arial Unicode MS" pitchFamily="34" charset="-128"/>
                <a:cs typeface="Arial"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407180" y="3528591"/>
            <a:ext cx="6400800" cy="1260000"/>
          </a:xfrm>
        </p:spPr>
        <p:txBody>
          <a:bodyPr/>
          <a:lstStyle>
            <a:lvl1pPr marL="0" indent="0" algn="ctr">
              <a:buNone/>
              <a:defRPr sz="3600" i="1">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Tree>
    <p:extLst>
      <p:ext uri="{BB962C8B-B14F-4D97-AF65-F5344CB8AC3E}">
        <p14:creationId xmlns:p14="http://schemas.microsoft.com/office/powerpoint/2010/main" val="259722334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241"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935596" y="1593342"/>
            <a:ext cx="7920000" cy="4428000"/>
          </a:xfrm>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221729968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166655084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12241211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sz="half" idx="1"/>
          </p:nvPr>
        </p:nvSpPr>
        <p:spPr>
          <a:xfrm>
            <a:off x="93559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
        <p:nvSpPr>
          <p:cNvPr id="4" name="Содержимое 3"/>
          <p:cNvSpPr>
            <a:spLocks noGrp="1"/>
          </p:cNvSpPr>
          <p:nvPr>
            <p:ph sz="half" idx="2"/>
          </p:nvPr>
        </p:nvSpPr>
        <p:spPr>
          <a:xfrm>
            <a:off x="507605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2556173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2786053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89312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anchor="t"/>
          <a:lstStyle>
            <a:lvl1pPr algn="r">
              <a:buNone/>
              <a:defRPr sz="4200" b="1" cap="all"/>
            </a:lvl1pPr>
            <a:extLst/>
          </a:lstStyle>
          <a:p>
            <a:r>
              <a:rPr lang="ru-RU" smtClean="0"/>
              <a:t>Образец заголовка</a:t>
            </a:r>
            <a:endParaRPr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4" name="Дата 3"/>
          <p:cNvSpPr>
            <a:spLocks noGrp="1"/>
          </p:cNvSpPr>
          <p:nvPr>
            <p:ph type="dt" sz="half" idx="10"/>
          </p:nvPr>
        </p:nvSpPr>
        <p:spPr>
          <a:xfrm>
            <a:off x="4724400" y="6556375"/>
            <a:ext cx="2001838" cy="227013"/>
          </a:xfrm>
          <a:prstGeom prst="rect">
            <a:avLst/>
          </a:prstGeom>
        </p:spPr>
        <p:txBody>
          <a:bodyPr/>
          <a:lstStyle>
            <a:lvl1pPr>
              <a:defRPr>
                <a:solidFill>
                  <a:schemeClr val="tx2"/>
                </a:solidFill>
                <a:latin typeface="Arial" charset="0"/>
                <a:cs typeface="Arial" charset="0"/>
              </a:defRPr>
            </a:lvl1pPr>
            <a:extLst/>
          </a:lstStyle>
          <a:p>
            <a:pPr fontAlgn="base">
              <a:spcBef>
                <a:spcPct val="0"/>
              </a:spcBef>
              <a:spcAft>
                <a:spcPct val="0"/>
              </a:spcAft>
              <a:defRPr/>
            </a:pPr>
            <a:fld id="{5DBD176E-198C-4E2B-9971-FFAB34F38F5E}" type="datetimeFigureOut">
              <a:rPr lang="ru-RU">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a:xfrm>
            <a:off x="1735138" y="6556375"/>
            <a:ext cx="2895600" cy="228600"/>
          </a:xfrm>
          <a:prstGeom prst="rect">
            <a:avLst/>
          </a:prstGeom>
        </p:spPr>
        <p:txBody>
          <a:bodyPr/>
          <a:lstStyle>
            <a:lvl1pPr>
              <a:defRPr>
                <a:solidFill>
                  <a:schemeClr val="tx2"/>
                </a:solidFill>
                <a:latin typeface="Arial" charset="0"/>
                <a:cs typeface="Arial" charset="0"/>
              </a:defRPr>
            </a:lvl1pPr>
            <a:extLst/>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a:xfrm>
            <a:off x="6734175" y="6554788"/>
            <a:ext cx="587375" cy="228600"/>
          </a:xfrm>
          <a:prstGeom prst="rect">
            <a:avLst/>
          </a:prstGeom>
        </p:spPr>
        <p:txBody>
          <a:bodyPr/>
          <a:lstStyle>
            <a:lvl1pPr>
              <a:defRPr>
                <a:latin typeface="Arial" charset="0"/>
                <a:cs typeface="Arial" charset="0"/>
              </a:defRPr>
            </a:lvl1pPr>
            <a:extLst/>
          </a:lstStyle>
          <a:p>
            <a:pPr fontAlgn="base">
              <a:spcBef>
                <a:spcPct val="0"/>
              </a:spcBef>
              <a:spcAft>
                <a:spcPct val="0"/>
              </a:spcAft>
              <a:defRPr/>
            </a:pPr>
            <a:fld id="{23B31EA4-6B56-402C-8E04-8CE03213C8A5}" type="slidenum">
              <a:rPr lang="ru-RU">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364061408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8B5C70E1-A9A7-4C46-9121-31C4A15DC558}" type="datetime1">
              <a:rPr lang="ru-RU" altLang="en-US">
                <a:solidFill>
                  <a:prstClr val="black"/>
                </a:solidFill>
              </a:rPr>
              <a:pPr fontAlgn="base">
                <a:spcBef>
                  <a:spcPct val="0"/>
                </a:spcBef>
                <a:spcAft>
                  <a:spcPct val="0"/>
                </a:spcAft>
                <a:defRPr/>
              </a:pPr>
              <a:t>31.08.2015</a:t>
            </a:fld>
            <a:endParaRPr lang="ru-RU" alt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r>
              <a:rPr lang="ru-RU" altLang="en-US">
                <a:solidFill>
                  <a:prstClr val="black"/>
                </a:solidFill>
              </a:rPr>
              <a:t>Календарь 2013/2014</a:t>
            </a:r>
          </a:p>
        </p:txBody>
      </p:sp>
      <p:sp>
        <p:nvSpPr>
          <p:cNvPr id="7" name="Номер слайда 6"/>
          <p:cNvSpPr>
            <a:spLocks noGrp="1"/>
          </p:cNvSpPr>
          <p:nvPr>
            <p:ph type="sldNum" sz="quarter" idx="12"/>
          </p:nvPr>
        </p:nvSpPr>
        <p:spPr>
          <a:xfrm>
            <a:off x="6553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A5A328A2-E674-495E-8855-8EAF13620F4D}" type="slidenum">
              <a:rPr lang="ru-RU" altLang="en-US">
                <a:solidFill>
                  <a:prstClr val="black"/>
                </a:solidFill>
              </a:rPr>
              <a:pPr fontAlgn="base">
                <a:spcBef>
                  <a:spcPct val="0"/>
                </a:spcBef>
                <a:spcAft>
                  <a:spcPct val="0"/>
                </a:spcAft>
                <a:defRPr/>
              </a:pPr>
              <a:t>‹#›</a:t>
            </a:fld>
            <a:endParaRPr lang="ru-RU" altLang="en-US">
              <a:solidFill>
                <a:prstClr val="black"/>
              </a:solidFill>
            </a:endParaRPr>
          </a:p>
        </p:txBody>
      </p:sp>
    </p:spTree>
    <p:extLst>
      <p:ext uri="{BB962C8B-B14F-4D97-AF65-F5344CB8AC3E}">
        <p14:creationId xmlns:p14="http://schemas.microsoft.com/office/powerpoint/2010/main" val="30595840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r>
              <a:rPr lang="ru-RU" noProof="0" smtClean="0"/>
              <a:t>Вставка клипа</a:t>
            </a:r>
            <a:endParaRPr lang="ru-RU" noProof="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7" name="Номер слайда 6"/>
          <p:cNvSpPr>
            <a:spLocks noGrp="1"/>
          </p:cNvSpPr>
          <p:nvPr>
            <p:ph type="sldNum" sz="quarter" idx="12"/>
          </p:nvPr>
        </p:nvSpPr>
        <p:spPr>
          <a:xfrm>
            <a:off x="65532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7C955180-4A31-46F9-9F04-A1B5AF8C2C8B}" type="slidenum">
              <a:rPr lang="en-US">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161808161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cSld name="Рисунок с подписью">
    <p:bg>
      <p:bgRef idx="1003">
        <a:schemeClr val="bg2"/>
      </p:bgRef>
    </p:bg>
    <p:spTree>
      <p:nvGrpSpPr>
        <p:cNvPr id="1" name=""/>
        <p:cNvGrpSpPr/>
        <p:nvPr/>
      </p:nvGrpSpPr>
      <p:grpSpPr>
        <a:xfrm>
          <a:off x="0" y="0"/>
          <a:ext cx="0" cy="0"/>
          <a:chOff x="0" y="0"/>
          <a:chExt cx="0" cy="0"/>
        </a:xfrm>
      </p:grpSpPr>
      <p:sp>
        <p:nvSpPr>
          <p:cNvPr id="5" name="Прямоугольник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Прямоугольник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2" name="Заголовок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11"/>
          <p:cNvSpPr>
            <a:spLocks noGrp="1"/>
          </p:cNvSpPr>
          <p:nvPr>
            <p:ph type="dt" sz="half" idx="10"/>
          </p:nvPr>
        </p:nvSpPr>
        <p:spPr>
          <a:xfrm>
            <a:off x="6248400" y="6248400"/>
            <a:ext cx="2667000" cy="365125"/>
          </a:xfrm>
          <a:prstGeom prst="rect">
            <a:avLst/>
          </a:prstGeom>
        </p:spPr>
        <p:txBody>
          <a:bodyPr rtlCol="0"/>
          <a:lstStyle>
            <a:lvl1pPr>
              <a:defRPr/>
            </a:lvl1pPr>
          </a:lstStyle>
          <a:p>
            <a:pPr fontAlgn="base">
              <a:spcBef>
                <a:spcPct val="0"/>
              </a:spcBef>
              <a:spcAft>
                <a:spcPct val="0"/>
              </a:spcAft>
              <a:defRPr/>
            </a:pPr>
            <a:fld id="{8E310430-0FF3-4C11-9A31-24BE0124FC59}" type="datetimeFigureOut">
              <a:rPr lang="ru-RU">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10" name="Номер слайда 12"/>
          <p:cNvSpPr>
            <a:spLocks noGrp="1"/>
          </p:cNvSpPr>
          <p:nvPr>
            <p:ph type="sldNum" sz="quarter" idx="11"/>
          </p:nvPr>
        </p:nvSpPr>
        <p:spPr>
          <a:xfrm>
            <a:off x="0" y="4667250"/>
            <a:ext cx="1447800" cy="663575"/>
          </a:xfrm>
          <a:prstGeom prst="rect">
            <a:avLst/>
          </a:prstGeom>
        </p:spPr>
        <p:txBody>
          <a:bodyPr rtlCol="0"/>
          <a:lstStyle>
            <a:lvl1pPr>
              <a:defRPr sz="2800"/>
            </a:lvl1pPr>
          </a:lstStyle>
          <a:p>
            <a:pPr fontAlgn="base">
              <a:spcBef>
                <a:spcPct val="0"/>
              </a:spcBef>
              <a:spcAft>
                <a:spcPct val="0"/>
              </a:spcAft>
              <a:defRPr/>
            </a:pPr>
            <a:fld id="{6C8C07EF-5161-4BA9-B2BD-2D5978B32AC4}"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
        <p:nvSpPr>
          <p:cNvPr id="11" name="Нижний колонтитул 13"/>
          <p:cNvSpPr>
            <a:spLocks noGrp="1"/>
          </p:cNvSpPr>
          <p:nvPr>
            <p:ph type="ftr" sz="quarter" idx="12"/>
          </p:nvPr>
        </p:nvSpPr>
        <p:spPr>
          <a:xfrm>
            <a:off x="1600200" y="6248400"/>
            <a:ext cx="4572000" cy="365125"/>
          </a:xfrm>
          <a:prstGeom prst="rect">
            <a:avLst/>
          </a:prstGeom>
        </p:spPr>
        <p:txBody>
          <a:bodyPr rtlCol="0"/>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203793963"/>
      </p:ext>
    </p:extLst>
  </p:cSld>
  <p:clrMapOvr>
    <a:overrideClrMapping bg1="lt1" tx1="dk1" bg2="lt2" tx2="dk2" accent1="accent1" accent2="accent2" accent3="accent3" accent4="accent4" accent5="accent5" accent6="accent6" hlink="hlink" folHlink="folHlink"/>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9"/>
          <p:cNvSpPr>
            <a:spLocks noGrp="1" noChangeArrowheads="1"/>
          </p:cNvSpPr>
          <p:nvPr>
            <p:ph type="dt" sz="half" idx="10"/>
          </p:nvPr>
        </p:nvSpPr>
        <p:spPr>
          <a:xfrm>
            <a:off x="914400" y="6251575"/>
            <a:ext cx="1981200" cy="457200"/>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Rectangle 10"/>
          <p:cNvSpPr>
            <a:spLocks noGrp="1" noChangeArrowheads="1"/>
          </p:cNvSpPr>
          <p:nvPr>
            <p:ph type="ftr" sz="quarter" idx="11"/>
          </p:nvPr>
        </p:nvSpPr>
        <p:spPr>
          <a:xfrm>
            <a:off x="3352800" y="6248400"/>
            <a:ext cx="2971800" cy="457200"/>
          </a:xfrm>
          <a:prstGeom prst="rect">
            <a:avLst/>
          </a:prstGeom>
        </p:spPr>
        <p:txBody>
          <a:bodyPr/>
          <a:lstStyle>
            <a:lvl1pPr>
              <a:defRPr/>
            </a:lvl1pPr>
          </a:lstStyle>
          <a:p>
            <a:pPr fontAlgn="base">
              <a:spcBef>
                <a:spcPct val="0"/>
              </a:spcBef>
              <a:spcAft>
                <a:spcPct val="0"/>
              </a:spcAft>
              <a:defRPr/>
            </a:pPr>
            <a:r>
              <a:rPr lang="ru-RU">
                <a:solidFill>
                  <a:prstClr val="black"/>
                </a:solidFill>
                <a:latin typeface="Arial" pitchFamily="34" charset="0"/>
                <a:cs typeface="Arial" pitchFamily="34" charset="0"/>
              </a:rPr>
              <a:t>Календарь 2014</a:t>
            </a:r>
          </a:p>
        </p:txBody>
      </p:sp>
      <p:sp>
        <p:nvSpPr>
          <p:cNvPr id="5" name="Rectangle 11"/>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fontAlgn="base">
              <a:spcBef>
                <a:spcPct val="0"/>
              </a:spcBef>
              <a:spcAft>
                <a:spcPct val="0"/>
              </a:spcAft>
              <a:defRPr/>
            </a:pPr>
            <a:fld id="{20FF10B7-E0A9-4E8F-978F-B6D643D0F2B3}"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850764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469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4886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894636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846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245895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7986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30093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4667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8639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866073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4789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53454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3009938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16708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198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2793556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3987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210644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6990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877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85351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8222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2782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63517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9365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7579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44481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387080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141523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2004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5999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2927232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2030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6978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92503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7511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776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6966898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700381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9274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48030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285371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499926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3947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48277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31.08.2015</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2195488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63027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709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pPr/>
              <a:t>31.08.2015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AD2664-1115-423E-9403-21422CC19947}" type="slidenum">
              <a:rPr lang="ru-RU" smtClean="0"/>
              <a:pPr/>
              <a:t>‹#›</a:t>
            </a:fld>
            <a:endParaRPr lang="ru-RU"/>
          </a:p>
        </p:txBody>
      </p:sp>
    </p:spTree>
    <p:extLst>
      <p:ext uri="{BB962C8B-B14F-4D97-AF65-F5344CB8AC3E}">
        <p14:creationId xmlns:p14="http://schemas.microsoft.com/office/powerpoint/2010/main" val="10084931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142883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10320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7748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818878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1808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8779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val="316017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val="2969061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13"/>
          <p:cNvSpPr>
            <a:spLocks noGrp="1"/>
          </p:cNvSpPr>
          <p:nvPr>
            <p:ph type="dt" sz="half" idx="10"/>
          </p:nvPr>
        </p:nvSpPr>
        <p:spPr/>
        <p:txBody>
          <a:bodyPr/>
          <a:lstStyle>
            <a:lvl1pPr>
              <a:defRPr/>
            </a:lvl1pPr>
          </a:lstStyle>
          <a:p>
            <a:pPr>
              <a:defRPr/>
            </a:pPr>
            <a:fld id="{2FDC1C1D-9F07-4A10-9084-D0E0E703BA16}" type="datetime1">
              <a:rPr lang="ru-RU">
                <a:solidFill>
                  <a:prstClr val="white">
                    <a:shade val="50000"/>
                  </a:prstClr>
                </a:solidFill>
              </a:rPr>
              <a:pPr>
                <a:defRPr/>
              </a:pPr>
              <a:t>31.08.2015</a:t>
            </a:fld>
            <a:endParaRPr lang="ru-RU">
              <a:solidFill>
                <a:prstClr val="white">
                  <a:shade val="50000"/>
                </a:prstClr>
              </a:solidFill>
            </a:endParaRPr>
          </a:p>
        </p:txBody>
      </p:sp>
      <p:sp>
        <p:nvSpPr>
          <p:cNvPr id="5"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6" name="Номер слайда 22"/>
          <p:cNvSpPr>
            <a:spLocks noGrp="1"/>
          </p:cNvSpPr>
          <p:nvPr>
            <p:ph type="sldNum" sz="quarter" idx="12"/>
          </p:nvPr>
        </p:nvSpPr>
        <p:spPr/>
        <p:txBody>
          <a:bodyPr/>
          <a:lstStyle>
            <a:lvl1pPr>
              <a:defRPr/>
            </a:lvl1pPr>
          </a:lstStyle>
          <a:p>
            <a:pPr>
              <a:defRPr/>
            </a:pPr>
            <a:fld id="{5385E024-8F96-4A33-85A2-D5DCD51CC8E8}"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4136028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7389AE1-C157-4064-BDA6-C41E3C1FA25B}" type="datetime1">
              <a:rPr lang="ru-RU">
                <a:solidFill>
                  <a:prstClr val="white">
                    <a:shade val="50000"/>
                  </a:prstClr>
                </a:solidFill>
              </a:rPr>
              <a:pPr>
                <a:defRPr/>
              </a:pPr>
              <a:t>31.08.2015</a:t>
            </a:fld>
            <a:endParaRPr lang="ru-RU">
              <a:solidFill>
                <a:prstClr val="white">
                  <a:shade val="50000"/>
                </a:prstClr>
              </a:solidFill>
            </a:endParaRPr>
          </a:p>
        </p:txBody>
      </p:sp>
      <p:sp>
        <p:nvSpPr>
          <p:cNvPr id="5"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6" name="Номер слайда 22"/>
          <p:cNvSpPr>
            <a:spLocks noGrp="1"/>
          </p:cNvSpPr>
          <p:nvPr>
            <p:ph type="sldNum" sz="quarter" idx="12"/>
          </p:nvPr>
        </p:nvSpPr>
        <p:spPr/>
        <p:txBody>
          <a:bodyPr/>
          <a:lstStyle>
            <a:lvl1pPr>
              <a:defRPr/>
            </a:lvl1pPr>
          </a:lstStyle>
          <a:p>
            <a:pPr>
              <a:defRPr/>
            </a:pPr>
            <a:fld id="{28DA741C-3D2D-43D3-AB0A-96D340C37BD5}"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24616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31.08.2015</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937932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3B7EFD2-A251-4AF1-BBEE-6B281E626CB0}" type="datetime1">
              <a:rPr lang="ru-RU">
                <a:solidFill>
                  <a:prstClr val="white">
                    <a:shade val="50000"/>
                  </a:prstClr>
                </a:solidFill>
              </a:rPr>
              <a:pPr>
                <a:defRPr/>
              </a:pPr>
              <a:t>31.08.2015</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t>Памятные даты 2010/2011 </a:t>
            </a:r>
          </a:p>
        </p:txBody>
      </p:sp>
      <p:sp>
        <p:nvSpPr>
          <p:cNvPr id="6" name="Номер слайда 5"/>
          <p:cNvSpPr>
            <a:spLocks noGrp="1"/>
          </p:cNvSpPr>
          <p:nvPr>
            <p:ph type="sldNum" sz="quarter" idx="12"/>
          </p:nvPr>
        </p:nvSpPr>
        <p:spPr/>
        <p:txBody>
          <a:bodyPr/>
          <a:lstStyle>
            <a:lvl1pPr>
              <a:defRPr/>
            </a:lvl1pPr>
          </a:lstStyle>
          <a:p>
            <a:pPr>
              <a:defRPr/>
            </a:pPr>
            <a:fld id="{690780D1-4DEF-4A01-925E-37B905A7B481}"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1964776329"/>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0B3EC6DC-0178-471C-A760-B9AFB0F22C2E}" type="datetime1">
              <a:rPr lang="ru-RU">
                <a:solidFill>
                  <a:prstClr val="white">
                    <a:shade val="50000"/>
                  </a:prstClr>
                </a:solidFill>
              </a:rPr>
              <a:pPr>
                <a:defRPr/>
              </a:pPr>
              <a:t>31.08.2015</a:t>
            </a:fld>
            <a:endParaRPr lang="ru-RU">
              <a:solidFill>
                <a:prstClr val="white">
                  <a:shade val="50000"/>
                </a:prstClr>
              </a:solidFill>
            </a:endParaRPr>
          </a:p>
        </p:txBody>
      </p:sp>
      <p:sp>
        <p:nvSpPr>
          <p:cNvPr id="6"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7" name="Номер слайда 22"/>
          <p:cNvSpPr>
            <a:spLocks noGrp="1"/>
          </p:cNvSpPr>
          <p:nvPr>
            <p:ph type="sldNum" sz="quarter" idx="12"/>
          </p:nvPr>
        </p:nvSpPr>
        <p:spPr/>
        <p:txBody>
          <a:bodyPr/>
          <a:lstStyle>
            <a:lvl1pPr>
              <a:defRPr/>
            </a:lvl1pPr>
          </a:lstStyle>
          <a:p>
            <a:pPr>
              <a:defRPr/>
            </a:pPr>
            <a:fld id="{8A64A6F7-3CBB-4C5D-BE8C-EED632E9D933}"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697709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691ABADD-0D0B-47A8-B5E5-236F68F5D1C4}" type="datetime1">
              <a:rPr lang="ru-RU">
                <a:solidFill>
                  <a:prstClr val="white">
                    <a:shade val="50000"/>
                  </a:prstClr>
                </a:solidFill>
              </a:rPr>
              <a:pPr>
                <a:defRPr/>
              </a:pPr>
              <a:t>31.08.2015</a:t>
            </a:fld>
            <a:endParaRPr lang="ru-RU">
              <a:solidFill>
                <a:prstClr val="white">
                  <a:shade val="50000"/>
                </a:prstClr>
              </a:solidFill>
            </a:endParaRPr>
          </a:p>
        </p:txBody>
      </p:sp>
      <p:sp>
        <p:nvSpPr>
          <p:cNvPr id="8"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9" name="Номер слайда 22"/>
          <p:cNvSpPr>
            <a:spLocks noGrp="1"/>
          </p:cNvSpPr>
          <p:nvPr>
            <p:ph type="sldNum" sz="quarter" idx="12"/>
          </p:nvPr>
        </p:nvSpPr>
        <p:spPr/>
        <p:txBody>
          <a:bodyPr/>
          <a:lstStyle>
            <a:lvl1pPr>
              <a:defRPr/>
            </a:lvl1pPr>
          </a:lstStyle>
          <a:p>
            <a:pPr>
              <a:defRPr/>
            </a:pPr>
            <a:fld id="{BE1E9D3C-EFCB-4C22-B9A5-AF1E4013961D}"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726797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7EB6AC5D-D241-4869-85CF-6BC76BAA81C8}" type="datetime1">
              <a:rPr lang="ru-RU">
                <a:solidFill>
                  <a:prstClr val="white">
                    <a:shade val="50000"/>
                  </a:prstClr>
                </a:solidFill>
              </a:rPr>
              <a:pPr>
                <a:defRPr/>
              </a:pPr>
              <a:t>31.08.2015</a:t>
            </a:fld>
            <a:endParaRPr lang="ru-RU">
              <a:solidFill>
                <a:prstClr val="white">
                  <a:shade val="50000"/>
                </a:prstClr>
              </a:solidFill>
            </a:endParaRPr>
          </a:p>
        </p:txBody>
      </p:sp>
      <p:sp>
        <p:nvSpPr>
          <p:cNvPr id="4"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5" name="Номер слайда 22"/>
          <p:cNvSpPr>
            <a:spLocks noGrp="1"/>
          </p:cNvSpPr>
          <p:nvPr>
            <p:ph type="sldNum" sz="quarter" idx="12"/>
          </p:nvPr>
        </p:nvSpPr>
        <p:spPr/>
        <p:txBody>
          <a:bodyPr/>
          <a:lstStyle>
            <a:lvl1pPr>
              <a:defRPr/>
            </a:lvl1pPr>
          </a:lstStyle>
          <a:p>
            <a:pPr>
              <a:defRPr/>
            </a:pPr>
            <a:fld id="{71C54F59-68BA-4CE5-8399-6A50EBEDB92C}"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9214705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881412F4-BC2D-47E6-99EB-AEAEAF5E58A6}" type="datetime1">
              <a:rPr lang="ru-RU">
                <a:solidFill>
                  <a:prstClr val="white">
                    <a:shade val="50000"/>
                  </a:prstClr>
                </a:solidFill>
              </a:rPr>
              <a:pPr>
                <a:defRPr/>
              </a:pPr>
              <a:t>31.08.2015</a:t>
            </a:fld>
            <a:endParaRPr lang="ru-RU">
              <a:solidFill>
                <a:prstClr val="white">
                  <a:shade val="50000"/>
                </a:prstClr>
              </a:solidFill>
            </a:endParaRPr>
          </a:p>
        </p:txBody>
      </p:sp>
      <p:sp>
        <p:nvSpPr>
          <p:cNvPr id="3"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4" name="Номер слайда 22"/>
          <p:cNvSpPr>
            <a:spLocks noGrp="1"/>
          </p:cNvSpPr>
          <p:nvPr>
            <p:ph type="sldNum" sz="quarter" idx="12"/>
          </p:nvPr>
        </p:nvSpPr>
        <p:spPr/>
        <p:txBody>
          <a:bodyPr/>
          <a:lstStyle>
            <a:lvl1pPr>
              <a:defRPr/>
            </a:lvl1pPr>
          </a:lstStyle>
          <a:p>
            <a:pPr>
              <a:defRPr/>
            </a:pPr>
            <a:fld id="{9A51C2C9-68A3-46DF-999F-75E79685269F}"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7055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6FB5A0B4-8A1A-44F4-8008-1AF7973DF0FC}" type="datetime1">
              <a:rPr lang="ru-RU">
                <a:solidFill>
                  <a:prstClr val="white">
                    <a:shade val="50000"/>
                  </a:prstClr>
                </a:solidFill>
              </a:rPr>
              <a:pPr>
                <a:defRPr/>
              </a:pPr>
              <a:t>31.08.2015</a:t>
            </a:fld>
            <a:endParaRPr lang="ru-RU">
              <a:solidFill>
                <a:prstClr val="white">
                  <a:shade val="50000"/>
                </a:prstClr>
              </a:solidFill>
            </a:endParaRPr>
          </a:p>
        </p:txBody>
      </p:sp>
      <p:sp>
        <p:nvSpPr>
          <p:cNvPr id="6"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7" name="Номер слайда 22"/>
          <p:cNvSpPr>
            <a:spLocks noGrp="1"/>
          </p:cNvSpPr>
          <p:nvPr>
            <p:ph type="sldNum" sz="quarter" idx="12"/>
          </p:nvPr>
        </p:nvSpPr>
        <p:spPr/>
        <p:txBody>
          <a:bodyPr/>
          <a:lstStyle>
            <a:lvl1pPr>
              <a:defRPr/>
            </a:lvl1pPr>
          </a:lstStyle>
          <a:p>
            <a:pPr>
              <a:defRPr/>
            </a:pPr>
            <a:fld id="{47741471-5D8A-4124-8D9A-31A874E6A1BD}"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36372205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55D67093-A38B-4602-A2E1-563C4AACC959}" type="datetime1">
              <a:rPr lang="ru-RU">
                <a:solidFill>
                  <a:prstClr val="white">
                    <a:shade val="50000"/>
                  </a:prstClr>
                </a:solidFill>
              </a:rPr>
              <a:pPr>
                <a:defRPr/>
              </a:pPr>
              <a:t>31.08.2015</a:t>
            </a:fld>
            <a:endParaRPr lang="ru-RU">
              <a:solidFill>
                <a:prstClr val="white">
                  <a:shade val="50000"/>
                </a:prstClr>
              </a:solidFill>
            </a:endParaRPr>
          </a:p>
        </p:txBody>
      </p:sp>
      <p:sp>
        <p:nvSpPr>
          <p:cNvPr id="6"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7" name="Номер слайда 22"/>
          <p:cNvSpPr>
            <a:spLocks noGrp="1"/>
          </p:cNvSpPr>
          <p:nvPr>
            <p:ph type="sldNum" sz="quarter" idx="12"/>
          </p:nvPr>
        </p:nvSpPr>
        <p:spPr/>
        <p:txBody>
          <a:bodyPr/>
          <a:lstStyle>
            <a:lvl1pPr>
              <a:defRPr/>
            </a:lvl1pPr>
          </a:lstStyle>
          <a:p>
            <a:pPr>
              <a:defRPr/>
            </a:pPr>
            <a:fld id="{6FAE6FC7-1BC8-43C9-958A-3629B7BA1642}"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3941807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6511316-6ED7-448E-B2BA-8D049914A564}" type="datetime1">
              <a:rPr lang="ru-RU">
                <a:solidFill>
                  <a:prstClr val="white">
                    <a:shade val="50000"/>
                  </a:prstClr>
                </a:solidFill>
              </a:rPr>
              <a:pPr>
                <a:defRPr/>
              </a:pPr>
              <a:t>31.08.2015</a:t>
            </a:fld>
            <a:endParaRPr lang="ru-RU">
              <a:solidFill>
                <a:prstClr val="white">
                  <a:shade val="50000"/>
                </a:prstClr>
              </a:solidFill>
            </a:endParaRPr>
          </a:p>
        </p:txBody>
      </p:sp>
      <p:sp>
        <p:nvSpPr>
          <p:cNvPr id="5"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6" name="Номер слайда 22"/>
          <p:cNvSpPr>
            <a:spLocks noGrp="1"/>
          </p:cNvSpPr>
          <p:nvPr>
            <p:ph type="sldNum" sz="quarter" idx="12"/>
          </p:nvPr>
        </p:nvSpPr>
        <p:spPr/>
        <p:txBody>
          <a:bodyPr/>
          <a:lstStyle>
            <a:lvl1pPr>
              <a:defRPr/>
            </a:lvl1pPr>
          </a:lstStyle>
          <a:p>
            <a:pPr>
              <a:defRPr/>
            </a:pPr>
            <a:fld id="{BD892CA4-9011-42AA-805D-B26FC7AE24FD}"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14394288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9F2AA013-3254-419B-8722-B8E29F09DDC0}" type="datetime1">
              <a:rPr lang="ru-RU">
                <a:solidFill>
                  <a:prstClr val="white">
                    <a:shade val="50000"/>
                  </a:prstClr>
                </a:solidFill>
              </a:rPr>
              <a:pPr>
                <a:defRPr/>
              </a:pPr>
              <a:t>31.08.2015</a:t>
            </a:fld>
            <a:endParaRPr lang="ru-RU">
              <a:solidFill>
                <a:prstClr val="white">
                  <a:shade val="50000"/>
                </a:prstClr>
              </a:solidFill>
            </a:endParaRPr>
          </a:p>
        </p:txBody>
      </p:sp>
      <p:sp>
        <p:nvSpPr>
          <p:cNvPr id="5" name="Нижний колонтитул 2"/>
          <p:cNvSpPr>
            <a:spLocks noGrp="1"/>
          </p:cNvSpPr>
          <p:nvPr>
            <p:ph type="ftr" sz="quarter" idx="11"/>
          </p:nvPr>
        </p:nvSpPr>
        <p:spPr/>
        <p:txBody>
          <a:bodyPr/>
          <a:lstStyle>
            <a:lvl1pPr>
              <a:defRPr/>
            </a:lvl1pPr>
          </a:lstStyle>
          <a:p>
            <a:r>
              <a:rPr lang="ru-RU" altLang="ru-RU"/>
              <a:t>Памятные даты 2010/2011 </a:t>
            </a:r>
          </a:p>
        </p:txBody>
      </p:sp>
      <p:sp>
        <p:nvSpPr>
          <p:cNvPr id="6" name="Номер слайда 22"/>
          <p:cNvSpPr>
            <a:spLocks noGrp="1"/>
          </p:cNvSpPr>
          <p:nvPr>
            <p:ph type="sldNum" sz="quarter" idx="12"/>
          </p:nvPr>
        </p:nvSpPr>
        <p:spPr/>
        <p:txBody>
          <a:bodyPr/>
          <a:lstStyle>
            <a:lvl1pPr>
              <a:defRPr/>
            </a:lvl1pPr>
          </a:lstStyle>
          <a:p>
            <a:pPr>
              <a:defRPr/>
            </a:pPr>
            <a:fld id="{3FDCB0D4-0ECC-4F96-9C9A-050C0FAB8EB0}"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5035100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708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2780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030663"/>
            <a:ext cx="4038600" cy="22780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416675"/>
            <a:ext cx="2133600" cy="365125"/>
          </a:xfrm>
        </p:spPr>
        <p:txBody>
          <a:bodyPr/>
          <a:lstStyle>
            <a:lvl1pPr>
              <a:defRPr smtClean="0"/>
            </a:lvl1pPr>
          </a:lstStyle>
          <a:p>
            <a:pPr>
              <a:defRPr/>
            </a:pPr>
            <a:fld id="{A7908CCB-5B97-427A-B049-6F657CA74C8B}" type="datetime1">
              <a:rPr lang="ru-RU">
                <a:solidFill>
                  <a:prstClr val="white">
                    <a:shade val="50000"/>
                  </a:prstClr>
                </a:solidFill>
              </a:rPr>
              <a:pPr>
                <a:defRPr/>
              </a:pPr>
              <a:t>31.08.2015</a:t>
            </a:fld>
            <a:endParaRPr lang="ru-RU">
              <a:solidFill>
                <a:prstClr val="white">
                  <a:shade val="50000"/>
                </a:prstClr>
              </a:solidFill>
            </a:endParaRPr>
          </a:p>
        </p:txBody>
      </p:sp>
      <p:sp>
        <p:nvSpPr>
          <p:cNvPr id="7" name="Нижний колонтитул 6"/>
          <p:cNvSpPr>
            <a:spLocks noGrp="1"/>
          </p:cNvSpPr>
          <p:nvPr>
            <p:ph type="ftr" sz="quarter" idx="11"/>
          </p:nvPr>
        </p:nvSpPr>
        <p:spPr>
          <a:xfrm>
            <a:off x="3124200" y="6416675"/>
            <a:ext cx="2895600" cy="365125"/>
          </a:xfrm>
        </p:spPr>
        <p:txBody>
          <a:bodyPr/>
          <a:lstStyle>
            <a:lvl1pPr>
              <a:defRPr/>
            </a:lvl1pPr>
          </a:lstStyle>
          <a:p>
            <a:r>
              <a:rPr lang="ru-RU" altLang="ru-RU"/>
              <a:t>Памятные даты 2010/2011 </a:t>
            </a:r>
          </a:p>
        </p:txBody>
      </p:sp>
      <p:sp>
        <p:nvSpPr>
          <p:cNvPr id="8" name="Номер слайда 7"/>
          <p:cNvSpPr>
            <a:spLocks noGrp="1"/>
          </p:cNvSpPr>
          <p:nvPr>
            <p:ph type="sldNum" sz="quarter" idx="12"/>
          </p:nvPr>
        </p:nvSpPr>
        <p:spPr>
          <a:xfrm>
            <a:off x="7924800" y="6416675"/>
            <a:ext cx="762000" cy="365125"/>
          </a:xfrm>
        </p:spPr>
        <p:txBody>
          <a:bodyPr/>
          <a:lstStyle>
            <a:lvl1pPr>
              <a:defRPr smtClean="0"/>
            </a:lvl1pPr>
          </a:lstStyle>
          <a:p>
            <a:pPr>
              <a:defRPr/>
            </a:pPr>
            <a:fld id="{84D6709F-5564-45E2-8CDA-F5E53E3B862F}"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214100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pPr/>
              <a:t>31.08.2015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pPr/>
              <a:t>‹#›</a:t>
            </a:fld>
            <a:endParaRPr lang="ru-RU"/>
          </a:p>
        </p:txBody>
      </p:sp>
    </p:spTree>
    <p:extLst>
      <p:ext uri="{BB962C8B-B14F-4D97-AF65-F5344CB8AC3E}">
        <p14:creationId xmlns:p14="http://schemas.microsoft.com/office/powerpoint/2010/main" val="299240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3"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7516362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899177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lum/>
          </a:blip>
          <a:srcRect/>
          <a:stretch>
            <a:fillRect t="-5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971550" y="296863"/>
            <a:ext cx="79200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971550" y="1631950"/>
            <a:ext cx="7920038"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p:txBody>
      </p:sp>
    </p:spTree>
    <p:extLst>
      <p:ext uri="{BB962C8B-B14F-4D97-AF65-F5344CB8AC3E}">
        <p14:creationId xmlns:p14="http://schemas.microsoft.com/office/powerpoint/2010/main" val="41448412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txStyles>
    <p:titleStyle>
      <a:lvl1pPr algn="ctr" rtl="0" eaLnBrk="0" fontAlgn="base" hangingPunct="0">
        <a:spcBef>
          <a:spcPct val="0"/>
        </a:spcBef>
        <a:spcAft>
          <a:spcPct val="0"/>
        </a:spcAft>
        <a:defRPr sz="6000" kern="1200">
          <a:solidFill>
            <a:srgbClr val="4A452A"/>
          </a:solidFill>
          <a:latin typeface="Cassandra" pitchFamily="66" charset="0"/>
          <a:ea typeface="+mj-ea"/>
          <a:cs typeface="Arial" pitchFamily="34" charset="0"/>
        </a:defRPr>
      </a:lvl1pPr>
      <a:lvl2pPr algn="ctr" rtl="0" eaLnBrk="0" fontAlgn="base" hangingPunct="0">
        <a:spcBef>
          <a:spcPct val="0"/>
        </a:spcBef>
        <a:spcAft>
          <a:spcPct val="0"/>
        </a:spcAft>
        <a:defRPr sz="6000">
          <a:solidFill>
            <a:srgbClr val="4A452A"/>
          </a:solidFill>
          <a:latin typeface="Cassandra" pitchFamily="66" charset="0"/>
          <a:cs typeface="Arial" charset="0"/>
        </a:defRPr>
      </a:lvl2pPr>
      <a:lvl3pPr algn="ctr" rtl="0" eaLnBrk="0" fontAlgn="base" hangingPunct="0">
        <a:spcBef>
          <a:spcPct val="0"/>
        </a:spcBef>
        <a:spcAft>
          <a:spcPct val="0"/>
        </a:spcAft>
        <a:defRPr sz="6000">
          <a:solidFill>
            <a:srgbClr val="4A452A"/>
          </a:solidFill>
          <a:latin typeface="Cassandra" pitchFamily="66" charset="0"/>
          <a:cs typeface="Arial" charset="0"/>
        </a:defRPr>
      </a:lvl3pPr>
      <a:lvl4pPr algn="ctr" rtl="0" eaLnBrk="0" fontAlgn="base" hangingPunct="0">
        <a:spcBef>
          <a:spcPct val="0"/>
        </a:spcBef>
        <a:spcAft>
          <a:spcPct val="0"/>
        </a:spcAft>
        <a:defRPr sz="6000">
          <a:solidFill>
            <a:srgbClr val="4A452A"/>
          </a:solidFill>
          <a:latin typeface="Cassandra" pitchFamily="66" charset="0"/>
          <a:cs typeface="Arial" charset="0"/>
        </a:defRPr>
      </a:lvl4pPr>
      <a:lvl5pPr algn="ctr" rtl="0" eaLnBrk="0" fontAlgn="base" hangingPunct="0">
        <a:spcBef>
          <a:spcPct val="0"/>
        </a:spcBef>
        <a:spcAft>
          <a:spcPct val="0"/>
        </a:spcAft>
        <a:defRPr sz="6000">
          <a:solidFill>
            <a:srgbClr val="4A452A"/>
          </a:solidFill>
          <a:latin typeface="Cassandra" pitchFamily="66" charset="0"/>
          <a:cs typeface="Arial" charset="0"/>
        </a:defRPr>
      </a:lvl5pPr>
      <a:lvl6pPr marL="457200" algn="ctr" rtl="0" fontAlgn="base">
        <a:spcBef>
          <a:spcPct val="0"/>
        </a:spcBef>
        <a:spcAft>
          <a:spcPct val="0"/>
        </a:spcAft>
        <a:defRPr sz="4000">
          <a:solidFill>
            <a:srgbClr val="17375E"/>
          </a:solidFill>
          <a:latin typeface="Arial" charset="0"/>
          <a:cs typeface="Arial" charset="0"/>
        </a:defRPr>
      </a:lvl6pPr>
      <a:lvl7pPr marL="914400" algn="ctr" rtl="0" fontAlgn="base">
        <a:spcBef>
          <a:spcPct val="0"/>
        </a:spcBef>
        <a:spcAft>
          <a:spcPct val="0"/>
        </a:spcAft>
        <a:defRPr sz="4000">
          <a:solidFill>
            <a:srgbClr val="17375E"/>
          </a:solidFill>
          <a:latin typeface="Arial" charset="0"/>
          <a:cs typeface="Arial" charset="0"/>
        </a:defRPr>
      </a:lvl7pPr>
      <a:lvl8pPr marL="1371600" algn="ctr" rtl="0" fontAlgn="base">
        <a:spcBef>
          <a:spcPct val="0"/>
        </a:spcBef>
        <a:spcAft>
          <a:spcPct val="0"/>
        </a:spcAft>
        <a:defRPr sz="4000">
          <a:solidFill>
            <a:srgbClr val="17375E"/>
          </a:solidFill>
          <a:latin typeface="Arial" charset="0"/>
          <a:cs typeface="Arial" charset="0"/>
        </a:defRPr>
      </a:lvl8pPr>
      <a:lvl9pPr marL="1828800" algn="ctr" rtl="0" fontAlgn="base">
        <a:spcBef>
          <a:spcPct val="0"/>
        </a:spcBef>
        <a:spcAft>
          <a:spcPct val="0"/>
        </a:spcAft>
        <a:defRPr sz="4000">
          <a:solidFill>
            <a:srgbClr val="17375E"/>
          </a:solidFill>
          <a:latin typeface="Arial" charset="0"/>
          <a:cs typeface="Arial" charset="0"/>
        </a:defRPr>
      </a:lvl9pPr>
    </p:titleStyle>
    <p:bodyStyle>
      <a:lvl1pPr marL="342900" indent="-342900" algn="l" rtl="0" eaLnBrk="0" fontAlgn="base" hangingPunct="0">
        <a:spcBef>
          <a:spcPct val="20000"/>
        </a:spcBef>
        <a:spcAft>
          <a:spcPct val="0"/>
        </a:spcAft>
        <a:buFont typeface="Wingdings 2" pitchFamily="18" charset="2"/>
        <a:buChar char="·"/>
        <a:defRPr sz="3200" kern="1200">
          <a:solidFill>
            <a:srgbClr val="4A452A"/>
          </a:solidFill>
          <a:latin typeface="+mj-lt"/>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4A452A"/>
          </a:solidFill>
          <a:latin typeface="+mj-lt"/>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4A452A"/>
          </a:solidFill>
          <a:latin typeface="+mj-lt"/>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lum/>
          </a:blip>
          <a:srcRect/>
          <a:stretch>
            <a:fillRect t="-5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971550" y="296863"/>
            <a:ext cx="79200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971550" y="1631950"/>
            <a:ext cx="7920038"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p:txBody>
      </p:sp>
    </p:spTree>
    <p:extLst>
      <p:ext uri="{BB962C8B-B14F-4D97-AF65-F5344CB8AC3E}">
        <p14:creationId xmlns:p14="http://schemas.microsoft.com/office/powerpoint/2010/main" val="5032981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txStyles>
    <p:titleStyle>
      <a:lvl1pPr algn="ctr" rtl="0" eaLnBrk="0" fontAlgn="base" hangingPunct="0">
        <a:spcBef>
          <a:spcPct val="0"/>
        </a:spcBef>
        <a:spcAft>
          <a:spcPct val="0"/>
        </a:spcAft>
        <a:defRPr sz="6000" kern="1200">
          <a:solidFill>
            <a:srgbClr val="4A452A"/>
          </a:solidFill>
          <a:latin typeface="Cassandra" pitchFamily="66" charset="0"/>
          <a:ea typeface="+mj-ea"/>
          <a:cs typeface="Arial" pitchFamily="34" charset="0"/>
        </a:defRPr>
      </a:lvl1pPr>
      <a:lvl2pPr algn="ctr" rtl="0" eaLnBrk="0" fontAlgn="base" hangingPunct="0">
        <a:spcBef>
          <a:spcPct val="0"/>
        </a:spcBef>
        <a:spcAft>
          <a:spcPct val="0"/>
        </a:spcAft>
        <a:defRPr sz="6000">
          <a:solidFill>
            <a:srgbClr val="4A452A"/>
          </a:solidFill>
          <a:latin typeface="Cassandra" pitchFamily="66" charset="0"/>
          <a:cs typeface="Arial" charset="0"/>
        </a:defRPr>
      </a:lvl2pPr>
      <a:lvl3pPr algn="ctr" rtl="0" eaLnBrk="0" fontAlgn="base" hangingPunct="0">
        <a:spcBef>
          <a:spcPct val="0"/>
        </a:spcBef>
        <a:spcAft>
          <a:spcPct val="0"/>
        </a:spcAft>
        <a:defRPr sz="6000">
          <a:solidFill>
            <a:srgbClr val="4A452A"/>
          </a:solidFill>
          <a:latin typeface="Cassandra" pitchFamily="66" charset="0"/>
          <a:cs typeface="Arial" charset="0"/>
        </a:defRPr>
      </a:lvl3pPr>
      <a:lvl4pPr algn="ctr" rtl="0" eaLnBrk="0" fontAlgn="base" hangingPunct="0">
        <a:spcBef>
          <a:spcPct val="0"/>
        </a:spcBef>
        <a:spcAft>
          <a:spcPct val="0"/>
        </a:spcAft>
        <a:defRPr sz="6000">
          <a:solidFill>
            <a:srgbClr val="4A452A"/>
          </a:solidFill>
          <a:latin typeface="Cassandra" pitchFamily="66" charset="0"/>
          <a:cs typeface="Arial" charset="0"/>
        </a:defRPr>
      </a:lvl4pPr>
      <a:lvl5pPr algn="ctr" rtl="0" eaLnBrk="0" fontAlgn="base" hangingPunct="0">
        <a:spcBef>
          <a:spcPct val="0"/>
        </a:spcBef>
        <a:spcAft>
          <a:spcPct val="0"/>
        </a:spcAft>
        <a:defRPr sz="6000">
          <a:solidFill>
            <a:srgbClr val="4A452A"/>
          </a:solidFill>
          <a:latin typeface="Cassandra" pitchFamily="66" charset="0"/>
          <a:cs typeface="Arial" charset="0"/>
        </a:defRPr>
      </a:lvl5pPr>
      <a:lvl6pPr marL="457200" algn="ctr" rtl="0" fontAlgn="base">
        <a:spcBef>
          <a:spcPct val="0"/>
        </a:spcBef>
        <a:spcAft>
          <a:spcPct val="0"/>
        </a:spcAft>
        <a:defRPr sz="4000">
          <a:solidFill>
            <a:srgbClr val="17375E"/>
          </a:solidFill>
          <a:latin typeface="Arial" charset="0"/>
          <a:cs typeface="Arial" charset="0"/>
        </a:defRPr>
      </a:lvl6pPr>
      <a:lvl7pPr marL="914400" algn="ctr" rtl="0" fontAlgn="base">
        <a:spcBef>
          <a:spcPct val="0"/>
        </a:spcBef>
        <a:spcAft>
          <a:spcPct val="0"/>
        </a:spcAft>
        <a:defRPr sz="4000">
          <a:solidFill>
            <a:srgbClr val="17375E"/>
          </a:solidFill>
          <a:latin typeface="Arial" charset="0"/>
          <a:cs typeface="Arial" charset="0"/>
        </a:defRPr>
      </a:lvl7pPr>
      <a:lvl8pPr marL="1371600" algn="ctr" rtl="0" fontAlgn="base">
        <a:spcBef>
          <a:spcPct val="0"/>
        </a:spcBef>
        <a:spcAft>
          <a:spcPct val="0"/>
        </a:spcAft>
        <a:defRPr sz="4000">
          <a:solidFill>
            <a:srgbClr val="17375E"/>
          </a:solidFill>
          <a:latin typeface="Arial" charset="0"/>
          <a:cs typeface="Arial" charset="0"/>
        </a:defRPr>
      </a:lvl8pPr>
      <a:lvl9pPr marL="1828800" algn="ctr" rtl="0" fontAlgn="base">
        <a:spcBef>
          <a:spcPct val="0"/>
        </a:spcBef>
        <a:spcAft>
          <a:spcPct val="0"/>
        </a:spcAft>
        <a:defRPr sz="4000">
          <a:solidFill>
            <a:srgbClr val="17375E"/>
          </a:solidFill>
          <a:latin typeface="Arial" charset="0"/>
          <a:cs typeface="Arial" charset="0"/>
        </a:defRPr>
      </a:lvl9pPr>
    </p:titleStyle>
    <p:bodyStyle>
      <a:lvl1pPr marL="342900" indent="-342900" algn="l" rtl="0" eaLnBrk="0" fontAlgn="base" hangingPunct="0">
        <a:spcBef>
          <a:spcPct val="20000"/>
        </a:spcBef>
        <a:spcAft>
          <a:spcPct val="0"/>
        </a:spcAft>
        <a:buFont typeface="Wingdings 2" pitchFamily="18" charset="2"/>
        <a:buChar char="·"/>
        <a:defRPr sz="3200" kern="1200">
          <a:solidFill>
            <a:srgbClr val="4A452A"/>
          </a:solidFill>
          <a:latin typeface="+mj-lt"/>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4A452A"/>
          </a:solidFill>
          <a:latin typeface="+mj-lt"/>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4A452A"/>
          </a:solidFill>
          <a:latin typeface="+mj-lt"/>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568681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122690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7387831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31.08.2015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702015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027" name="Текст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E0E9E972-618E-439D-B1B9-309E1642D407}" type="datetime1">
              <a:rPr lang="ru-RU">
                <a:solidFill>
                  <a:prstClr val="white">
                    <a:shade val="50000"/>
                  </a:prstClr>
                </a:solidFill>
              </a:rPr>
              <a:pPr>
                <a:defRPr/>
              </a:pPr>
              <a:t>31.08.2015</a:t>
            </a:fld>
            <a:endParaRPr lang="ru-RU">
              <a:solidFill>
                <a:prstClr val="white">
                  <a:shade val="50000"/>
                </a:prstClr>
              </a:solidFill>
            </a:endParaRPr>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BCBCBC"/>
                </a:solidFill>
                <a:latin typeface="Times New Roman" pitchFamily="18" charset="0"/>
              </a:defRPr>
            </a:lvl1pPr>
          </a:lstStyle>
          <a:p>
            <a:pPr fontAlgn="base">
              <a:spcBef>
                <a:spcPct val="0"/>
              </a:spcBef>
              <a:spcAft>
                <a:spcPct val="0"/>
              </a:spcAft>
            </a:pPr>
            <a:r>
              <a:rPr lang="ru-RU" altLang="ru-RU" smtClean="0"/>
              <a:t>Памятные даты 2010/2011 </a:t>
            </a:r>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defRPr>
            </a:lvl1pPr>
          </a:lstStyle>
          <a:p>
            <a:pPr>
              <a:defRPr/>
            </a:pPr>
            <a:fld id="{F340DEE1-D408-4D20-A7BF-A92E222B811A}" type="slidenum">
              <a:rPr lang="ru-RU">
                <a:solidFill>
                  <a:prstClr val="white">
                    <a:shade val="50000"/>
                  </a:prstClr>
                </a:solidFill>
              </a:rPr>
              <a:pPr>
                <a:defRPr/>
              </a:pPr>
              <a:t>‹#›</a:t>
            </a:fld>
            <a:endParaRPr lang="ru-RU">
              <a:solidFill>
                <a:prstClr val="white">
                  <a:shade val="50000"/>
                </a:prstClr>
              </a:solidFill>
            </a:endParaRPr>
          </a:p>
        </p:txBody>
      </p:sp>
    </p:spTree>
    <p:extLst>
      <p:ext uri="{BB962C8B-B14F-4D97-AF65-F5344CB8AC3E}">
        <p14:creationId xmlns:p14="http://schemas.microsoft.com/office/powerpoint/2010/main" val="372366510"/>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B86DE36-0A9B-4B35-9C0D-447A0B90EDAC}"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409702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3.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0.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3.xml"/><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0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06.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03.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4.jpeg"/><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2.xml"/><Relationship Id="rId1" Type="http://schemas.openxmlformats.org/officeDocument/2006/relationships/slideLayout" Target="../slideLayouts/slideLayout63.xml"/><Relationship Id="rId5" Type="http://schemas.openxmlformats.org/officeDocument/2006/relationships/image" Target="../media/image114.jpeg"/><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xml"/><Relationship Id="rId1" Type="http://schemas.openxmlformats.org/officeDocument/2006/relationships/slideLayout" Target="../slideLayouts/slideLayout63.xml"/><Relationship Id="rId5" Type="http://schemas.openxmlformats.org/officeDocument/2006/relationships/image" Target="../media/image119.jpeg"/><Relationship Id="rId4" Type="http://schemas.openxmlformats.org/officeDocument/2006/relationships/image" Target="../media/image1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image" Target="../media/image128.jpeg"/><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03.xml"/></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openxmlformats.org/officeDocument/2006/relationships/image" Target="../media/image133.gif"/><Relationship Id="rId4" Type="http://schemas.openxmlformats.org/officeDocument/2006/relationships/image" Target="../media/image132.jpeg"/></Relationships>
</file>

<file path=ppt/slides/_rels/slide6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136.jpeg"/><Relationship Id="rId4" Type="http://schemas.openxmlformats.org/officeDocument/2006/relationships/image" Target="../media/image135.jpeg"/></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Шаблоны през\Шаблон кгиги 1.jpg"/>
          <p:cNvPicPr>
            <a:picLocks noChangeAspect="1" noChangeArrowheads="1"/>
          </p:cNvPicPr>
          <p:nvPr/>
        </p:nvPicPr>
        <p:blipFill>
          <a:blip r:embed="rId2" cstate="print"/>
          <a:srcRect/>
          <a:stretch>
            <a:fillRect/>
          </a:stretch>
        </p:blipFill>
        <p:spPr bwMode="auto">
          <a:xfrm>
            <a:off x="0" y="-25559"/>
            <a:ext cx="9144000" cy="6883559"/>
          </a:xfrm>
          <a:prstGeom prst="rect">
            <a:avLst/>
          </a:prstGeom>
          <a:noFill/>
        </p:spPr>
      </p:pic>
      <p:sp>
        <p:nvSpPr>
          <p:cNvPr id="4" name="Заголовок 3"/>
          <p:cNvSpPr>
            <a:spLocks noGrp="1"/>
          </p:cNvSpPr>
          <p:nvPr>
            <p:ph type="ctrTitle"/>
          </p:nvPr>
        </p:nvSpPr>
        <p:spPr>
          <a:xfrm>
            <a:off x="2555776" y="2130425"/>
            <a:ext cx="5902424" cy="1470025"/>
          </a:xfrm>
        </p:spPr>
        <p:txBody>
          <a:bodyPr/>
          <a:lstStyle/>
          <a:p>
            <a:r>
              <a:rPr lang="ru-RU"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Планирование: теория  и практика</a:t>
            </a:r>
            <a:endParaRPr lang="ru-RU" dirty="0"/>
          </a:p>
        </p:txBody>
      </p:sp>
      <p:sp>
        <p:nvSpPr>
          <p:cNvPr id="5" name="Подзаголовок 4"/>
          <p:cNvSpPr>
            <a:spLocks noGrp="1"/>
          </p:cNvSpPr>
          <p:nvPr>
            <p:ph type="subTitle" idx="1"/>
          </p:nvPr>
        </p:nvSpPr>
        <p:spPr>
          <a:xfrm>
            <a:off x="2483768" y="3717032"/>
            <a:ext cx="6120680" cy="1296144"/>
          </a:xfrm>
        </p:spPr>
        <p:txBody>
          <a:bodyPr>
            <a:noAutofit/>
          </a:bodyPr>
          <a:lstStyle/>
          <a:p>
            <a:pPr>
              <a:lnSpc>
                <a:spcPct val="120000"/>
              </a:lnSpc>
              <a:defRPr/>
            </a:pPr>
            <a:r>
              <a:rPr lang="ru-RU" sz="1600" dirty="0" smtClean="0">
                <a:solidFill>
                  <a:schemeClr val="accent2">
                    <a:lumMod val="50000"/>
                  </a:schemeClr>
                </a:solidFill>
                <a:effectLst>
                  <a:outerShdw blurRad="38100" dist="38100" dir="2700000" algn="tl">
                    <a:srgbClr val="000000">
                      <a:alpha val="43137"/>
                    </a:srgbClr>
                  </a:outerShdw>
                </a:effectLst>
                <a:latin typeface="Arial Black" pitchFamily="34" charset="0"/>
              </a:rPr>
              <a:t>методические рекомендации к планированию</a:t>
            </a:r>
          </a:p>
          <a:p>
            <a:pPr>
              <a:lnSpc>
                <a:spcPct val="120000"/>
              </a:lnSpc>
              <a:defRPr/>
            </a:pPr>
            <a:r>
              <a:rPr lang="ru-RU" sz="1600" dirty="0" smtClean="0">
                <a:solidFill>
                  <a:schemeClr val="accent2">
                    <a:lumMod val="50000"/>
                  </a:schemeClr>
                </a:solidFill>
                <a:effectLst>
                  <a:outerShdw blurRad="38100" dist="38100" dir="2700000" algn="tl">
                    <a:srgbClr val="000000">
                      <a:alpha val="43137"/>
                    </a:srgbClr>
                  </a:outerShdw>
                </a:effectLst>
                <a:latin typeface="Arial Black" pitchFamily="34" charset="0"/>
              </a:rPr>
              <a:t>работы  школьной библиотеки </a:t>
            </a:r>
          </a:p>
          <a:p>
            <a:pPr>
              <a:lnSpc>
                <a:spcPct val="120000"/>
              </a:lnSpc>
              <a:defRPr/>
            </a:pPr>
            <a:r>
              <a:rPr lang="ru-RU" sz="1600" dirty="0" smtClean="0">
                <a:solidFill>
                  <a:schemeClr val="accent2">
                    <a:lumMod val="50000"/>
                  </a:schemeClr>
                </a:solidFill>
                <a:effectLst>
                  <a:outerShdw blurRad="38100" dist="38100" dir="2700000" algn="tl">
                    <a:srgbClr val="000000">
                      <a:alpha val="43137"/>
                    </a:srgbClr>
                  </a:outerShdw>
                </a:effectLst>
                <a:latin typeface="Arial Black" pitchFamily="34" charset="0"/>
              </a:rPr>
              <a:t>на 2015– 2016 учебный год </a:t>
            </a:r>
          </a:p>
        </p:txBody>
      </p:sp>
      <p:sp>
        <p:nvSpPr>
          <p:cNvPr id="7" name="Подзаголовок 4"/>
          <p:cNvSpPr txBox="1">
            <a:spLocks/>
          </p:cNvSpPr>
          <p:nvPr/>
        </p:nvSpPr>
        <p:spPr>
          <a:xfrm>
            <a:off x="4427984" y="5733256"/>
            <a:ext cx="4392488" cy="79208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ru-RU" sz="1600" b="0" i="0" u="none" strike="noStrike" kern="1200" cap="none"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Arial Black" pitchFamily="34" charset="0"/>
              <a:ea typeface="+mn-ea"/>
              <a:cs typeface="+mn-cs"/>
            </a:endParaRPr>
          </a:p>
        </p:txBody>
      </p:sp>
      <p:sp>
        <p:nvSpPr>
          <p:cNvPr id="8" name="Подзаголовок 4"/>
          <p:cNvSpPr txBox="1">
            <a:spLocks/>
          </p:cNvSpPr>
          <p:nvPr/>
        </p:nvSpPr>
        <p:spPr>
          <a:xfrm>
            <a:off x="2627784" y="620688"/>
            <a:ext cx="6264696" cy="79208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ru-RU" sz="1600" b="0" i="0" u="none" strike="noStrike" kern="1200" cap="none"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Arial Black" pitchFamily="34"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Дни воинской славы России</a:t>
            </a:r>
            <a:endParaRPr lang="ru-RU" sz="4000" b="1" dirty="0"/>
          </a:p>
        </p:txBody>
      </p:sp>
      <p:sp>
        <p:nvSpPr>
          <p:cNvPr id="6" name="Текст 5"/>
          <p:cNvSpPr>
            <a:spLocks noGrp="1"/>
          </p:cNvSpPr>
          <p:nvPr>
            <p:ph type="body" sz="quarter" idx="10"/>
          </p:nvPr>
        </p:nvSpPr>
        <p:spPr>
          <a:xfrm>
            <a:off x="899592" y="1160748"/>
            <a:ext cx="7740860" cy="4788532"/>
          </a:xfrm>
        </p:spPr>
        <p:txBody>
          <a:bodyPr/>
          <a:lstStyle/>
          <a:p>
            <a:pPr algn="just"/>
            <a:r>
              <a:rPr lang="ru-RU" sz="1700" b="1" dirty="0">
                <a:solidFill>
                  <a:schemeClr val="tx1"/>
                </a:solidFill>
              </a:rPr>
              <a:t>27 января - </a:t>
            </a:r>
            <a:r>
              <a:rPr lang="ru-RU" sz="1700" dirty="0">
                <a:solidFill>
                  <a:schemeClr val="tx1"/>
                </a:solidFill>
              </a:rPr>
              <a:t>День полного освобождения советскими войсками города Ленинграда от блокады его немецко-фашистскими войсками (1944 год);</a:t>
            </a:r>
          </a:p>
          <a:p>
            <a:pPr algn="just"/>
            <a:r>
              <a:rPr lang="ru-RU" sz="1700" b="1" dirty="0">
                <a:solidFill>
                  <a:schemeClr val="tx1"/>
                </a:solidFill>
              </a:rPr>
              <a:t>2 февраля - </a:t>
            </a:r>
            <a:r>
              <a:rPr lang="ru-RU" sz="1700" dirty="0">
                <a:solidFill>
                  <a:schemeClr val="tx1"/>
                </a:solidFill>
              </a:rPr>
              <a:t>День разгрома советскими войсками немецко-фашистских войск в Сталинградской битве (1943 год);</a:t>
            </a:r>
          </a:p>
          <a:p>
            <a:pPr algn="just"/>
            <a:r>
              <a:rPr lang="ru-RU" sz="1700" b="1" dirty="0">
                <a:solidFill>
                  <a:schemeClr val="tx1"/>
                </a:solidFill>
              </a:rPr>
              <a:t>23 февраля - </a:t>
            </a:r>
            <a:r>
              <a:rPr lang="ru-RU" sz="1700" dirty="0">
                <a:solidFill>
                  <a:schemeClr val="tx1"/>
                </a:solidFill>
              </a:rPr>
              <a:t>День защитника Отечества;</a:t>
            </a:r>
          </a:p>
          <a:p>
            <a:pPr algn="just"/>
            <a:r>
              <a:rPr lang="ru-RU" sz="1700" b="1" dirty="0">
                <a:solidFill>
                  <a:schemeClr val="tx1"/>
                </a:solidFill>
              </a:rPr>
              <a:t>18 апреля - </a:t>
            </a:r>
            <a:r>
              <a:rPr lang="ru-RU" sz="1700" dirty="0">
                <a:solidFill>
                  <a:schemeClr val="tx1"/>
                </a:solidFill>
              </a:rPr>
              <a:t>День победы русских воинов князя Александра Невского над немецкими рыцарями на Чудском озере (Ледовое побоище, 1242 год);</a:t>
            </a:r>
          </a:p>
          <a:p>
            <a:pPr algn="just"/>
            <a:r>
              <a:rPr lang="ru-RU" sz="1700" b="1" dirty="0">
                <a:solidFill>
                  <a:schemeClr val="tx1"/>
                </a:solidFill>
              </a:rPr>
              <a:t>9 мая - </a:t>
            </a:r>
            <a:r>
              <a:rPr lang="ru-RU" sz="1700" dirty="0">
                <a:solidFill>
                  <a:schemeClr val="tx1"/>
                </a:solidFill>
              </a:rPr>
              <a:t>День Победы советского народа в Великой Отечественной войне 1941 -1945 годов (1945 год);</a:t>
            </a:r>
          </a:p>
          <a:p>
            <a:pPr algn="just"/>
            <a:r>
              <a:rPr lang="ru-RU" sz="1700" b="1" dirty="0">
                <a:solidFill>
                  <a:schemeClr val="tx1"/>
                </a:solidFill>
              </a:rPr>
              <a:t>7 июля - </a:t>
            </a:r>
            <a:r>
              <a:rPr lang="ru-RU" sz="1700" dirty="0">
                <a:solidFill>
                  <a:schemeClr val="tx1"/>
                </a:solidFill>
              </a:rPr>
              <a:t>День победы русского флота над турецким флотом в Чесменском сражении (1770 год);</a:t>
            </a:r>
          </a:p>
          <a:p>
            <a:pPr algn="just"/>
            <a:r>
              <a:rPr lang="ru-RU" sz="1700" b="1" dirty="0">
                <a:solidFill>
                  <a:schemeClr val="tx1"/>
                </a:solidFill>
              </a:rPr>
              <a:t>10 июля - </a:t>
            </a:r>
            <a:r>
              <a:rPr lang="ru-RU" sz="1700" dirty="0">
                <a:solidFill>
                  <a:schemeClr val="tx1"/>
                </a:solidFill>
              </a:rPr>
              <a:t>День победы русской армии под командованием Петра Первого над шведами в Полтавском сражении (1709 год);</a:t>
            </a:r>
          </a:p>
          <a:p>
            <a:pPr algn="just"/>
            <a:r>
              <a:rPr lang="ru-RU" sz="1700" b="1" dirty="0">
                <a:solidFill>
                  <a:schemeClr val="tx1"/>
                </a:solidFill>
              </a:rPr>
              <a:t>9 августа - </a:t>
            </a:r>
            <a:r>
              <a:rPr lang="ru-RU" sz="1700" dirty="0">
                <a:solidFill>
                  <a:schemeClr val="tx1"/>
                </a:solidFill>
              </a:rPr>
              <a:t>День первой в российской истории морской победы русского флота под командованием Петра Первого над шведами у мыса Гангут (1714 год);</a:t>
            </a:r>
          </a:p>
          <a:p>
            <a:pPr algn="just"/>
            <a:r>
              <a:rPr lang="ru-RU" sz="1700" b="1" dirty="0">
                <a:solidFill>
                  <a:schemeClr val="tx1"/>
                </a:solidFill>
              </a:rPr>
              <a:t>23 августа - </a:t>
            </a:r>
            <a:r>
              <a:rPr lang="ru-RU" sz="1700" dirty="0">
                <a:solidFill>
                  <a:schemeClr val="tx1"/>
                </a:solidFill>
              </a:rPr>
              <a:t>День разгрома советскими войсками немецко-фашистских войск в Курской битве (1943 год)</a:t>
            </a:r>
          </a:p>
          <a:p>
            <a:endParaRPr lang="ru-RU" sz="1600" dirty="0"/>
          </a:p>
        </p:txBody>
      </p:sp>
    </p:spTree>
    <p:extLst>
      <p:ext uri="{BB962C8B-B14F-4D97-AF65-F5344CB8AC3E}">
        <p14:creationId xmlns:p14="http://schemas.microsoft.com/office/powerpoint/2010/main" val="399751448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Памятные даты России</a:t>
            </a:r>
            <a:endParaRPr lang="ru-RU" sz="4000" b="1" dirty="0"/>
          </a:p>
        </p:txBody>
      </p:sp>
      <p:sp>
        <p:nvSpPr>
          <p:cNvPr id="6" name="Текст 5"/>
          <p:cNvSpPr>
            <a:spLocks noGrp="1"/>
          </p:cNvSpPr>
          <p:nvPr>
            <p:ph type="body" sz="quarter" idx="10"/>
          </p:nvPr>
        </p:nvSpPr>
        <p:spPr>
          <a:xfrm>
            <a:off x="899592" y="1160748"/>
            <a:ext cx="7740860" cy="4536504"/>
          </a:xfrm>
        </p:spPr>
        <p:txBody>
          <a:bodyPr/>
          <a:lstStyle/>
          <a:p>
            <a:pPr algn="just"/>
            <a:r>
              <a:rPr lang="ru-RU" sz="1500" b="1" dirty="0">
                <a:solidFill>
                  <a:schemeClr val="tx1"/>
                </a:solidFill>
              </a:rPr>
              <a:t>25 января - День российского студенчества;</a:t>
            </a:r>
          </a:p>
          <a:p>
            <a:pPr algn="just"/>
            <a:r>
              <a:rPr lang="ru-RU" sz="1500" b="1" dirty="0">
                <a:solidFill>
                  <a:schemeClr val="tx1"/>
                </a:solidFill>
              </a:rPr>
              <a:t>15 февраля - День памяти о россиянах, исполнявших служебный долг за пределами Отечества;</a:t>
            </a:r>
          </a:p>
          <a:p>
            <a:pPr algn="just"/>
            <a:r>
              <a:rPr lang="ru-RU" sz="1500" b="1" dirty="0">
                <a:solidFill>
                  <a:schemeClr val="tx1"/>
                </a:solidFill>
              </a:rPr>
              <a:t>12 апреля - День космонавтики;</a:t>
            </a:r>
          </a:p>
          <a:p>
            <a:pPr algn="just"/>
            <a:r>
              <a:rPr lang="ru-RU" sz="1500" b="1" dirty="0">
                <a:solidFill>
                  <a:schemeClr val="tx1"/>
                </a:solidFill>
              </a:rPr>
              <a:t>26 апреля - День участников ликвидации последствий радиационных аварий и катастроф и памяти жертв этих аварий и катастроф;</a:t>
            </a:r>
          </a:p>
          <a:p>
            <a:pPr algn="just"/>
            <a:r>
              <a:rPr lang="ru-RU" sz="1500" b="1" dirty="0">
                <a:solidFill>
                  <a:schemeClr val="tx1"/>
                </a:solidFill>
              </a:rPr>
              <a:t>27 апреля - День российского парламентаризма;</a:t>
            </a:r>
          </a:p>
          <a:p>
            <a:pPr algn="just"/>
            <a:r>
              <a:rPr lang="ru-RU" sz="1500" b="1" dirty="0">
                <a:solidFill>
                  <a:schemeClr val="tx1"/>
                </a:solidFill>
              </a:rPr>
              <a:t>22 июня - День памяти и скорби - день начала Великой Отечественной войны (1941 год);</a:t>
            </a:r>
          </a:p>
          <a:p>
            <a:pPr algn="just"/>
            <a:r>
              <a:rPr lang="ru-RU" sz="1500" b="1" dirty="0">
                <a:solidFill>
                  <a:schemeClr val="tx1"/>
                </a:solidFill>
              </a:rPr>
              <a:t>29 июня - День партизан и подпольщиков;</a:t>
            </a:r>
          </a:p>
          <a:p>
            <a:pPr algn="just"/>
            <a:r>
              <a:rPr lang="ru-RU" sz="1500" b="1" dirty="0">
                <a:solidFill>
                  <a:schemeClr val="tx1"/>
                </a:solidFill>
              </a:rPr>
              <a:t>28 июля - День Крещения Руси;</a:t>
            </a:r>
          </a:p>
          <a:p>
            <a:pPr algn="just"/>
            <a:r>
              <a:rPr lang="ru-RU" sz="1500" b="1" dirty="0">
                <a:solidFill>
                  <a:schemeClr val="tx1"/>
                </a:solidFill>
              </a:rPr>
              <a:t>1 августа - День памяти российских воинов, погибших в Первой мировой войне 1914 - 1918 годов;</a:t>
            </a:r>
          </a:p>
          <a:p>
            <a:pPr algn="just"/>
            <a:r>
              <a:rPr lang="ru-RU" sz="1500" b="1" dirty="0">
                <a:solidFill>
                  <a:schemeClr val="tx1"/>
                </a:solidFill>
              </a:rPr>
              <a:t>2 сентября - День окончания Второй мировой войны (1945 год);</a:t>
            </a:r>
          </a:p>
          <a:p>
            <a:pPr algn="just"/>
            <a:r>
              <a:rPr lang="ru-RU" sz="1500" b="1" dirty="0">
                <a:solidFill>
                  <a:schemeClr val="tx1"/>
                </a:solidFill>
              </a:rPr>
              <a:t>3 сентября - День солидарности в борьбе с терроризмом;</a:t>
            </a:r>
          </a:p>
          <a:p>
            <a:pPr algn="just"/>
            <a:r>
              <a:rPr lang="ru-RU" sz="1500" b="1" dirty="0">
                <a:solidFill>
                  <a:schemeClr val="tx1"/>
                </a:solidFill>
              </a:rPr>
              <a:t>7 ноября - День Октябрьской революции 1917 года;</a:t>
            </a:r>
          </a:p>
          <a:p>
            <a:pPr algn="just"/>
            <a:r>
              <a:rPr lang="ru-RU" sz="1500" b="1" dirty="0">
                <a:solidFill>
                  <a:schemeClr val="tx1"/>
                </a:solidFill>
              </a:rPr>
              <a:t>3 декабря - День Неизвестного Солдата;</a:t>
            </a:r>
          </a:p>
          <a:p>
            <a:pPr algn="just"/>
            <a:r>
              <a:rPr lang="ru-RU" sz="1500" b="1" dirty="0">
                <a:solidFill>
                  <a:schemeClr val="tx1"/>
                </a:solidFill>
              </a:rPr>
              <a:t>9 декабря - День Героев Отечества;</a:t>
            </a:r>
          </a:p>
          <a:p>
            <a:pPr algn="just"/>
            <a:r>
              <a:rPr lang="ru-RU" sz="1500" b="1" dirty="0">
                <a:solidFill>
                  <a:schemeClr val="tx1"/>
                </a:solidFill>
              </a:rPr>
              <a:t>12 декабря - День Конституции Российской Федерации</a:t>
            </a:r>
            <a:r>
              <a:rPr lang="ru-RU" sz="1500" b="1" dirty="0" smtClean="0">
                <a:solidFill>
                  <a:schemeClr val="tx1"/>
                </a:solidFill>
              </a:rPr>
              <a:t>.</a:t>
            </a:r>
            <a:endParaRPr lang="ru-RU" sz="1500" b="1" dirty="0">
              <a:solidFill>
                <a:schemeClr val="tx1"/>
              </a:solidFill>
            </a:endParaRPr>
          </a:p>
        </p:txBody>
      </p:sp>
    </p:spTree>
    <p:extLst>
      <p:ext uri="{BB962C8B-B14F-4D97-AF65-F5344CB8AC3E}">
        <p14:creationId xmlns:p14="http://schemas.microsoft.com/office/powerpoint/2010/main" val="368708825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blip>
          <a:srcRect/>
          <a:stretch>
            <a:fillRect t="-6000" b="-6000"/>
          </a:stretch>
        </a:blipFill>
        <a:effectLst/>
      </p:bgPr>
    </p:bg>
    <p:spTree>
      <p:nvGrpSpPr>
        <p:cNvPr id="1" name=""/>
        <p:cNvGrpSpPr/>
        <p:nvPr/>
      </p:nvGrpSpPr>
      <p:grpSpPr>
        <a:xfrm>
          <a:off x="0" y="0"/>
          <a:ext cx="0" cy="0"/>
          <a:chOff x="0" y="0"/>
          <a:chExt cx="0" cy="0"/>
        </a:xfrm>
      </p:grpSpPr>
      <p:sp>
        <p:nvSpPr>
          <p:cNvPr id="107522" name="Прямоугольник 4"/>
          <p:cNvSpPr>
            <a:spLocks noChangeArrowheads="1"/>
          </p:cNvSpPr>
          <p:nvPr/>
        </p:nvSpPr>
        <p:spPr bwMode="auto">
          <a:xfrm>
            <a:off x="2987824" y="1314753"/>
            <a:ext cx="5303366"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fontAlgn="base" hangingPunct="1">
              <a:spcBef>
                <a:spcPct val="0"/>
              </a:spcBef>
              <a:spcAft>
                <a:spcPct val="0"/>
              </a:spcAft>
            </a:pPr>
            <a:r>
              <a:rPr lang="ru-RU" altLang="ru-RU" dirty="0">
                <a:solidFill>
                  <a:prstClr val="black"/>
                </a:solidFill>
                <a:latin typeface="Constantia" pitchFamily="18" charset="0"/>
              </a:rPr>
              <a:t>     </a:t>
            </a:r>
            <a:r>
              <a:rPr lang="ru-RU" altLang="ru-RU" sz="1400" dirty="0">
                <a:solidFill>
                  <a:prstClr val="black"/>
                </a:solidFill>
                <a:latin typeface="Constantia" pitchFamily="18" charset="0"/>
              </a:rPr>
              <a:t>Правовое сознание и поведение детей и подростков нельзя формировать обособленно, отдельно от др. форм сознания. Необходима интеграция </a:t>
            </a:r>
            <a:r>
              <a:rPr lang="ru-RU" altLang="ru-RU" sz="1400" dirty="0" smtClean="0">
                <a:solidFill>
                  <a:prstClr val="black"/>
                </a:solidFill>
                <a:latin typeface="Constantia" pitchFamily="18" charset="0"/>
              </a:rPr>
              <a:t>различных знаний </a:t>
            </a:r>
            <a:r>
              <a:rPr lang="ru-RU" altLang="ru-RU" sz="1400" dirty="0">
                <a:solidFill>
                  <a:prstClr val="black"/>
                </a:solidFill>
                <a:latin typeface="Constantia" pitchFamily="18" charset="0"/>
              </a:rPr>
              <a:t>об обществе, включая правовые, и использование доступных форм донесения их до ребёнка. Одним из первых таких курсов является «</a:t>
            </a:r>
            <a:r>
              <a:rPr lang="ru-RU" altLang="ru-RU" sz="1400" dirty="0" err="1">
                <a:solidFill>
                  <a:prstClr val="black"/>
                </a:solidFill>
                <a:latin typeface="Constantia" pitchFamily="18" charset="0"/>
              </a:rPr>
              <a:t>Граждановедение</a:t>
            </a:r>
            <a:r>
              <a:rPr lang="ru-RU" altLang="ru-RU" sz="1400" dirty="0">
                <a:solidFill>
                  <a:prstClr val="black"/>
                </a:solidFill>
                <a:latin typeface="Constantia" pitchFamily="18" charset="0"/>
              </a:rPr>
              <a:t>» («</a:t>
            </a:r>
            <a:r>
              <a:rPr lang="ru-RU" altLang="ru-RU" sz="1400" dirty="0" smtClean="0">
                <a:solidFill>
                  <a:prstClr val="black"/>
                </a:solidFill>
                <a:latin typeface="Constantia" pitchFamily="18" charset="0"/>
              </a:rPr>
              <a:t>Обществознание</a:t>
            </a:r>
            <a:r>
              <a:rPr lang="ru-RU" altLang="ru-RU" sz="1400" dirty="0">
                <a:solidFill>
                  <a:prstClr val="black"/>
                </a:solidFill>
                <a:latin typeface="Constantia" pitchFamily="18" charset="0"/>
              </a:rPr>
              <a:t>»), призванное формировать правовую культуру школьника на основе раскрытия всей гаммы общечеловеческих ценностей, составляющих общую </a:t>
            </a:r>
            <a:r>
              <a:rPr lang="ru-RU" altLang="ru-RU" sz="1400" dirty="0" smtClean="0">
                <a:solidFill>
                  <a:prstClr val="black"/>
                </a:solidFill>
                <a:latin typeface="Constantia" pitchFamily="18" charset="0"/>
              </a:rPr>
              <a:t>гуманистическую культуру </a:t>
            </a:r>
            <a:r>
              <a:rPr lang="ru-RU" altLang="ru-RU" sz="1400" dirty="0">
                <a:solidFill>
                  <a:prstClr val="black"/>
                </a:solidFill>
                <a:latin typeface="Constantia" pitchFamily="18" charset="0"/>
              </a:rPr>
              <a:t>личности. Правовые представления детям даются в тесной связи с реальными проблемами жизни, через них формируются соответствующее отношение, правовые чувства и убеждения. </a:t>
            </a:r>
          </a:p>
        </p:txBody>
      </p:sp>
      <p:sp>
        <p:nvSpPr>
          <p:cNvPr id="77828" name="Прямоугольник 4"/>
          <p:cNvSpPr>
            <a:spLocks noChangeArrowheads="1"/>
          </p:cNvSpPr>
          <p:nvPr/>
        </p:nvSpPr>
        <p:spPr bwMode="auto">
          <a:xfrm>
            <a:off x="1030288" y="4378325"/>
            <a:ext cx="7119937" cy="1963103"/>
          </a:xfrm>
          <a:prstGeom prst="horizontalScroll">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r>
              <a:rPr lang="ru-RU" b="1" dirty="0" smtClean="0">
                <a:solidFill>
                  <a:prstClr val="black"/>
                </a:solidFill>
                <a:latin typeface="Times New Roman" pitchFamily="18" charset="0"/>
                <a:cs typeface="Times New Roman" pitchFamily="18" charset="0"/>
              </a:rPr>
              <a:t>15 </a:t>
            </a:r>
            <a:r>
              <a:rPr lang="ru-RU" b="1" dirty="0">
                <a:solidFill>
                  <a:prstClr val="black"/>
                </a:solidFill>
                <a:latin typeface="Times New Roman" pitchFamily="18" charset="0"/>
                <a:cs typeface="Times New Roman" pitchFamily="18" charset="0"/>
              </a:rPr>
              <a:t>сентября </a:t>
            </a:r>
            <a:r>
              <a:rPr lang="ru-RU" dirty="0">
                <a:solidFill>
                  <a:prstClr val="black"/>
                </a:solidFill>
                <a:latin typeface="Times New Roman" pitchFamily="18" charset="0"/>
                <a:cs typeface="Times New Roman" pitchFamily="18" charset="0"/>
              </a:rPr>
              <a:t>– Международный день демократии</a:t>
            </a:r>
          </a:p>
          <a:p>
            <a:pPr fontAlgn="base">
              <a:spcBef>
                <a:spcPct val="0"/>
              </a:spcBef>
              <a:spcAft>
                <a:spcPct val="0"/>
              </a:spcAft>
              <a:defRPr/>
            </a:pPr>
            <a:r>
              <a:rPr lang="ru-RU" b="1" dirty="0">
                <a:solidFill>
                  <a:prstClr val="black"/>
                </a:solidFill>
                <a:latin typeface="Times New Roman" pitchFamily="18" charset="0"/>
                <a:cs typeface="Times New Roman" pitchFamily="18" charset="0"/>
              </a:rPr>
              <a:t>16 ноября</a:t>
            </a:r>
            <a:r>
              <a:rPr lang="ru-RU" dirty="0">
                <a:solidFill>
                  <a:prstClr val="black"/>
                </a:solidFill>
                <a:latin typeface="Times New Roman" pitchFamily="18" charset="0"/>
                <a:cs typeface="Times New Roman" pitchFamily="18" charset="0"/>
              </a:rPr>
              <a:t> — Международный день толерантности (терпимости</a:t>
            </a:r>
            <a:r>
              <a:rPr lang="ru-RU" dirty="0" smtClean="0">
                <a:solidFill>
                  <a:prstClr val="black"/>
                </a:solidFill>
                <a:latin typeface="Times New Roman" pitchFamily="18" charset="0"/>
                <a:cs typeface="Times New Roman" pitchFamily="18" charset="0"/>
              </a:rPr>
              <a:t>)</a:t>
            </a:r>
          </a:p>
          <a:p>
            <a:pPr fontAlgn="base">
              <a:spcBef>
                <a:spcPct val="0"/>
              </a:spcBef>
              <a:spcAft>
                <a:spcPct val="0"/>
              </a:spcAft>
              <a:defRPr/>
            </a:pPr>
            <a:r>
              <a:rPr lang="ru-RU" dirty="0" smtClean="0">
                <a:solidFill>
                  <a:prstClr val="black"/>
                </a:solidFill>
                <a:latin typeface="Times New Roman" pitchFamily="18" charset="0"/>
                <a:cs typeface="Times New Roman" pitchFamily="18" charset="0"/>
              </a:rPr>
              <a:t> </a:t>
            </a:r>
            <a:r>
              <a:rPr lang="ru-RU" b="1" dirty="0" smtClean="0">
                <a:solidFill>
                  <a:prstClr val="black"/>
                </a:solidFill>
                <a:latin typeface="Times New Roman" pitchFamily="18" charset="0"/>
                <a:cs typeface="Times New Roman" pitchFamily="18" charset="0"/>
              </a:rPr>
              <a:t>20 ноября</a:t>
            </a:r>
            <a:r>
              <a:rPr lang="ru-RU" dirty="0" smtClean="0">
                <a:solidFill>
                  <a:prstClr val="black"/>
                </a:solidFill>
                <a:latin typeface="Times New Roman" pitchFamily="18" charset="0"/>
                <a:cs typeface="Times New Roman" pitchFamily="18" charset="0"/>
              </a:rPr>
              <a:t> – Всемирный день ребенка</a:t>
            </a:r>
            <a:endParaRPr lang="ru-RU" dirty="0">
              <a:solidFill>
                <a:prstClr val="black"/>
              </a:solidFill>
              <a:latin typeface="Times New Roman" pitchFamily="18" charset="0"/>
              <a:cs typeface="Times New Roman" pitchFamily="18" charset="0"/>
            </a:endParaRPr>
          </a:p>
          <a:p>
            <a:pPr fontAlgn="base">
              <a:spcBef>
                <a:spcPct val="0"/>
              </a:spcBef>
              <a:spcAft>
                <a:spcPct val="0"/>
              </a:spcAft>
              <a:defRPr/>
            </a:pPr>
            <a:r>
              <a:rPr lang="ru-RU" b="1" dirty="0">
                <a:solidFill>
                  <a:prstClr val="black"/>
                </a:solidFill>
                <a:latin typeface="Times New Roman" pitchFamily="18" charset="0"/>
                <a:cs typeface="Times New Roman" pitchFamily="18" charset="0"/>
              </a:rPr>
              <a:t>10 декабря</a:t>
            </a:r>
            <a:r>
              <a:rPr lang="ru-RU" dirty="0">
                <a:solidFill>
                  <a:prstClr val="black"/>
                </a:solidFill>
                <a:latin typeface="Times New Roman" pitchFamily="18" charset="0"/>
                <a:cs typeface="Times New Roman" pitchFamily="18" charset="0"/>
              </a:rPr>
              <a:t> — День прав человека </a:t>
            </a:r>
            <a:br>
              <a:rPr lang="ru-RU" dirty="0">
                <a:solidFill>
                  <a:prstClr val="black"/>
                </a:solidFill>
                <a:latin typeface="Times New Roman" pitchFamily="18" charset="0"/>
                <a:cs typeface="Times New Roman" pitchFamily="18" charset="0"/>
              </a:rPr>
            </a:br>
            <a:r>
              <a:rPr lang="ru-RU" b="1" dirty="0">
                <a:solidFill>
                  <a:prstClr val="black"/>
                </a:solidFill>
                <a:latin typeface="Times New Roman" pitchFamily="18" charset="0"/>
                <a:cs typeface="Times New Roman" pitchFamily="18" charset="0"/>
              </a:rPr>
              <a:t>1 июня</a:t>
            </a:r>
            <a:r>
              <a:rPr lang="ru-RU" dirty="0">
                <a:solidFill>
                  <a:prstClr val="black"/>
                </a:solidFill>
                <a:latin typeface="Times New Roman" pitchFamily="18" charset="0"/>
                <a:cs typeface="Times New Roman" pitchFamily="18" charset="0"/>
              </a:rPr>
              <a:t> — Международный день защиты детей </a:t>
            </a:r>
            <a:endParaRPr lang="ru-RU" dirty="0">
              <a:solidFill>
                <a:prstClr val="black"/>
              </a:solidFill>
            </a:endParaRPr>
          </a:p>
        </p:txBody>
      </p:sp>
      <p:sp>
        <p:nvSpPr>
          <p:cNvPr id="107524" name="Прямоугольник 5"/>
          <p:cNvSpPr>
            <a:spLocks noChangeArrowheads="1"/>
          </p:cNvSpPr>
          <p:nvPr/>
        </p:nvSpPr>
        <p:spPr bwMode="auto">
          <a:xfrm>
            <a:off x="1661318" y="4178300"/>
            <a:ext cx="585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ru-RU" altLang="ru-RU" sz="2000" b="1" dirty="0">
                <a:solidFill>
                  <a:srgbClr val="7030A0"/>
                </a:solidFill>
                <a:latin typeface="Times New Roman" pitchFamily="18" charset="0"/>
                <a:cs typeface="Times New Roman" pitchFamily="18" charset="0"/>
              </a:rPr>
              <a:t>Обратите внимание на следующие даты:</a:t>
            </a:r>
          </a:p>
        </p:txBody>
      </p:sp>
      <p:sp>
        <p:nvSpPr>
          <p:cNvPr id="107525" name="Прямоугольник 5"/>
          <p:cNvSpPr>
            <a:spLocks noChangeArrowheads="1"/>
          </p:cNvSpPr>
          <p:nvPr/>
        </p:nvSpPr>
        <p:spPr bwMode="auto">
          <a:xfrm>
            <a:off x="3440113" y="544513"/>
            <a:ext cx="467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ru-RU" altLang="ru-RU" sz="3200" b="1">
                <a:solidFill>
                  <a:srgbClr val="C00000"/>
                </a:solidFill>
                <a:latin typeface="Times New Roman" pitchFamily="18" charset="0"/>
                <a:cs typeface="Times New Roman" pitchFamily="18" charset="0"/>
              </a:rPr>
              <a:t>Правовое просвещение</a:t>
            </a:r>
            <a:endParaRPr lang="ru-RU" altLang="ru-RU" sz="3200">
              <a:solidFill>
                <a:prstClr val="black"/>
              </a:solidFill>
            </a:endParaRPr>
          </a:p>
        </p:txBody>
      </p:sp>
    </p:spTree>
    <p:extLst>
      <p:ext uri="{BB962C8B-B14F-4D97-AF65-F5344CB8AC3E}">
        <p14:creationId xmlns:p14="http://schemas.microsoft.com/office/powerpoint/2010/main" val="276573580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Памятные даты России</a:t>
            </a:r>
            <a:endParaRPr lang="ru-RU" sz="4000" b="1" dirty="0"/>
          </a:p>
        </p:txBody>
      </p:sp>
      <p:sp>
        <p:nvSpPr>
          <p:cNvPr id="6" name="Текст 5"/>
          <p:cNvSpPr>
            <a:spLocks noGrp="1"/>
          </p:cNvSpPr>
          <p:nvPr>
            <p:ph type="body" sz="quarter" idx="10"/>
          </p:nvPr>
        </p:nvSpPr>
        <p:spPr>
          <a:xfrm>
            <a:off x="899592" y="1160748"/>
            <a:ext cx="7740860" cy="4536504"/>
          </a:xfrm>
        </p:spPr>
        <p:txBody>
          <a:bodyPr/>
          <a:lstStyle/>
          <a:p>
            <a:pPr algn="ctr"/>
            <a:r>
              <a:rPr lang="ru-RU" sz="2000" b="1" dirty="0" smtClean="0">
                <a:solidFill>
                  <a:schemeClr val="tx1"/>
                </a:solidFill>
              </a:rPr>
              <a:t>3 </a:t>
            </a:r>
            <a:r>
              <a:rPr lang="ru-RU" sz="2000" b="1" dirty="0">
                <a:solidFill>
                  <a:schemeClr val="tx1"/>
                </a:solidFill>
              </a:rPr>
              <a:t>сентября - День солидарности в борьбе с </a:t>
            </a:r>
            <a:r>
              <a:rPr lang="ru-RU" sz="2000" b="1" dirty="0" smtClean="0">
                <a:solidFill>
                  <a:schemeClr val="tx1"/>
                </a:solidFill>
              </a:rPr>
              <a:t>терроризмом.</a:t>
            </a:r>
          </a:p>
          <a:p>
            <a:pPr marL="342900" indent="-342900" algn="just">
              <a:buFont typeface="Arial" panose="020B0604020202020204" pitchFamily="34" charset="0"/>
              <a:buChar char="•"/>
            </a:pPr>
            <a:r>
              <a:rPr lang="ru-RU" sz="2000" dirty="0">
                <a:solidFill>
                  <a:schemeClr val="tx1"/>
                </a:solidFill>
              </a:rPr>
              <a:t>Эта новая памятная дата России была установлена в соответствии с </a:t>
            </a:r>
            <a:r>
              <a:rPr lang="ru-RU" sz="2000" dirty="0" smtClean="0">
                <a:solidFill>
                  <a:schemeClr val="tx1"/>
                </a:solidFill>
              </a:rPr>
              <a:t>Федеральным </a:t>
            </a:r>
            <a:r>
              <a:rPr lang="ru-RU" sz="2000" dirty="0">
                <a:solidFill>
                  <a:schemeClr val="tx1"/>
                </a:solidFill>
              </a:rPr>
              <a:t>законом Российской Федерации «О днях воинской славы (победных днях) России» в редакции от 21 июля 2005 года. Она напрямую связана с событиями в Беслане 1—3 сентября 2004 года.</a:t>
            </a:r>
          </a:p>
          <a:p>
            <a:pPr marL="342900" indent="-342900" algn="just">
              <a:buFont typeface="Arial" panose="020B0604020202020204" pitchFamily="34" charset="0"/>
              <a:buChar char="•"/>
            </a:pPr>
            <a:r>
              <a:rPr lang="ru-RU" sz="2000" dirty="0">
                <a:solidFill>
                  <a:schemeClr val="tx1"/>
                </a:solidFill>
              </a:rPr>
              <a:t>В день солидарности в борьбе с терроризмом не только в Беслане, но и по всей стране вспоминают жертв террористических актов, а также сотрудников правоохранительных органов, погибших при выполнении служебного долга</a:t>
            </a:r>
            <a:r>
              <a:rPr lang="ru-RU" sz="2000" dirty="0" smtClean="0">
                <a:solidFill>
                  <a:schemeClr val="tx1"/>
                </a:solidFill>
              </a:rPr>
              <a:t>.</a:t>
            </a:r>
          </a:p>
          <a:p>
            <a:pPr marL="342900" indent="-342900" algn="just">
              <a:buFont typeface="Arial" panose="020B0604020202020204" pitchFamily="34" charset="0"/>
              <a:buChar char="•"/>
            </a:pPr>
            <a:r>
              <a:rPr lang="ru-RU" sz="2000" dirty="0" smtClean="0">
                <a:solidFill>
                  <a:schemeClr val="tx1"/>
                </a:solidFill>
              </a:rPr>
              <a:t>Комплексный план противодействия </a:t>
            </a:r>
            <a:r>
              <a:rPr lang="ru-RU" sz="2000" dirty="0">
                <a:solidFill>
                  <a:schemeClr val="tx1"/>
                </a:solidFill>
              </a:rPr>
              <a:t>идеологии терроризма </a:t>
            </a:r>
            <a:r>
              <a:rPr lang="ru-RU" sz="2000" dirty="0" smtClean="0">
                <a:solidFill>
                  <a:schemeClr val="tx1"/>
                </a:solidFill>
              </a:rPr>
              <a:t>в </a:t>
            </a:r>
            <a:r>
              <a:rPr lang="ru-RU" sz="2000" dirty="0">
                <a:solidFill>
                  <a:schemeClr val="tx1"/>
                </a:solidFill>
              </a:rPr>
              <a:t>Российской Федерации на 2013-2018 </a:t>
            </a:r>
            <a:r>
              <a:rPr lang="ru-RU" sz="2000" dirty="0" smtClean="0">
                <a:solidFill>
                  <a:schemeClr val="tx1"/>
                </a:solidFill>
              </a:rPr>
              <a:t>годы, утвержденный </a:t>
            </a:r>
            <a:r>
              <a:rPr lang="ru-RU" sz="2000" dirty="0">
                <a:solidFill>
                  <a:schemeClr val="tx1"/>
                </a:solidFill>
              </a:rPr>
              <a:t>Президентом РФ </a:t>
            </a:r>
            <a:r>
              <a:rPr lang="ru-RU" sz="2000" dirty="0" smtClean="0">
                <a:solidFill>
                  <a:schemeClr val="tx1"/>
                </a:solidFill>
              </a:rPr>
              <a:t>26.04.2013 г.</a:t>
            </a:r>
            <a:endParaRPr lang="ru-RU" sz="2000" dirty="0">
              <a:solidFill>
                <a:schemeClr val="tx1"/>
              </a:solidFill>
            </a:endParaRPr>
          </a:p>
          <a:p>
            <a:pPr marL="342900" indent="-342900" algn="just">
              <a:buFont typeface="Arial" panose="020B0604020202020204" pitchFamily="34" charset="0"/>
              <a:buChar char="•"/>
            </a:pPr>
            <a:endParaRPr lang="ru-RU" sz="2000" dirty="0">
              <a:solidFill>
                <a:schemeClr val="tx1"/>
              </a:solidFill>
            </a:endParaRPr>
          </a:p>
          <a:p>
            <a:pPr marL="342900" indent="-342900" algn="just">
              <a:buFont typeface="Arial" panose="020B0604020202020204" pitchFamily="34" charset="0"/>
              <a:buChar char="•"/>
            </a:pPr>
            <a:endParaRPr lang="ru-RU" sz="2000" b="1" dirty="0">
              <a:solidFill>
                <a:schemeClr val="tx1"/>
              </a:solidFill>
            </a:endParaRPr>
          </a:p>
        </p:txBody>
      </p:sp>
    </p:spTree>
    <p:extLst>
      <p:ext uri="{BB962C8B-B14F-4D97-AF65-F5344CB8AC3E}">
        <p14:creationId xmlns:p14="http://schemas.microsoft.com/office/powerpoint/2010/main" val="296518922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40">
          <a:fgClr>
            <a:srgbClr val="92B850"/>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1044116"/>
          </a:xfrm>
        </p:spPr>
        <p:txBody>
          <a:bodyPr/>
          <a:lstStyle/>
          <a:p>
            <a:r>
              <a:rPr lang="ru-RU" sz="2400" b="1" dirty="0" smtClean="0">
                <a:solidFill>
                  <a:srgbClr val="C00000"/>
                </a:solidFill>
              </a:rPr>
              <a:t>7 сентября –</a:t>
            </a:r>
            <a:br>
              <a:rPr lang="ru-RU" sz="2400" b="1" dirty="0" smtClean="0">
                <a:solidFill>
                  <a:srgbClr val="C00000"/>
                </a:solidFill>
              </a:rPr>
            </a:br>
            <a:r>
              <a:rPr lang="ru-RU" sz="2400" b="1" dirty="0" smtClean="0">
                <a:solidFill>
                  <a:srgbClr val="C00000"/>
                </a:solidFill>
              </a:rPr>
              <a:t>Международный день уничтожения военной игрушки </a:t>
            </a:r>
            <a:endParaRPr lang="ru-RU" sz="2400" b="1" dirty="0">
              <a:solidFill>
                <a:srgbClr val="C00000"/>
              </a:solidFill>
            </a:endParaRPr>
          </a:p>
        </p:txBody>
      </p:sp>
      <p:sp>
        <p:nvSpPr>
          <p:cNvPr id="3" name="Текст 2"/>
          <p:cNvSpPr>
            <a:spLocks noGrp="1"/>
          </p:cNvSpPr>
          <p:nvPr>
            <p:ph type="body" sz="quarter" idx="10"/>
          </p:nvPr>
        </p:nvSpPr>
        <p:spPr/>
        <p:txBody>
          <a:bodyPr/>
          <a:lstStyle/>
          <a:p>
            <a:pPr marL="342900" indent="-342900" algn="just">
              <a:buFont typeface="Arial" panose="020B0604020202020204" pitchFamily="34" charset="0"/>
              <a:buChar char="•"/>
            </a:pPr>
            <a:r>
              <a:rPr lang="ru-RU" sz="2000" dirty="0"/>
              <a:t>Всемирный День уничтожения военной игрушки (День отказа от военной игрушки) — международный день, который призван заменить игрушечные пистолеты, пулемёты, мечи, сабли, шпаги, ножи, дубинки, танки, </a:t>
            </a:r>
            <a:r>
              <a:rPr lang="ru-RU" sz="2000" dirty="0" smtClean="0"/>
              <a:t>самолёты </a:t>
            </a:r>
            <a:r>
              <a:rPr lang="ru-RU" sz="2000" dirty="0"/>
              <a:t>на игрушки не связанные с войной — плюшевых мишек, куклы, спортивные автомобили и другие. Этот день отмечается в основном в странах Европейского Союза, ежегодно, 7 сентября.</a:t>
            </a:r>
          </a:p>
          <a:p>
            <a:pPr marL="342900" indent="-342900" algn="just">
              <a:buFont typeface="Arial" panose="020B0604020202020204" pitchFamily="34" charset="0"/>
              <a:buChar char="•"/>
            </a:pPr>
            <a:r>
              <a:rPr lang="ru-RU" sz="2000" dirty="0"/>
              <a:t>Идея проведения Всемирного дня уничтожения военной игрушки принадлежит «Всемирной Ассоциации помощи сиротам и детям, лишённым родительской опеки». Именно эта благотворительная организация в 1987 году первой предложила учредить этот международный день </a:t>
            </a:r>
            <a:r>
              <a:rPr lang="ru-RU" sz="2000" dirty="0" smtClean="0"/>
              <a:t>7 сентября</a:t>
            </a:r>
            <a:r>
              <a:rPr lang="ru-RU" sz="2000" dirty="0"/>
              <a:t>. Впервые Всемирный день уничтожения военной игрушки отмечался в 1988 году</a:t>
            </a:r>
            <a:r>
              <a:rPr lang="ru-RU" sz="2000" dirty="0" smtClean="0"/>
              <a:t>.</a:t>
            </a:r>
            <a:endParaRPr lang="ru-RU" sz="2000" dirty="0"/>
          </a:p>
        </p:txBody>
      </p:sp>
      <p:pic>
        <p:nvPicPr>
          <p:cNvPr id="1026" name="Picture 2" descr="C:\Users\Администратор\Documents\дет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805264"/>
            <a:ext cx="3395836" cy="9010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дминистратор\Documents\машин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599" y="5677275"/>
            <a:ext cx="14573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Администратор\Documents\самолет.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765151"/>
            <a:ext cx="16478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Администратор\Documents\солдат.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861048"/>
            <a:ext cx="6858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Администратор\Documents\дет игрушки.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25" y="2204864"/>
            <a:ext cx="854351" cy="135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85183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7  сентября – 145 лет со дня рождения русского писателя </a:t>
            </a:r>
            <a:r>
              <a:rPr lang="ru-RU" sz="2400" b="1" dirty="0"/>
              <a:t>Александра Ивановича Куприна (1870-1938)</a:t>
            </a:r>
          </a:p>
        </p:txBody>
      </p:sp>
      <p:sp>
        <p:nvSpPr>
          <p:cNvPr id="3" name="Объект 2"/>
          <p:cNvSpPr>
            <a:spLocks noGrp="1"/>
          </p:cNvSpPr>
          <p:nvPr>
            <p:ph idx="1"/>
          </p:nvPr>
        </p:nvSpPr>
        <p:spPr>
          <a:xfrm>
            <a:off x="457201" y="1412776"/>
            <a:ext cx="5122911" cy="4713387"/>
          </a:xfrm>
        </p:spPr>
        <p:txBody>
          <a:bodyPr>
            <a:normAutofit fontScale="92500" lnSpcReduction="10000"/>
          </a:bodyPr>
          <a:lstStyle/>
          <a:p>
            <a:pPr algn="just"/>
            <a:r>
              <a:rPr lang="ru-RU" sz="1600" dirty="0"/>
              <a:t>Литература для будущего писателя началась со стихов и поэтических переводов. Но вскоре он разочаровался в поэзии и перешел на прозу. Тогда же и был написан рассказ "Последний дебют". Пристроить это произведение в "Русский сатирический листок" помог Куприну московский поэт, добрейший чудак </a:t>
            </a:r>
            <a:r>
              <a:rPr lang="ru-RU" sz="1600" dirty="0" err="1"/>
              <a:t>Лиодор</a:t>
            </a:r>
            <a:r>
              <a:rPr lang="ru-RU" sz="1600" dirty="0"/>
              <a:t> Иванович </a:t>
            </a:r>
            <a:r>
              <a:rPr lang="ru-RU" sz="1600" dirty="0" err="1" smtClean="0"/>
              <a:t>Пальмин</a:t>
            </a:r>
            <a:r>
              <a:rPr lang="ru-RU" sz="1600" dirty="0" smtClean="0"/>
              <a:t>. </a:t>
            </a:r>
            <a:r>
              <a:rPr lang="ru-RU" sz="1600" dirty="0"/>
              <a:t>Счастье и гордость Куприн пережил невероятные (этот эпизод своей жизни он описал в рассказе "Типографская краска" и романе "Юнкера"). Однако публикация рассказа возымела и другие последствия. Дело в том, что Куприн совсем забыл, что для напечатания произведения нужно было разрешение начальника училища. В итоге Куприн попал в карцер, как выразился ротный командир Дрозд "за незнание внутренней службы</a:t>
            </a:r>
            <a:r>
              <a:rPr lang="ru-RU" sz="1600" dirty="0" smtClean="0"/>
              <a:t>".</a:t>
            </a:r>
          </a:p>
          <a:p>
            <a:pPr algn="just"/>
            <a:endParaRPr lang="ru-RU" sz="1600" dirty="0"/>
          </a:p>
          <a:p>
            <a:pPr algn="just"/>
            <a:r>
              <a:rPr lang="ru-RU" sz="1600" dirty="0" smtClean="0"/>
              <a:t> </a:t>
            </a:r>
            <a:r>
              <a:rPr lang="ru-RU" sz="1600" dirty="0"/>
              <a:t>"Ах, кляну себя, что, про запас, не изучил ни одного прикладного искусства, или хоть ремесла. Не кормит паршивая беллетристика" </a:t>
            </a:r>
          </a:p>
          <a:p>
            <a:pPr algn="r"/>
            <a:r>
              <a:rPr lang="ru-RU" sz="1600" dirty="0"/>
              <a:t>А. И. Куприн, 1926 г. </a:t>
            </a:r>
          </a:p>
        </p:txBody>
      </p:sp>
      <p:pic>
        <p:nvPicPr>
          <p:cNvPr id="2050" name="Picture 2" descr="C:\Users\Администратор\Pictures\2015-03-25\Scan1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4293096"/>
            <a:ext cx="1508954" cy="23062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Администратор\Pictures\2015-03-25\Scan10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293096"/>
            <a:ext cx="1420242" cy="21046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Администратор\Desktop\Писатели\Куприн.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781" y="1556792"/>
            <a:ext cx="1838697" cy="238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5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Дни воинской славы России</a:t>
            </a:r>
            <a:endParaRPr lang="ru-RU" sz="4000" b="1" dirty="0"/>
          </a:p>
        </p:txBody>
      </p:sp>
      <p:sp>
        <p:nvSpPr>
          <p:cNvPr id="6" name="Текст 5"/>
          <p:cNvSpPr>
            <a:spLocks noGrp="1"/>
          </p:cNvSpPr>
          <p:nvPr>
            <p:ph type="body" sz="quarter" idx="10"/>
          </p:nvPr>
        </p:nvSpPr>
        <p:spPr>
          <a:xfrm>
            <a:off x="935596" y="1340768"/>
            <a:ext cx="7740860" cy="4680520"/>
          </a:xfrm>
        </p:spPr>
        <p:txBody>
          <a:bodyPr/>
          <a:lstStyle/>
          <a:p>
            <a:pPr algn="just"/>
            <a:r>
              <a:rPr lang="ru-RU" sz="1600" b="1" dirty="0" smtClean="0">
                <a:solidFill>
                  <a:schemeClr val="tx1"/>
                </a:solidFill>
              </a:rPr>
              <a:t>11 </a:t>
            </a:r>
            <a:r>
              <a:rPr lang="ru-RU" sz="1600" b="1" dirty="0">
                <a:solidFill>
                  <a:schemeClr val="tx1"/>
                </a:solidFill>
              </a:rPr>
              <a:t>сентября </a:t>
            </a:r>
            <a:r>
              <a:rPr lang="ru-RU" sz="1600" dirty="0">
                <a:solidFill>
                  <a:schemeClr val="tx1"/>
                </a:solidFill>
              </a:rPr>
              <a:t>- День победы русской эскадры под командованием Ф.Ф. Ушакова над турецкой эскадрой у мыса </a:t>
            </a:r>
            <a:r>
              <a:rPr lang="ru-RU" sz="1600" dirty="0" err="1">
                <a:solidFill>
                  <a:schemeClr val="tx1"/>
                </a:solidFill>
              </a:rPr>
              <a:t>Тендра</a:t>
            </a:r>
            <a:r>
              <a:rPr lang="ru-RU" sz="1600" dirty="0">
                <a:solidFill>
                  <a:schemeClr val="tx1"/>
                </a:solidFill>
              </a:rPr>
              <a:t> (1790 год</a:t>
            </a:r>
            <a:r>
              <a:rPr lang="ru-RU" sz="1600" dirty="0" smtClean="0">
                <a:solidFill>
                  <a:schemeClr val="tx1"/>
                </a:solidFill>
              </a:rPr>
              <a:t>).</a:t>
            </a:r>
          </a:p>
          <a:p>
            <a:pPr marL="285750" indent="-285750" algn="just">
              <a:buFont typeface="Arial" panose="020B0604020202020204" pitchFamily="34" charset="0"/>
              <a:buChar char="•"/>
            </a:pPr>
            <a:r>
              <a:rPr lang="ru-RU" sz="1600" dirty="0">
                <a:solidFill>
                  <a:schemeClr val="tx1"/>
                </a:solidFill>
              </a:rPr>
              <a:t>Потери эскадры Ушакова, насчитывавшей 10 линейных кораблей, 6 фрегатов, 1 бомбардирский корабль и 20 вспомогательных судов, оснащённых в сумме 830 пушками, составили 21 человек убитым и 25 ранеными. Эскадра Хусейн-паши, состоявшая из 14 линейных кораблей, 8 фрегатов и 23 вспомогательных судов, имевших в общей сложности 1400 пушек, потеряла 2 линейных и 3 вспомогательных корабля утопленными, а также более 2000 моряков убитыми. Кроме того, русские захватили один линейный и несколько вспомогательных кораблей. Ещё несколько турецких судов, сумевших сбежать от эскадры Ушакова, получили серьёзные повреждения.</a:t>
            </a:r>
            <a:endParaRPr lang="ru-RU" sz="1600" dirty="0" smtClean="0">
              <a:solidFill>
                <a:schemeClr val="tx1"/>
              </a:solidFill>
            </a:endParaRPr>
          </a:p>
          <a:p>
            <a:pPr marL="285750" indent="-285750" algn="just">
              <a:buFont typeface="Arial" panose="020B0604020202020204" pitchFamily="34" charset="0"/>
              <a:buChar char="•"/>
            </a:pPr>
            <a:r>
              <a:rPr lang="ru-RU" sz="1600" dirty="0">
                <a:solidFill>
                  <a:schemeClr val="tx1"/>
                </a:solidFill>
              </a:rPr>
              <a:t>Победа эскадры Фёдора Ушакова в сражении при </a:t>
            </a:r>
            <a:r>
              <a:rPr lang="ru-RU" sz="1600" dirty="0" err="1">
                <a:solidFill>
                  <a:schemeClr val="tx1"/>
                </a:solidFill>
              </a:rPr>
              <a:t>Тендре</a:t>
            </a:r>
            <a:r>
              <a:rPr lang="ru-RU" sz="1600" dirty="0">
                <a:solidFill>
                  <a:schemeClr val="tx1"/>
                </a:solidFill>
              </a:rPr>
              <a:t> лишила турецкую армию помощи флота, что развязало руки Днепровской флотилии, сыгравшей важную роль при взятии Измаила в декабре 1790 года русскими войсками под командованием Александра Суворова</a:t>
            </a:r>
            <a:r>
              <a:rPr lang="ru-RU" sz="1600" dirty="0" smtClean="0">
                <a:solidFill>
                  <a:schemeClr val="tx1"/>
                </a:solidFill>
              </a:rPr>
              <a:t>.</a:t>
            </a:r>
            <a:endParaRPr lang="ru-RU" sz="1600" dirty="0">
              <a:solidFill>
                <a:schemeClr val="tx1"/>
              </a:solidFill>
            </a:endParaRPr>
          </a:p>
          <a:p>
            <a:pPr marL="285750" indent="-285750" algn="just">
              <a:buFont typeface="Arial" panose="020B0604020202020204" pitchFamily="34" charset="0"/>
              <a:buChar char="•"/>
            </a:pPr>
            <a:r>
              <a:rPr lang="ru-RU" sz="1600" dirty="0">
                <a:solidFill>
                  <a:schemeClr val="tx1"/>
                </a:solidFill>
              </a:rPr>
              <a:t>Русско-турецкая война 1787–1791 года закончилась безоговорочной победой России, во многом предопределённой морскими победами русского флота под командованием Фёдора Ушакова.</a:t>
            </a:r>
          </a:p>
          <a:p>
            <a:pPr marL="285750" indent="-285750" algn="just">
              <a:buFont typeface="Arial" panose="020B0604020202020204" pitchFamily="34" charset="0"/>
              <a:buChar char="•"/>
            </a:pPr>
            <a:endParaRPr lang="ru-RU" sz="1700" dirty="0">
              <a:solidFill>
                <a:schemeClr val="tx1"/>
              </a:solidFill>
            </a:endParaRPr>
          </a:p>
          <a:p>
            <a:endParaRPr lang="ru-RU" sz="1600" dirty="0"/>
          </a:p>
        </p:txBody>
      </p:sp>
    </p:spTree>
    <p:extLst>
      <p:ext uri="{BB962C8B-B14F-4D97-AF65-F5344CB8AC3E}">
        <p14:creationId xmlns:p14="http://schemas.microsoft.com/office/powerpoint/2010/main" val="342741742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2800" b="1" dirty="0" smtClean="0"/>
              <a:t>Блинков Александр</a:t>
            </a:r>
            <a:br>
              <a:rPr lang="ru-RU" sz="2800" b="1" dirty="0" smtClean="0"/>
            </a:br>
            <a:r>
              <a:rPr lang="ru-RU" sz="2800" b="1" dirty="0" smtClean="0"/>
              <a:t>Сражение у острова </a:t>
            </a:r>
            <a:r>
              <a:rPr lang="ru-RU" sz="2800" b="1" dirty="0" err="1" smtClean="0"/>
              <a:t>Тендра</a:t>
            </a:r>
            <a:r>
              <a:rPr lang="ru-RU" sz="2800" b="1" dirty="0" smtClean="0"/>
              <a:t> 28-29 августа 1790 года</a:t>
            </a:r>
            <a:endParaRPr lang="ru-RU" sz="2800" b="1" dirty="0"/>
          </a:p>
        </p:txBody>
      </p:sp>
      <p:pic>
        <p:nvPicPr>
          <p:cNvPr id="18434" name="Picture 2" descr="G:\Рыбак\Тендр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23931"/>
            <a:ext cx="7973144" cy="526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12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13 сентября – 80 лет со дня рождения русского писателя Альберта Анатольевича </a:t>
            </a:r>
            <a:r>
              <a:rPr lang="ru-RU" sz="2400" b="1" dirty="0" err="1" smtClean="0"/>
              <a:t>Лиханова</a:t>
            </a:r>
            <a:r>
              <a:rPr lang="ru-RU" sz="2400" b="1" dirty="0" smtClean="0"/>
              <a:t> (1935)</a:t>
            </a:r>
            <a:endParaRPr lang="ru-RU" sz="2400" b="1" dirty="0"/>
          </a:p>
        </p:txBody>
      </p:sp>
      <p:sp>
        <p:nvSpPr>
          <p:cNvPr id="3" name="Объект 2"/>
          <p:cNvSpPr>
            <a:spLocks noGrp="1"/>
          </p:cNvSpPr>
          <p:nvPr>
            <p:ph idx="1"/>
          </p:nvPr>
        </p:nvSpPr>
        <p:spPr>
          <a:xfrm>
            <a:off x="457201" y="1412776"/>
            <a:ext cx="5122911" cy="4713387"/>
          </a:xfrm>
        </p:spPr>
        <p:txBody>
          <a:bodyPr>
            <a:normAutofit lnSpcReduction="10000"/>
          </a:bodyPr>
          <a:lstStyle/>
          <a:p>
            <a:pPr algn="just"/>
            <a:r>
              <a:rPr lang="ru-RU" sz="1600" dirty="0" smtClean="0"/>
              <a:t>Альберт Анатольевич </a:t>
            </a:r>
            <a:r>
              <a:rPr lang="ru-RU" sz="1600" dirty="0" err="1" smtClean="0"/>
              <a:t>Лиханов</a:t>
            </a:r>
            <a:r>
              <a:rPr lang="ru-RU" sz="1600" dirty="0" smtClean="0"/>
              <a:t> — </a:t>
            </a:r>
            <a:r>
              <a:rPr lang="ru-RU" sz="1600" dirty="0"/>
              <a:t>детский и юношеский писатель, президент Международной ассоциации детских фондов, председатель Российского детского фонда, директор Научно-исследовательского института детства</a:t>
            </a:r>
            <a:r>
              <a:rPr lang="ru-RU" sz="1600" dirty="0" smtClean="0"/>
              <a:t>.</a:t>
            </a:r>
            <a:endParaRPr lang="ru-RU" sz="1600" dirty="0"/>
          </a:p>
          <a:p>
            <a:pPr algn="just"/>
            <a:r>
              <a:rPr lang="ru-RU" sz="1600" dirty="0"/>
              <a:t>Академик Российской академии образования (2001), академик Российской академии естественных наук (1993), почётный профессор Вятского государственного педагогического университета (1995) (ныне Вятский государственный гуманитарный университет), почётный профессор Белгородского государственного университета (2001), почётный доктор Санкт-Петербургского гуманитарного университета профсоюзов (2007), почётный доктор Тюменского государственного университета (2006), почётный доктор Японского университета «Сока», Токио (2008), почётный профессор Московского государственного педагогического института (2008), почётный доктор Уральского государственного университета (</a:t>
            </a:r>
            <a:r>
              <a:rPr lang="ru-RU" sz="1600" dirty="0" smtClean="0"/>
              <a:t>2009)</a:t>
            </a:r>
            <a:endParaRPr lang="ru-RU" sz="16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1" y="1484784"/>
            <a:ext cx="2734611"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802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a:xfrm>
            <a:off x="899592" y="404664"/>
            <a:ext cx="7920000" cy="864096"/>
          </a:xfrm>
        </p:spPr>
        <p:txBody>
          <a:bodyPr/>
          <a:lstStyle/>
          <a:p>
            <a:r>
              <a:rPr lang="ru-RU" sz="3200" b="1" dirty="0" smtClean="0"/>
              <a:t>21 сентября – 635 лет Куликовской битве</a:t>
            </a:r>
            <a:endParaRPr lang="ru-RU" sz="3200" b="1" dirty="0"/>
          </a:p>
        </p:txBody>
      </p:sp>
      <p:sp>
        <p:nvSpPr>
          <p:cNvPr id="6" name="Текст 5"/>
          <p:cNvSpPr>
            <a:spLocks noGrp="1"/>
          </p:cNvSpPr>
          <p:nvPr>
            <p:ph type="body" sz="quarter" idx="10"/>
          </p:nvPr>
        </p:nvSpPr>
        <p:spPr>
          <a:xfrm>
            <a:off x="827584" y="1160748"/>
            <a:ext cx="7740860" cy="5364596"/>
          </a:xfrm>
        </p:spPr>
        <p:txBody>
          <a:bodyPr/>
          <a:lstStyle/>
          <a:p>
            <a:pPr algn="just"/>
            <a:r>
              <a:rPr lang="ru-RU" sz="1500" b="1" dirty="0">
                <a:solidFill>
                  <a:schemeClr val="tx1"/>
                </a:solidFill>
              </a:rPr>
              <a:t>21 сентября - День победы русских полков во главе с великим князем Дмитрием Донским над монголо-татарскими войсками в Куликовской битве (1380 год</a:t>
            </a:r>
            <a:r>
              <a:rPr lang="ru-RU" sz="1500" b="1" dirty="0" smtClean="0">
                <a:solidFill>
                  <a:schemeClr val="tx1"/>
                </a:solidFill>
              </a:rPr>
              <a:t>)</a:t>
            </a:r>
          </a:p>
          <a:p>
            <a:pPr algn="just"/>
            <a:r>
              <a:rPr lang="ru-RU" sz="1500" b="1" dirty="0">
                <a:solidFill>
                  <a:schemeClr val="tx1"/>
                </a:solidFill>
              </a:rPr>
              <a:t>«Сказание о Мамаевом побоище» сообщает, что русские войска шли в битву под </a:t>
            </a:r>
            <a:r>
              <a:rPr lang="ru-RU" sz="1500" b="1" dirty="0" err="1">
                <a:solidFill>
                  <a:schemeClr val="tx1"/>
                </a:solidFill>
              </a:rPr>
              <a:t>чёрмным</a:t>
            </a:r>
            <a:r>
              <a:rPr lang="ru-RU" sz="1500" b="1" dirty="0">
                <a:solidFill>
                  <a:schemeClr val="tx1"/>
                </a:solidFill>
              </a:rPr>
              <a:t>, то есть, тёмно-красным или багровым, знаменем с изображением золотого образа Иисуса Христа. Миниатюры XVII века изображают в качестве знамени красный стяг с православным крестом</a:t>
            </a:r>
            <a:r>
              <a:rPr lang="ru-RU" sz="1500" b="1" dirty="0" smtClean="0">
                <a:solidFill>
                  <a:schemeClr val="tx1"/>
                </a:solidFill>
              </a:rPr>
              <a:t>.</a:t>
            </a:r>
          </a:p>
          <a:p>
            <a:pPr algn="just"/>
            <a:r>
              <a:rPr lang="ru-RU" sz="1500" b="1" dirty="0" smtClean="0">
                <a:solidFill>
                  <a:schemeClr val="tx1"/>
                </a:solidFill>
              </a:rPr>
              <a:t>Легенды </a:t>
            </a:r>
            <a:r>
              <a:rPr lang="ru-RU" sz="1500" b="1" dirty="0">
                <a:solidFill>
                  <a:schemeClr val="tx1"/>
                </a:solidFill>
              </a:rPr>
              <a:t>утверждают, что казаки с иконой прибыли в стан московского князя Дмитрия накануне битвы, чтобы оказать ему помощь в сражении с татарами. На протяжении всей битвы икона находилась в стане русских войск и её заступничеству была приписана одержанная победа.</a:t>
            </a:r>
            <a:endParaRPr lang="ru-RU" sz="1500" b="1" dirty="0" smtClean="0">
              <a:solidFill>
                <a:schemeClr val="tx1"/>
              </a:solidFill>
            </a:endParaRPr>
          </a:p>
          <a:p>
            <a:pPr algn="just"/>
            <a:r>
              <a:rPr lang="ru-RU" sz="1500" b="1" dirty="0" smtClean="0">
                <a:solidFill>
                  <a:schemeClr val="tx1"/>
                </a:solidFill>
              </a:rPr>
              <a:t>После </a:t>
            </a:r>
            <a:r>
              <a:rPr lang="ru-RU" sz="1500" b="1" dirty="0">
                <a:solidFill>
                  <a:schemeClr val="tx1"/>
                </a:solidFill>
              </a:rPr>
              <a:t>сражения казаки подарили икону князю Дмитрию, и тот увез её в Москву. Сегодня она известна как Донская икона Божией Матери. Пока существовала Российская империя эта икона являлась особо чтимой святыней, к которой, как к главной заступнице, обращались при возникновении опасности вражеского </a:t>
            </a:r>
            <a:r>
              <a:rPr lang="ru-RU" sz="1500" b="1" dirty="0" smtClean="0">
                <a:solidFill>
                  <a:schemeClr val="tx1"/>
                </a:solidFill>
              </a:rPr>
              <a:t>нашествия. </a:t>
            </a:r>
            <a:r>
              <a:rPr lang="ru-RU" sz="1500" b="1" dirty="0">
                <a:solidFill>
                  <a:schemeClr val="tx1"/>
                </a:solidFill>
              </a:rPr>
              <a:t>С 1919 года икона хранится в Государственной Третьяковской галерее</a:t>
            </a:r>
            <a:r>
              <a:rPr lang="ru-RU" sz="1500" b="1" dirty="0" smtClean="0">
                <a:solidFill>
                  <a:schemeClr val="tx1"/>
                </a:solidFill>
              </a:rPr>
              <a:t>.</a:t>
            </a:r>
          </a:p>
          <a:p>
            <a:pPr algn="just"/>
            <a:endParaRPr lang="ru-RU" sz="1500" b="1" dirty="0">
              <a:solidFill>
                <a:schemeClr val="tx1"/>
              </a:solidFill>
            </a:endParaRPr>
          </a:p>
          <a:p>
            <a:pPr algn="just"/>
            <a:endParaRPr lang="ru-RU" sz="1500" b="1" dirty="0" smtClean="0">
              <a:solidFill>
                <a:schemeClr val="tx1"/>
              </a:solidFill>
            </a:endParaRPr>
          </a:p>
          <a:p>
            <a:pPr algn="just"/>
            <a:endParaRPr lang="ru-RU" sz="1500" b="1" dirty="0">
              <a:solidFill>
                <a:schemeClr val="tx1"/>
              </a:solidFill>
            </a:endParaRPr>
          </a:p>
          <a:p>
            <a:pPr algn="just"/>
            <a:endParaRPr lang="ru-RU" sz="1500" b="1" dirty="0" smtClean="0">
              <a:solidFill>
                <a:schemeClr val="tx1"/>
              </a:solidFill>
            </a:endParaRPr>
          </a:p>
          <a:p>
            <a:pPr algn="just"/>
            <a:endParaRPr lang="ru-RU" sz="1500" b="1" dirty="0">
              <a:solidFill>
                <a:schemeClr val="tx1"/>
              </a:solidFill>
            </a:endParaRPr>
          </a:p>
          <a:p>
            <a:pPr algn="r"/>
            <a:r>
              <a:rPr lang="ru-RU" sz="1500" b="1" dirty="0" smtClean="0">
                <a:solidFill>
                  <a:schemeClr val="tx1"/>
                </a:solidFill>
              </a:rPr>
              <a:t>Марка России, 1995</a:t>
            </a:r>
            <a:endParaRPr lang="ru-RU" sz="1500" b="1" dirty="0">
              <a:solidFill>
                <a:schemeClr val="tx1"/>
              </a:solidFill>
            </a:endParaRPr>
          </a:p>
        </p:txBody>
      </p:sp>
      <p:pic>
        <p:nvPicPr>
          <p:cNvPr id="5122" name="Picture 2" descr="C:\Users\Администратор\Desktop\марк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653136"/>
            <a:ext cx="2901116" cy="148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29525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42" name="Picture 33" descr="3D_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00675"/>
            <a:ext cx="13716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2"/>
          <p:cNvSpPr txBox="1">
            <a:spLocks/>
          </p:cNvSpPr>
          <p:nvPr/>
        </p:nvSpPr>
        <p:spPr bwMode="auto">
          <a:xfrm>
            <a:off x="555570" y="142830"/>
            <a:ext cx="8001056" cy="1214446"/>
          </a:xfrm>
          <a:prstGeom prst="rect">
            <a:avLst/>
          </a:prstGeom>
          <a:noFill/>
          <a:ln w="9525">
            <a:noFill/>
            <a:miter lim="800000"/>
            <a:headEnd/>
            <a:tailEnd/>
          </a:ln>
        </p:spPr>
        <p:txBody>
          <a:bodyPr anchor="ctr"/>
          <a:lstStyle/>
          <a:p>
            <a:pPr algn="ctr" fontAlgn="base">
              <a:spcBef>
                <a:spcPct val="0"/>
              </a:spcBef>
              <a:spcAft>
                <a:spcPct val="0"/>
              </a:spcAft>
              <a:tabLst>
                <a:tab pos="6286500" algn="l"/>
              </a:tabLst>
              <a:defRPr/>
            </a:pPr>
            <a:r>
              <a:rPr lang="ru-RU" sz="24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t/>
            </a:r>
            <a:br>
              <a:rPr lang="ru-RU" sz="24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br>
            <a:r>
              <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t>В помощь планированию</a:t>
            </a:r>
            <a:r>
              <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mj-ea"/>
                <a:cs typeface="Arial" pitchFamily="34" charset="0"/>
              </a:rPr>
              <a:t> </a:t>
            </a:r>
            <a:r>
              <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t>работы </a:t>
            </a:r>
            <a:r>
              <a:rPr lang="ru-RU" sz="2000" b="1" cap="all" dirty="0" smtClean="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t>школьных </a:t>
            </a:r>
            <a:r>
              <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t>библиотек </a:t>
            </a:r>
            <a:r>
              <a:rPr lang="ru-RU" sz="2000" b="1" cap="all" dirty="0" smtClean="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Times New Roman" pitchFamily="18" charset="0"/>
                <a:cs typeface="Arial" pitchFamily="34" charset="0"/>
              </a:rPr>
              <a:t>на 2015-2016 учебный  год</a:t>
            </a:r>
            <a:r>
              <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mj-ea"/>
                <a:cs typeface="Arial" pitchFamily="34" charset="0"/>
              </a:rPr>
              <a:t/>
            </a:r>
            <a:br>
              <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mj-ea"/>
                <a:cs typeface="Arial" pitchFamily="34" charset="0"/>
              </a:rPr>
            </a:br>
            <a:endParaRPr lang="ru-RU" sz="2000" b="1" cap="all" dirty="0">
              <a:ln w="9000" cmpd="sng">
                <a:solidFill>
                  <a:sysClr val="windowText" lastClr="000000"/>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eflection blurRad="12700" stA="28000" endPos="45000" dist="1000" dir="5400000" sy="-100000" algn="bl" rotWithShape="0"/>
              </a:effectLst>
              <a:latin typeface="Arial Black" pitchFamily="34" charset="0"/>
              <a:ea typeface="+mj-ea"/>
              <a:cs typeface="Arial" pitchFamily="34" charset="0"/>
            </a:endParaRPr>
          </a:p>
        </p:txBody>
      </p:sp>
      <p:sp>
        <p:nvSpPr>
          <p:cNvPr id="3" name="Rectangle 1"/>
          <p:cNvSpPr>
            <a:spLocks noChangeArrowheads="1"/>
          </p:cNvSpPr>
          <p:nvPr/>
        </p:nvSpPr>
        <p:spPr bwMode="auto">
          <a:xfrm>
            <a:off x="373063" y="2881283"/>
            <a:ext cx="8397875" cy="2862322"/>
          </a:xfrm>
          <a:prstGeom prst="rect">
            <a:avLst/>
          </a:prstGeom>
          <a:noFill/>
          <a:ln w="9525">
            <a:noFill/>
            <a:miter lim="800000"/>
            <a:headEnd/>
            <a:tailEnd/>
          </a:ln>
          <a:effectLst/>
        </p:spPr>
        <p:txBody>
          <a:bodyPr anchor="ctr">
            <a:spAutoFit/>
          </a:bodyPr>
          <a:lstStyle/>
          <a:p>
            <a:pPr indent="449263" algn="just" eaLnBrk="0" fontAlgn="base" hangingPunct="0">
              <a:spcBef>
                <a:spcPct val="0"/>
              </a:spcBef>
              <a:spcAft>
                <a:spcPct val="0"/>
              </a:spcAft>
              <a:defRPr/>
            </a:pPr>
            <a:r>
              <a:rPr lang="ru-RU" sz="2000" dirty="0">
                <a:solidFill>
                  <a:srgbClr val="222222"/>
                </a:solidFill>
                <a:latin typeface="Times New Roman" pitchFamily="18" charset="0"/>
                <a:cs typeface="Times New Roman" pitchFamily="18" charset="0"/>
              </a:rPr>
              <a:t>Успешной и эффективной библиотечно-информационная деятельность может быть при условии </a:t>
            </a:r>
            <a:r>
              <a:rPr lang="ru-RU" sz="2000" dirty="0" smtClean="0">
                <a:solidFill>
                  <a:srgbClr val="222222"/>
                </a:solidFill>
                <a:latin typeface="Times New Roman" pitchFamily="18" charset="0"/>
                <a:cs typeface="Times New Roman" pitchFamily="18" charset="0"/>
              </a:rPr>
              <a:t>сотрудничества  с педагогами и родителями </a:t>
            </a:r>
            <a:r>
              <a:rPr lang="ru-RU" sz="2000" dirty="0">
                <a:solidFill>
                  <a:srgbClr val="222222"/>
                </a:solidFill>
                <a:latin typeface="Times New Roman" pitchFamily="18" charset="0"/>
                <a:cs typeface="Times New Roman" pitchFamily="18" charset="0"/>
              </a:rPr>
              <a:t>и ориентации на </a:t>
            </a:r>
            <a:r>
              <a:rPr lang="ru-RU" sz="2000" dirty="0" smtClean="0">
                <a:solidFill>
                  <a:srgbClr val="222222"/>
                </a:solidFill>
                <a:latin typeface="Times New Roman" pitchFamily="18" charset="0"/>
                <a:cs typeface="Times New Roman" pitchFamily="18" charset="0"/>
              </a:rPr>
              <a:t>качественное удовлетворение запросов, </a:t>
            </a:r>
            <a:r>
              <a:rPr lang="ru-RU" sz="2000" dirty="0">
                <a:solidFill>
                  <a:srgbClr val="222222"/>
                </a:solidFill>
                <a:latin typeface="Times New Roman" pitchFamily="18" charset="0"/>
                <a:cs typeface="Times New Roman" pitchFamily="18" charset="0"/>
              </a:rPr>
              <a:t>что в свою очередь зависит от использования инновационных форм</a:t>
            </a:r>
            <a:r>
              <a:rPr lang="ru-RU" sz="2000" dirty="0">
                <a:solidFill>
                  <a:srgbClr val="222222"/>
                </a:solidFill>
                <a:latin typeface="Arial" charset="0"/>
                <a:cs typeface="Times New Roman" pitchFamily="18" charset="0"/>
              </a:rPr>
              <a:t> </a:t>
            </a:r>
            <a:r>
              <a:rPr lang="ru-RU" sz="2000" dirty="0">
                <a:solidFill>
                  <a:srgbClr val="222222"/>
                </a:solidFill>
                <a:latin typeface="Times New Roman" pitchFamily="18" charset="0"/>
                <a:cs typeface="Times New Roman" pitchFamily="18" charset="0"/>
              </a:rPr>
              <a:t> и методов работы, особенно интерактивных. </a:t>
            </a:r>
            <a:endParaRPr lang="ru-RU" sz="1050" dirty="0">
              <a:solidFill>
                <a:prstClr val="black"/>
              </a:solidFill>
              <a:latin typeface="Arial" charset="0"/>
              <a:cs typeface="Arial" charset="0"/>
            </a:endParaRPr>
          </a:p>
          <a:p>
            <a:pPr indent="449263" algn="just" eaLnBrk="0" fontAlgn="base" hangingPunct="0">
              <a:spcBef>
                <a:spcPct val="0"/>
              </a:spcBef>
              <a:spcAft>
                <a:spcPct val="0"/>
              </a:spcAft>
              <a:defRPr/>
            </a:pPr>
            <a:r>
              <a:rPr lang="ru-RU" sz="2000" dirty="0">
                <a:solidFill>
                  <a:srgbClr val="222222"/>
                </a:solidFill>
                <a:latin typeface="Times New Roman" pitchFamily="18" charset="0"/>
                <a:cs typeface="Times New Roman" pitchFamily="18" charset="0"/>
              </a:rPr>
              <a:t>Целесообразно планировать работу с учетом акций по проведению десятилетий, юбилеев, праздников, объявленных международными организациями, Президентом и Правительством Российской Федерации, а также </a:t>
            </a:r>
            <a:r>
              <a:rPr lang="ru-RU" sz="2000" dirty="0">
                <a:solidFill>
                  <a:srgbClr val="222222"/>
                </a:solidFill>
                <a:latin typeface="Arial" charset="0"/>
                <a:cs typeface="Times New Roman" pitchFamily="18" charset="0"/>
              </a:rPr>
              <a:t>–</a:t>
            </a:r>
            <a:r>
              <a:rPr lang="ru-RU" sz="2000" dirty="0">
                <a:solidFill>
                  <a:srgbClr val="222222"/>
                </a:solidFill>
                <a:latin typeface="Times New Roman" pitchFamily="18" charset="0"/>
                <a:cs typeface="Times New Roman" pitchFamily="18" charset="0"/>
              </a:rPr>
              <a:t> федеральных и региональных программ.</a:t>
            </a:r>
            <a:endParaRPr lang="ru-RU" sz="2800" dirty="0">
              <a:solidFill>
                <a:prstClr val="black"/>
              </a:solidFill>
              <a:latin typeface="Arial" charset="0"/>
              <a:cs typeface="Arial" charset="0"/>
            </a:endParaRPr>
          </a:p>
        </p:txBody>
      </p:sp>
      <p:sp>
        <p:nvSpPr>
          <p:cNvPr id="10245" name="Rectangle 5"/>
          <p:cNvSpPr>
            <a:spLocks noChangeArrowheads="1"/>
          </p:cNvSpPr>
          <p:nvPr/>
        </p:nvSpPr>
        <p:spPr bwMode="auto">
          <a:xfrm>
            <a:off x="300038" y="1347788"/>
            <a:ext cx="85074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ct val="0"/>
              </a:spcAft>
            </a:pPr>
            <a:r>
              <a:rPr lang="ru-RU" altLang="ru-RU" sz="2000" dirty="0">
                <a:solidFill>
                  <a:prstClr val="black"/>
                </a:solidFill>
                <a:latin typeface="Times New Roman" pitchFamily="18" charset="0"/>
                <a:cs typeface="Times New Roman" pitchFamily="18" charset="0"/>
              </a:rPr>
              <a:t>       Планировать  работу </a:t>
            </a:r>
            <a:r>
              <a:rPr lang="ru-RU" altLang="ru-RU" sz="2000" dirty="0" smtClean="0">
                <a:solidFill>
                  <a:prstClr val="black"/>
                </a:solidFill>
                <a:latin typeface="Times New Roman" pitchFamily="18" charset="0"/>
                <a:cs typeface="Times New Roman" pitchFamily="18" charset="0"/>
              </a:rPr>
              <a:t>школьной библиотеки рекомендуем </a:t>
            </a:r>
            <a:r>
              <a:rPr lang="ru-RU" altLang="ru-RU" sz="2000" dirty="0">
                <a:solidFill>
                  <a:prstClr val="black"/>
                </a:solidFill>
                <a:latin typeface="Times New Roman" pitchFamily="18" charset="0"/>
                <a:cs typeface="Times New Roman" pitchFamily="18" charset="0"/>
              </a:rPr>
              <a:t>в соответствии с юбилейными литературными и памятными датами года и основными направлениями библиотечной деятельности, </a:t>
            </a:r>
            <a:r>
              <a:rPr lang="ru-RU" altLang="ru-RU" sz="2000" dirty="0">
                <a:latin typeface="Times New Roman" pitchFamily="18" charset="0"/>
                <a:cs typeface="Times New Roman" pitchFamily="18" charset="0"/>
              </a:rPr>
              <a:t>главной  задачей</a:t>
            </a:r>
            <a:r>
              <a:rPr lang="ru-RU" altLang="ru-RU" sz="2000" dirty="0">
                <a:solidFill>
                  <a:srgbClr val="FF0000"/>
                </a:solidFill>
                <a:latin typeface="Times New Roman" pitchFamily="18" charset="0"/>
                <a:cs typeface="Times New Roman" pitchFamily="18" charset="0"/>
              </a:rPr>
              <a:t> </a:t>
            </a:r>
            <a:r>
              <a:rPr lang="ru-RU" altLang="ru-RU" sz="2000" dirty="0">
                <a:solidFill>
                  <a:prstClr val="black"/>
                </a:solidFill>
                <a:latin typeface="Times New Roman" pitchFamily="18" charset="0"/>
                <a:cs typeface="Times New Roman" pitchFamily="18" charset="0"/>
              </a:rPr>
              <a:t>ставя </a:t>
            </a:r>
            <a:r>
              <a:rPr lang="ru-RU" altLang="ru-RU" sz="2000" dirty="0" smtClean="0">
                <a:solidFill>
                  <a:prstClr val="black"/>
                </a:solidFill>
                <a:latin typeface="Times New Roman" pitchFamily="18" charset="0"/>
                <a:cs typeface="Times New Roman" pitchFamily="18" charset="0"/>
              </a:rPr>
              <a:t>перед </a:t>
            </a:r>
            <a:r>
              <a:rPr lang="ru-RU" altLang="ru-RU" sz="2000" dirty="0">
                <a:solidFill>
                  <a:prstClr val="black"/>
                </a:solidFill>
                <a:latin typeface="Times New Roman" pitchFamily="18" charset="0"/>
                <a:cs typeface="Times New Roman" pitchFamily="18" charset="0"/>
              </a:rPr>
              <a:t>собой </a:t>
            </a:r>
            <a:r>
              <a:rPr lang="ru-RU" altLang="ru-RU" sz="2000" b="1" i="1" dirty="0">
                <a:solidFill>
                  <a:prstClr val="black"/>
                </a:solidFill>
                <a:latin typeface="Times New Roman" pitchFamily="18" charset="0"/>
                <a:cs typeface="Times New Roman" pitchFamily="18" charset="0"/>
              </a:rPr>
              <a:t>привлечение детей к чтению, </a:t>
            </a:r>
            <a:r>
              <a:rPr lang="ru-RU" altLang="ru-RU" sz="2000" b="1" i="1" dirty="0" smtClean="0">
                <a:solidFill>
                  <a:prstClr val="black"/>
                </a:solidFill>
                <a:latin typeface="Times New Roman" pitchFamily="18" charset="0"/>
                <a:cs typeface="Times New Roman" pitchFamily="18" charset="0"/>
              </a:rPr>
              <a:t>привитие </a:t>
            </a:r>
            <a:r>
              <a:rPr lang="ru-RU" altLang="ru-RU" sz="2000" b="1" i="1" dirty="0">
                <a:solidFill>
                  <a:prstClr val="black"/>
                </a:solidFill>
                <a:latin typeface="Times New Roman" pitchFamily="18" charset="0"/>
                <a:cs typeface="Times New Roman" pitchFamily="18" charset="0"/>
              </a:rPr>
              <a:t>любви к книге,  воспитание информационной культуры.</a:t>
            </a:r>
            <a:endParaRPr lang="ru-RU" altLang="ru-RU"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25195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3 октября – 120 лет со дня рождения русского поэта Сергея Есенина (1895-1925)</a:t>
            </a:r>
            <a:endParaRPr lang="ru-RU" sz="2400" b="1" dirty="0"/>
          </a:p>
        </p:txBody>
      </p:sp>
      <p:sp>
        <p:nvSpPr>
          <p:cNvPr id="3" name="Объект 2"/>
          <p:cNvSpPr>
            <a:spLocks noGrp="1"/>
          </p:cNvSpPr>
          <p:nvPr>
            <p:ph idx="1"/>
          </p:nvPr>
        </p:nvSpPr>
        <p:spPr>
          <a:xfrm>
            <a:off x="467544" y="1412777"/>
            <a:ext cx="5472608" cy="2520279"/>
          </a:xfrm>
        </p:spPr>
        <p:txBody>
          <a:bodyPr>
            <a:normAutofit/>
          </a:bodyPr>
          <a:lstStyle/>
          <a:p>
            <a:pPr algn="just"/>
            <a:r>
              <a:rPr lang="ru-RU" sz="2000" dirty="0" smtClean="0"/>
              <a:t>Сергей Александрович Есенин (3 октября </a:t>
            </a:r>
            <a:r>
              <a:rPr lang="ru-RU" sz="2000" dirty="0"/>
              <a:t>1895, село Константиново, Рязанская губерния — 28 декабря 1925, Ленинград[4]) — русский поэт, представитель </a:t>
            </a:r>
            <a:r>
              <a:rPr lang="ru-RU" sz="2000" dirty="0" err="1"/>
              <a:t>новокрестьянской</a:t>
            </a:r>
            <a:r>
              <a:rPr lang="ru-RU" sz="2000" dirty="0"/>
              <a:t> поэзии и лирики, а в более позднем периоде творчества — и имажинизма</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2439" y="3933056"/>
            <a:ext cx="3312368" cy="248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052736"/>
            <a:ext cx="2069827" cy="2723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Объект 2"/>
          <p:cNvSpPr txBox="1">
            <a:spLocks/>
          </p:cNvSpPr>
          <p:nvPr/>
        </p:nvSpPr>
        <p:spPr>
          <a:xfrm>
            <a:off x="1043608" y="5661248"/>
            <a:ext cx="3816424" cy="7560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ru-RU" sz="1600" dirty="0" smtClean="0"/>
              <a:t>Дом, в котором родился Сергей Есенин,  село Константиново</a:t>
            </a:r>
            <a:endParaRPr lang="ru-RU" sz="1600" dirty="0"/>
          </a:p>
        </p:txBody>
      </p:sp>
    </p:spTree>
    <p:extLst>
      <p:ext uri="{BB962C8B-B14F-4D97-AF65-F5344CB8AC3E}">
        <p14:creationId xmlns:p14="http://schemas.microsoft.com/office/powerpoint/2010/main" val="3508364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7 октября – 100 лет со дня рождения русской поэтессы Маргариты </a:t>
            </a:r>
            <a:r>
              <a:rPr lang="ru-RU" sz="2400" b="1" dirty="0" err="1" smtClean="0"/>
              <a:t>Алигер</a:t>
            </a:r>
            <a:r>
              <a:rPr lang="ru-RU" sz="2400" b="1" dirty="0" smtClean="0"/>
              <a:t> (1915 – 1992) </a:t>
            </a:r>
            <a:endParaRPr lang="ru-RU" sz="2400" b="1" dirty="0"/>
          </a:p>
        </p:txBody>
      </p:sp>
      <p:sp>
        <p:nvSpPr>
          <p:cNvPr id="3" name="Объект 2"/>
          <p:cNvSpPr>
            <a:spLocks noGrp="1"/>
          </p:cNvSpPr>
          <p:nvPr>
            <p:ph idx="1"/>
          </p:nvPr>
        </p:nvSpPr>
        <p:spPr>
          <a:xfrm>
            <a:off x="3347864" y="1412776"/>
            <a:ext cx="5122911" cy="4713387"/>
          </a:xfrm>
        </p:spPr>
        <p:txBody>
          <a:bodyPr>
            <a:normAutofit/>
          </a:bodyPr>
          <a:lstStyle/>
          <a:p>
            <a:pPr algn="just"/>
            <a:r>
              <a:rPr lang="ru-RU" sz="1600" dirty="0"/>
              <a:t>Маргарита Иосифовна </a:t>
            </a:r>
            <a:r>
              <a:rPr lang="ru-RU" sz="1600" dirty="0" err="1"/>
              <a:t>Алигер</a:t>
            </a:r>
            <a:r>
              <a:rPr lang="ru-RU" sz="1600" dirty="0"/>
              <a:t> (1915 — 1992) — русская советская поэтесса. Лауреат Сталинской премии второй степени (1943).</a:t>
            </a:r>
          </a:p>
          <a:p>
            <a:pPr algn="just"/>
            <a:r>
              <a:rPr lang="ru-RU" sz="1600" dirty="0" smtClean="0"/>
              <a:t>С </a:t>
            </a:r>
            <a:r>
              <a:rPr lang="ru-RU" sz="1600" dirty="0"/>
              <a:t>самого начала Великой Отечественной войны Маргарита </a:t>
            </a:r>
            <a:r>
              <a:rPr lang="ru-RU" sz="1600" dirty="0" err="1"/>
              <a:t>Алигер</a:t>
            </a:r>
            <a:r>
              <a:rPr lang="ru-RU" sz="1600" dirty="0"/>
              <a:t> работала корреспондентом в центральной газете «Сталинский сокол». По заданиям редакции она выезжала в различные участки фронта, и год провела в блокадном Ленинграде. Ее стихотворения звучали по радио и печатались в газетах. В эти годы Маргарита </a:t>
            </a:r>
            <a:r>
              <a:rPr lang="ru-RU" sz="1600" dirty="0" err="1"/>
              <a:t>Алигер</a:t>
            </a:r>
            <a:r>
              <a:rPr lang="ru-RU" sz="1600" dirty="0"/>
              <a:t> написала две свои наиболее известные поэмы: «Твоя победа» и «Зоя</a:t>
            </a:r>
            <a:r>
              <a:rPr lang="ru-RU" sz="1600" dirty="0" smtClean="0"/>
              <a:t>».</a:t>
            </a:r>
          </a:p>
          <a:p>
            <a:pPr algn="just"/>
            <a:r>
              <a:rPr lang="ru-RU" sz="1600" dirty="0"/>
              <a:t>За поэму «Зоя», написанную в 1942 году, Маргарита </a:t>
            </a:r>
            <a:r>
              <a:rPr lang="ru-RU" sz="1600" dirty="0" err="1"/>
              <a:t>Алигер</a:t>
            </a:r>
            <a:r>
              <a:rPr lang="ru-RU" sz="1600" dirty="0"/>
              <a:t> получила в 1943 году Сталинскую премию второй степени и передала ее в Фонд обороны на усиление артиллерийского вооружения Красной Армии. </a:t>
            </a:r>
          </a:p>
        </p:txBody>
      </p:sp>
      <p:pic>
        <p:nvPicPr>
          <p:cNvPr id="1028" name="Picture 4" descr="C:\Users\Администратор\Desktop\Алигер.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1905000" cy="27924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Администратор\Pictures\2015-03-15\Scan1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716401">
            <a:off x="1344323" y="4072913"/>
            <a:ext cx="1581864" cy="242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32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16 октября – 105 лет со дня рождения русской писательницы</a:t>
            </a:r>
            <a:r>
              <a:rPr lang="ru-RU" sz="2400" b="1" dirty="0"/>
              <a:t> </a:t>
            </a:r>
            <a:r>
              <a:rPr lang="ru-RU" sz="2400" b="1" dirty="0" smtClean="0"/>
              <a:t> </a:t>
            </a:r>
            <a:r>
              <a:rPr lang="ru-RU" sz="2400" b="1" dirty="0"/>
              <a:t>Лии Борисовны </a:t>
            </a:r>
            <a:r>
              <a:rPr lang="ru-RU" sz="2400" b="1" dirty="0" err="1"/>
              <a:t>Гераскиной</a:t>
            </a:r>
            <a:r>
              <a:rPr lang="ru-RU" sz="2400" b="1" dirty="0"/>
              <a:t> (1910-2010)</a:t>
            </a:r>
          </a:p>
        </p:txBody>
      </p:sp>
      <p:sp>
        <p:nvSpPr>
          <p:cNvPr id="3" name="Объект 2"/>
          <p:cNvSpPr>
            <a:spLocks noGrp="1"/>
          </p:cNvSpPr>
          <p:nvPr>
            <p:ph idx="1"/>
          </p:nvPr>
        </p:nvSpPr>
        <p:spPr>
          <a:xfrm>
            <a:off x="2987824" y="1412776"/>
            <a:ext cx="5482951" cy="5040560"/>
          </a:xfrm>
        </p:spPr>
        <p:txBody>
          <a:bodyPr>
            <a:normAutofit lnSpcReduction="10000"/>
          </a:bodyPr>
          <a:lstStyle/>
          <a:p>
            <a:pPr algn="just"/>
            <a:r>
              <a:rPr lang="ru-RU" sz="1600" dirty="0" smtClean="0"/>
              <a:t>Лия </a:t>
            </a:r>
            <a:r>
              <a:rPr lang="ru-RU" sz="1600" dirty="0" err="1" smtClean="0"/>
              <a:t>Гераскина</a:t>
            </a:r>
            <a:r>
              <a:rPr lang="ru-RU" sz="1600" dirty="0" smtClean="0"/>
              <a:t> работала с шестнадцати лет – преподавала в школе, разносила почту, работала на фабрике игрушек, в редакции газеты.</a:t>
            </a:r>
          </a:p>
          <a:p>
            <a:pPr algn="just"/>
            <a:r>
              <a:rPr lang="ru-RU" sz="1600" dirty="0" smtClean="0"/>
              <a:t>В </a:t>
            </a:r>
            <a:r>
              <a:rPr lang="ru-RU" sz="1600" dirty="0"/>
              <a:t>1947 году на сцене красноярского драмтеатра была поставлена первая пьеса Лии </a:t>
            </a:r>
            <a:r>
              <a:rPr lang="ru-RU" sz="1600" dirty="0" err="1"/>
              <a:t>Гераскиной</a:t>
            </a:r>
            <a:r>
              <a:rPr lang="ru-RU" sz="1600" dirty="0"/>
              <a:t> — сказка «</a:t>
            </a:r>
            <a:r>
              <a:rPr lang="ru-RU" sz="1600" dirty="0" err="1"/>
              <a:t>Хрустальд</a:t>
            </a:r>
            <a:r>
              <a:rPr lang="ru-RU" sz="1600" dirty="0"/>
              <a:t> и </a:t>
            </a:r>
            <a:r>
              <a:rPr lang="ru-RU" sz="1600" dirty="0" err="1"/>
              <a:t>Катринка</a:t>
            </a:r>
            <a:r>
              <a:rPr lang="ru-RU" sz="1600" dirty="0"/>
              <a:t>». В дальнейшем писательница </a:t>
            </a:r>
            <a:r>
              <a:rPr lang="ru-RU" sz="1600" dirty="0" smtClean="0"/>
              <a:t>актив­но работала </a:t>
            </a:r>
            <a:r>
              <a:rPr lang="ru-RU" sz="1600" dirty="0"/>
              <a:t>в жанре «школьной пьесы» и переехала в Москву. С 1950 года </a:t>
            </a:r>
            <a:r>
              <a:rPr lang="ru-RU" sz="1600" dirty="0" err="1"/>
              <a:t>Гераскина</a:t>
            </a:r>
            <a:r>
              <a:rPr lang="ru-RU" sz="1600" dirty="0"/>
              <a:t> — член Союза писателей СССР. Её пьесы </a:t>
            </a:r>
            <a:r>
              <a:rPr lang="ru-RU" sz="1600" dirty="0" smtClean="0"/>
              <a:t>ставили </a:t>
            </a:r>
            <a:r>
              <a:rPr lang="ru-RU" sz="1600" dirty="0"/>
              <a:t>Московский, Хабаровский, Новосибирский, Владивостокский </a:t>
            </a:r>
            <a:r>
              <a:rPr lang="ru-RU" sz="1600" dirty="0" err="1"/>
              <a:t>ТЮЗы</a:t>
            </a:r>
            <a:r>
              <a:rPr lang="ru-RU" sz="1600" dirty="0"/>
              <a:t>, Московский театр драмы и комедии. Наибольшую популярность полу­чила пьеса «Аттестат зрелости» (1949), экранизированная в 1954 году, с молодым Василием </a:t>
            </a:r>
            <a:r>
              <a:rPr lang="ru-RU" sz="1600" dirty="0" err="1"/>
              <a:t>Лановым</a:t>
            </a:r>
            <a:r>
              <a:rPr lang="ru-RU" sz="1600" dirty="0"/>
              <a:t> в главной роли</a:t>
            </a:r>
            <a:r>
              <a:rPr lang="ru-RU" sz="1600" dirty="0" smtClean="0"/>
              <a:t>.</a:t>
            </a:r>
            <a:endParaRPr lang="ru-RU" sz="1600" dirty="0"/>
          </a:p>
          <a:p>
            <a:pPr algn="just"/>
            <a:r>
              <a:rPr lang="ru-RU" sz="1600" dirty="0"/>
              <a:t>В 60-70-е годы Лия Борисовна </a:t>
            </a:r>
            <a:r>
              <a:rPr lang="ru-RU" sz="1600" dirty="0" smtClean="0"/>
              <a:t>выступала </a:t>
            </a:r>
            <a:r>
              <a:rPr lang="ru-RU" sz="1600" dirty="0"/>
              <a:t>в различных драматургических жанрах. Так для детского театра она написала пьесу «</a:t>
            </a:r>
            <a:r>
              <a:rPr lang="ru-RU" sz="1600" dirty="0" err="1"/>
              <a:t>Джельсомино</a:t>
            </a:r>
            <a:r>
              <a:rPr lang="ru-RU" sz="1600" dirty="0"/>
              <a:t> в стране лжецов» по мотивам сказки </a:t>
            </a:r>
            <a:r>
              <a:rPr lang="ru-RU" sz="1600" dirty="0" err="1"/>
              <a:t>Джанни</a:t>
            </a:r>
            <a:r>
              <a:rPr lang="ru-RU" sz="1600" dirty="0"/>
              <a:t> </a:t>
            </a:r>
            <a:r>
              <a:rPr lang="ru-RU" sz="1600" dirty="0" err="1"/>
              <a:t>Родари</a:t>
            </a:r>
            <a:r>
              <a:rPr lang="ru-RU" sz="1600" dirty="0"/>
              <a:t>. Тогда же </a:t>
            </a:r>
            <a:r>
              <a:rPr lang="ru-RU" sz="1600" dirty="0" smtClean="0"/>
              <a:t>была опубликована </a:t>
            </a:r>
            <a:r>
              <a:rPr lang="ru-RU" sz="1600" dirty="0"/>
              <a:t>её знаменитая сказка «В стране невыученных уроков», по мотивам которой в 1969 году </a:t>
            </a:r>
            <a:r>
              <a:rPr lang="ru-RU" sz="1600" dirty="0" smtClean="0"/>
              <a:t>вышел </a:t>
            </a:r>
            <a:r>
              <a:rPr lang="ru-RU" sz="1600" dirty="0"/>
              <a:t>не менее знаменитый мультфильм режиссёра Юрия </a:t>
            </a:r>
            <a:r>
              <a:rPr lang="ru-RU" sz="1600" dirty="0" err="1"/>
              <a:t>Прыткова</a:t>
            </a:r>
            <a:r>
              <a:rPr lang="ru-RU" sz="1600" dirty="0"/>
              <a:t>.</a:t>
            </a:r>
          </a:p>
        </p:txBody>
      </p:sp>
      <p:pic>
        <p:nvPicPr>
          <p:cNvPr id="2050" name="Picture 2" descr="C:\Users\Администратор\Pictures\2015-03-26\Scan10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72816"/>
            <a:ext cx="1702594"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39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22 октября – </a:t>
            </a:r>
            <a:r>
              <a:rPr lang="ru-RU" sz="2400" dirty="0"/>
              <a:t>145 лет со дня рождения русского писателя, лауреата Нобелевской премии по литературе (</a:t>
            </a:r>
            <a:r>
              <a:rPr lang="ru-RU" sz="2400" dirty="0" smtClean="0"/>
              <a:t>1953)</a:t>
            </a:r>
            <a:br>
              <a:rPr lang="ru-RU" sz="2400" dirty="0" smtClean="0"/>
            </a:br>
            <a:r>
              <a:rPr lang="ru-RU" sz="2400" b="1" dirty="0" smtClean="0"/>
              <a:t>Ивана </a:t>
            </a:r>
            <a:r>
              <a:rPr lang="ru-RU" sz="2400" b="1" dirty="0"/>
              <a:t>Алексеевича Бунина (1870-1953). </a:t>
            </a:r>
          </a:p>
        </p:txBody>
      </p:sp>
      <p:sp>
        <p:nvSpPr>
          <p:cNvPr id="3" name="Объект 2"/>
          <p:cNvSpPr>
            <a:spLocks noGrp="1"/>
          </p:cNvSpPr>
          <p:nvPr>
            <p:ph idx="1"/>
          </p:nvPr>
        </p:nvSpPr>
        <p:spPr>
          <a:xfrm>
            <a:off x="457201" y="1412776"/>
            <a:ext cx="5122911" cy="4713387"/>
          </a:xfrm>
        </p:spPr>
        <p:txBody>
          <a:bodyPr>
            <a:normAutofit fontScale="92500" lnSpcReduction="20000"/>
          </a:bodyPr>
          <a:lstStyle/>
          <a:p>
            <a:pPr algn="just"/>
            <a:r>
              <a:rPr lang="ru-RU" sz="1700" dirty="0"/>
              <a:t>Иван Алексеевич Бунин (22 октября 1870 года, Воронеж — 8 ноября 1953 года, Париж) — русский писатель и поэт, первый отечественный лауреат Нобелевской премии по литературе (1933</a:t>
            </a:r>
            <a:r>
              <a:rPr lang="ru-RU" sz="1700" dirty="0" smtClean="0"/>
              <a:t>).</a:t>
            </a:r>
          </a:p>
          <a:p>
            <a:pPr algn="just"/>
            <a:r>
              <a:rPr lang="ru-RU" sz="1700" dirty="0"/>
              <a:t>Бунину дважды (1903 год, 1909 год) присуждалась Пушкинская премия. 1 ноября 1909 года он был избран почётным академиком Санкт-Петербургской академии наук по разряду изящной </a:t>
            </a:r>
            <a:r>
              <a:rPr lang="ru-RU" sz="1700" dirty="0" smtClean="0"/>
              <a:t>словесности.</a:t>
            </a:r>
          </a:p>
          <a:p>
            <a:pPr algn="just"/>
            <a:r>
              <a:rPr lang="ru-RU" sz="1700" dirty="0"/>
              <a:t>Лауреат Нобелевской премии по литературе в 1933 году за «строгое мастерство, с которым он развивает традиции русской классической прозы».</a:t>
            </a:r>
            <a:endParaRPr lang="ru-RU" sz="1700" dirty="0" smtClean="0"/>
          </a:p>
          <a:p>
            <a:pPr algn="just"/>
            <a:r>
              <a:rPr lang="ru-RU" sz="1700" dirty="0"/>
              <a:t>В эмиграции Бунин написал свои лучшие произведения, такие как: «Митина любовь» (1924), «Солнечный удар» (1925), «Дело корнета Елагина» (1925), и, наконец, «Жизнь Арсеньева» (1927—1929, 1933) и цикл рассказов «Тёмные аллеи» (1938-40). Эти произведения стали новым словом и в бунинском творчестве, и в русской литературе в целом. По словам К. Г. Паустовского, «Жизнь Арсеньева» — это не только вершинное произведение русской литературы, но и «одно из замечательнейших явлений мировой литературы».</a:t>
            </a:r>
            <a:endParaRPr lang="ru-RU" sz="1700" dirty="0" smtClean="0"/>
          </a:p>
          <a:p>
            <a:pPr algn="just"/>
            <a:endParaRPr lang="ru-RU"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509120"/>
            <a:ext cx="236984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995936" y="6328451"/>
            <a:ext cx="4572000" cy="338554"/>
          </a:xfrm>
          <a:prstGeom prst="rect">
            <a:avLst/>
          </a:prstGeom>
        </p:spPr>
        <p:txBody>
          <a:bodyPr>
            <a:spAutoFit/>
          </a:bodyPr>
          <a:lstStyle/>
          <a:p>
            <a:pPr lvl="0" algn="just"/>
            <a:r>
              <a:rPr lang="ru-RU" sz="1600" dirty="0">
                <a:solidFill>
                  <a:prstClr val="black"/>
                </a:solidFill>
              </a:rPr>
              <a:t>Дом, в котором родился </a:t>
            </a:r>
            <a:r>
              <a:rPr lang="ru-RU" sz="1600" dirty="0" smtClean="0">
                <a:solidFill>
                  <a:prstClr val="black"/>
                </a:solidFill>
              </a:rPr>
              <a:t>Иван Бунин,  г. Воронеж</a:t>
            </a:r>
            <a:endParaRPr lang="ru-RU" sz="16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796" y="1484784"/>
            <a:ext cx="2425204" cy="274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240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F1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t>22 октября - Праздник белых журавлей</a:t>
            </a:r>
            <a:endParaRPr lang="ru-RU" sz="3200" b="1" dirty="0"/>
          </a:p>
        </p:txBody>
      </p:sp>
      <p:sp>
        <p:nvSpPr>
          <p:cNvPr id="3" name="Объект 2"/>
          <p:cNvSpPr>
            <a:spLocks noGrp="1"/>
          </p:cNvSpPr>
          <p:nvPr>
            <p:ph idx="1"/>
          </p:nvPr>
        </p:nvSpPr>
        <p:spPr>
          <a:xfrm>
            <a:off x="683568" y="1531279"/>
            <a:ext cx="4716524" cy="4571962"/>
          </a:xfrm>
        </p:spPr>
        <p:txBody>
          <a:bodyPr/>
          <a:lstStyle/>
          <a:p>
            <a:r>
              <a:rPr lang="ru-RU" sz="1600" dirty="0" smtClean="0"/>
              <a:t>Праздник белых журавлей </a:t>
            </a:r>
            <a:r>
              <a:rPr lang="ru-RU" sz="1600" dirty="0"/>
              <a:t>— праздник поэзии и памяти павших на полях сражений во всех войнах. Отмечается ежегодно 22 октября по инициативе дагестанского поэта Расула Гамзатова, автора текста знаменитой песни</a:t>
            </a:r>
            <a:r>
              <a:rPr lang="ru-RU" sz="1600" dirty="0" smtClean="0"/>
              <a:t>:</a:t>
            </a:r>
            <a:endParaRPr lang="ru-RU" sz="1600" dirty="0"/>
          </a:p>
          <a:p>
            <a:pPr marL="0" indent="722313" algn="just">
              <a:buNone/>
            </a:pPr>
            <a:r>
              <a:rPr lang="ru-RU" sz="1600" dirty="0"/>
              <a:t>Мне кажется порою, что солдаты,</a:t>
            </a:r>
          </a:p>
          <a:p>
            <a:pPr marL="0" indent="722313" algn="just">
              <a:buNone/>
            </a:pPr>
            <a:r>
              <a:rPr lang="ru-RU" sz="1600" dirty="0"/>
              <a:t>С кровавых не пришедшие полей,</a:t>
            </a:r>
          </a:p>
          <a:p>
            <a:pPr marL="0" indent="722313" algn="just">
              <a:buNone/>
            </a:pPr>
            <a:r>
              <a:rPr lang="ru-RU" sz="1600" dirty="0"/>
              <a:t>Не в землю нашу полегли когда-то,</a:t>
            </a:r>
          </a:p>
          <a:p>
            <a:pPr marL="0" indent="722313" algn="just">
              <a:buNone/>
            </a:pPr>
            <a:r>
              <a:rPr lang="ru-RU" sz="1600" dirty="0"/>
              <a:t>А превратились в белых журавлей</a:t>
            </a:r>
            <a:r>
              <a:rPr lang="ru-RU" sz="1600" dirty="0" smtClean="0"/>
              <a:t>.</a:t>
            </a:r>
          </a:p>
          <a:p>
            <a:r>
              <a:rPr lang="ru-RU" sz="1600" dirty="0" smtClean="0"/>
              <a:t>Расул </a:t>
            </a:r>
            <a:r>
              <a:rPr lang="ru-RU" sz="1600" dirty="0" err="1" smtClean="0"/>
              <a:t>Гамзатович</a:t>
            </a:r>
            <a:r>
              <a:rPr lang="ru-RU" sz="1600" dirty="0" smtClean="0"/>
              <a:t> Гамзатов (8 </a:t>
            </a:r>
            <a:r>
              <a:rPr lang="ru-RU" sz="1600" dirty="0"/>
              <a:t>сентября 1923 — 3 ноября 2003) — советский и российский поэт, публицист и политический деятель. Народный поэт Дагестанской АССР (1959). Герой Социалистического Труда (1974). Лауреат Ленинской (1963) и Сталинской премии третьей степени (1952).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388" y="3717033"/>
            <a:ext cx="3358675" cy="23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992620"/>
            <a:ext cx="1972981" cy="276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72186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259632" y="404664"/>
            <a:ext cx="6660368" cy="1142640"/>
          </a:xfrm>
          <a:prstGeom prst="rect">
            <a:avLst/>
          </a:prstGeom>
        </p:spPr>
        <p:txBody>
          <a:bodyPr/>
          <a:lstStyle/>
          <a:p>
            <a:pPr algn="ctr">
              <a:buSzPct val="128000"/>
              <a:buFont typeface="Georgia"/>
              <a:buChar char="*"/>
            </a:pPr>
            <a:r>
              <a:rPr lang="ru-RU" sz="2400" b="1" dirty="0">
                <a:solidFill>
                  <a:prstClr val="black"/>
                </a:solidFill>
              </a:rPr>
              <a:t>2</a:t>
            </a:r>
            <a:r>
              <a:rPr lang="ru-RU" sz="2400" b="1" dirty="0" smtClean="0">
                <a:solidFill>
                  <a:prstClr val="black"/>
                </a:solidFill>
              </a:rPr>
              <a:t>3 октября – </a:t>
            </a:r>
            <a:r>
              <a:rPr lang="ru-RU" sz="2400" b="1" dirty="0">
                <a:solidFill>
                  <a:prstClr val="black"/>
                </a:solidFill>
              </a:rPr>
              <a:t>95 лет со дня рождения итальянского </a:t>
            </a:r>
            <a:r>
              <a:rPr lang="ru-RU" sz="2400" b="1" dirty="0" smtClean="0">
                <a:solidFill>
                  <a:prstClr val="black"/>
                </a:solidFill>
              </a:rPr>
              <a:t>писателя </a:t>
            </a:r>
            <a:r>
              <a:rPr lang="ru-RU" sz="2400" b="1" dirty="0" err="1" smtClean="0">
                <a:solidFill>
                  <a:prstClr val="black"/>
                </a:solidFill>
              </a:rPr>
              <a:t>Джанни</a:t>
            </a:r>
            <a:r>
              <a:rPr lang="ru-RU" sz="2400" b="1" dirty="0" smtClean="0">
                <a:solidFill>
                  <a:prstClr val="black"/>
                </a:solidFill>
              </a:rPr>
              <a:t> </a:t>
            </a:r>
            <a:r>
              <a:rPr lang="ru-RU" sz="2400" b="1" dirty="0" err="1">
                <a:solidFill>
                  <a:prstClr val="black"/>
                </a:solidFill>
              </a:rPr>
              <a:t>Родари</a:t>
            </a:r>
            <a:r>
              <a:rPr lang="ru-RU" sz="2400" b="1" dirty="0">
                <a:solidFill>
                  <a:prstClr val="black"/>
                </a:solidFill>
              </a:rPr>
              <a:t> (1920-1980)</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467544" y="1988839"/>
            <a:ext cx="3924456" cy="4450261"/>
          </a:xfrm>
        </p:spPr>
        <p:txBody>
          <a:bodyPr>
            <a:normAutofit/>
          </a:bodyPr>
          <a:lstStyle/>
          <a:p>
            <a:r>
              <a:rPr lang="ru-RU" dirty="0"/>
              <a:t>Сказки </a:t>
            </a:r>
            <a:r>
              <a:rPr lang="ru-RU" dirty="0" err="1"/>
              <a:t>Джанни</a:t>
            </a:r>
            <a:r>
              <a:rPr lang="ru-RU" dirty="0"/>
              <a:t> </a:t>
            </a:r>
            <a:r>
              <a:rPr lang="ru-RU" dirty="0" err="1" smtClean="0"/>
              <a:t>Родари</a:t>
            </a:r>
            <a:r>
              <a:rPr lang="ru-RU" dirty="0" smtClean="0"/>
              <a:t> в </a:t>
            </a:r>
            <a:r>
              <a:rPr lang="ru-RU" dirty="0"/>
              <a:t>России </a:t>
            </a:r>
            <a:r>
              <a:rPr lang="ru-RU" dirty="0" smtClean="0"/>
              <a:t>любят </a:t>
            </a:r>
            <a:r>
              <a:rPr lang="ru-RU" dirty="0"/>
              <a:t>наверное все — и дети и взрослые. Любят его за жизнерадостность и </a:t>
            </a:r>
            <a:r>
              <a:rPr lang="ru-RU" dirty="0" smtClean="0"/>
              <a:t>неисчерпаемую </a:t>
            </a:r>
            <a:r>
              <a:rPr lang="ru-RU" dirty="0"/>
              <a:t>фантазию</a:t>
            </a:r>
          </a:p>
          <a:p>
            <a:r>
              <a:rPr lang="ru-RU" dirty="0" smtClean="0"/>
              <a:t>В </a:t>
            </a:r>
            <a:r>
              <a:rPr lang="ru-RU" dirty="0"/>
              <a:t>1970 году писатель получил престижную премию </a:t>
            </a:r>
            <a:r>
              <a:rPr lang="ru-RU" dirty="0" err="1" smtClean="0"/>
              <a:t>Ханса</a:t>
            </a:r>
            <a:r>
              <a:rPr lang="ru-RU" dirty="0" smtClean="0"/>
              <a:t> </a:t>
            </a:r>
            <a:r>
              <a:rPr lang="ru-RU" dirty="0" err="1" smtClean="0"/>
              <a:t>Кристиана</a:t>
            </a:r>
            <a:r>
              <a:rPr lang="ru-RU" dirty="0" smtClean="0"/>
              <a:t> </a:t>
            </a:r>
            <a:r>
              <a:rPr lang="ru-RU" dirty="0"/>
              <a:t>Андерсена, которая помогла ему приобрести всемирную </a:t>
            </a:r>
            <a:r>
              <a:rPr lang="ru-RU" dirty="0" smtClean="0"/>
              <a:t>известность.</a:t>
            </a:r>
            <a:endParaRPr lang="ru-RU" dirty="0"/>
          </a:p>
        </p:txBody>
      </p:sp>
      <p:pic>
        <p:nvPicPr>
          <p:cNvPr id="3074" name="Picture 2" descr="C:\Users\Администратор\Pictures\2015-03-25\Scan10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333279">
            <a:off x="4738923" y="3944281"/>
            <a:ext cx="1452680" cy="21652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дминистратор\Pictures\2015-03-25\Scan1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45765">
            <a:off x="6836999" y="4204828"/>
            <a:ext cx="1356002" cy="19047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Администратор\Desktop\Писатели\Родари.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03" y="1702843"/>
            <a:ext cx="1374598" cy="210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472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22 октября – </a:t>
            </a:r>
            <a:r>
              <a:rPr lang="ru-RU" sz="2400" b="1" dirty="0"/>
              <a:t>90 лет русскому писателю, кинодраматургу Владимиру </a:t>
            </a:r>
            <a:r>
              <a:rPr lang="ru-RU" sz="2400" b="1" dirty="0" err="1" smtClean="0"/>
              <a:t>Карповичу</a:t>
            </a:r>
            <a:r>
              <a:rPr lang="ru-RU" sz="2400" b="1" dirty="0" smtClean="0"/>
              <a:t>  </a:t>
            </a:r>
            <a:r>
              <a:rPr lang="ru-RU" sz="2400" b="1" dirty="0" err="1"/>
              <a:t>Железникову</a:t>
            </a:r>
            <a:r>
              <a:rPr lang="ru-RU" sz="2400" b="1" dirty="0"/>
              <a:t> (р. 1925)</a:t>
            </a:r>
            <a:r>
              <a:rPr lang="ru-RU" sz="2400" b="1" dirty="0" smtClean="0"/>
              <a:t>. </a:t>
            </a:r>
            <a:endParaRPr lang="ru-RU" sz="2400" b="1" dirty="0"/>
          </a:p>
        </p:txBody>
      </p:sp>
      <p:sp>
        <p:nvSpPr>
          <p:cNvPr id="3" name="Объект 2"/>
          <p:cNvSpPr>
            <a:spLocks noGrp="1"/>
          </p:cNvSpPr>
          <p:nvPr>
            <p:ph idx="1"/>
          </p:nvPr>
        </p:nvSpPr>
        <p:spPr>
          <a:xfrm>
            <a:off x="457201" y="1412776"/>
            <a:ext cx="5122911" cy="4713387"/>
          </a:xfrm>
        </p:spPr>
        <p:txBody>
          <a:bodyPr>
            <a:normAutofit fontScale="92500" lnSpcReduction="10000"/>
          </a:bodyPr>
          <a:lstStyle/>
          <a:p>
            <a:pPr algn="just"/>
            <a:r>
              <a:rPr lang="ru-RU" sz="1700" dirty="0" err="1" smtClean="0"/>
              <a:t>Железников</a:t>
            </a:r>
            <a:r>
              <a:rPr lang="ru-RU" sz="1700" dirty="0" smtClean="0"/>
              <a:t> </a:t>
            </a:r>
            <a:r>
              <a:rPr lang="ru-RU" sz="1700" dirty="0"/>
              <a:t>Владимир </a:t>
            </a:r>
            <a:r>
              <a:rPr lang="ru-RU" sz="1700" dirty="0" err="1"/>
              <a:t>Карпович</a:t>
            </a:r>
            <a:r>
              <a:rPr lang="ru-RU" sz="1700" dirty="0"/>
              <a:t> (род. 26 октября 1925, Витебск) — русский детский писатель, кинодраматург, заслуженный деятель искусств Российской Федерации (1995</a:t>
            </a:r>
            <a:r>
              <a:rPr lang="ru-RU" sz="1700" dirty="0" smtClean="0"/>
              <a:t>).</a:t>
            </a:r>
          </a:p>
          <a:p>
            <a:pPr algn="just"/>
            <a:r>
              <a:rPr lang="ru-RU" sz="1700" dirty="0"/>
              <a:t>Родился в 1925 году в семье пограничника. В 1945 году переехал в Москву. Учился в артиллерийском училище, в юридическом институте. В 1957 году окончил Литературный институт имени М. Горького и стал писателем</a:t>
            </a:r>
            <a:r>
              <a:rPr lang="ru-RU" sz="1700" dirty="0" smtClean="0"/>
              <a:t>.</a:t>
            </a:r>
          </a:p>
          <a:p>
            <a:pPr algn="just"/>
            <a:r>
              <a:rPr lang="ru-RU" sz="1700" dirty="0"/>
              <a:t>Книги Владимира </a:t>
            </a:r>
            <a:r>
              <a:rPr lang="ru-RU" sz="1700" dirty="0" err="1"/>
              <a:t>Карповича</a:t>
            </a:r>
            <a:r>
              <a:rPr lang="ru-RU" sz="1700" dirty="0"/>
              <a:t> </a:t>
            </a:r>
            <a:r>
              <a:rPr lang="ru-RU" sz="1700" dirty="0" err="1"/>
              <a:t>Железникова</a:t>
            </a:r>
            <a:r>
              <a:rPr lang="ru-RU" sz="1700" dirty="0"/>
              <a:t> переведены на многие языки мира, они посвящены отношениям между людьми, проблемам взросления, детству, отрочеству. Они стали классикой отечественной детской литературы, входят в школьную программу. Первая его книга — «Разноцветная история» вышла в 1960 году</a:t>
            </a:r>
            <a:r>
              <a:rPr lang="ru-RU" sz="1700" dirty="0" smtClean="0"/>
              <a:t>.</a:t>
            </a:r>
          </a:p>
          <a:p>
            <a:pPr algn="just"/>
            <a:r>
              <a:rPr lang="ru-RU" sz="1700" dirty="0" smtClean="0"/>
              <a:t>За </a:t>
            </a:r>
            <a:r>
              <a:rPr lang="ru-RU" sz="1700" dirty="0"/>
              <a:t>сценарии к картинам «Чудак из `5-Б`» и «Чучело» </a:t>
            </a:r>
            <a:r>
              <a:rPr lang="ru-RU" sz="1700" dirty="0" err="1"/>
              <a:t>Железников</a:t>
            </a:r>
            <a:r>
              <a:rPr lang="ru-RU" sz="1700" dirty="0"/>
              <a:t> был дважды удостоен Государственной премии СССР в 1974 и 1986 годах.</a:t>
            </a:r>
            <a:endParaRPr lang="ru-RU" sz="1600" dirty="0"/>
          </a:p>
        </p:txBody>
      </p:sp>
      <p:pic>
        <p:nvPicPr>
          <p:cNvPr id="4098" name="Picture 2" descr="C:\Users\Администратор\Pictures\2015-03-25\Scan1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0059" y="5017023"/>
            <a:ext cx="957253" cy="14807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Администратор\Desktop\Писатели\Железник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936" y="1556792"/>
            <a:ext cx="19050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7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pic>
        <p:nvPicPr>
          <p:cNvPr id="3075" name="Picture 3" descr="C:\Users\User\Desktop\Светлана\ршба1.jpg"/>
          <p:cNvPicPr>
            <a:picLocks noChangeAspect="1" noChangeArrowheads="1"/>
          </p:cNvPicPr>
          <p:nvPr/>
        </p:nvPicPr>
        <p:blipFill>
          <a:blip r:embed="rId2" cstate="print"/>
          <a:srcRect/>
          <a:stretch>
            <a:fillRect/>
          </a:stretch>
        </p:blipFill>
        <p:spPr bwMode="auto">
          <a:xfrm>
            <a:off x="323528" y="116632"/>
            <a:ext cx="1609725" cy="1905000"/>
          </a:xfrm>
          <a:prstGeom prst="rect">
            <a:avLst/>
          </a:prstGeom>
          <a:noFill/>
        </p:spPr>
      </p:pic>
      <p:sp>
        <p:nvSpPr>
          <p:cNvPr id="2" name="Заголовок 1"/>
          <p:cNvSpPr>
            <a:spLocks noGrp="1"/>
          </p:cNvSpPr>
          <p:nvPr>
            <p:ph type="title"/>
          </p:nvPr>
        </p:nvSpPr>
        <p:spPr>
          <a:xfrm>
            <a:off x="2339752" y="296652"/>
            <a:ext cx="6516488" cy="900113"/>
          </a:xfrm>
        </p:spPr>
        <p:txBody>
          <a:bodyPr/>
          <a:lstStyle/>
          <a:p>
            <a:r>
              <a:rPr lang="ru-RU" sz="3200" b="1" dirty="0" smtClean="0">
                <a:solidFill>
                  <a:srgbClr val="FF0000"/>
                </a:solidFill>
              </a:rPr>
              <a:t>26 октября – Международный день школьных библиотек</a:t>
            </a:r>
            <a:endParaRPr lang="ru-RU" sz="3200" b="1" dirty="0">
              <a:solidFill>
                <a:srgbClr val="FF0000"/>
              </a:solidFill>
            </a:endParaRPr>
          </a:p>
        </p:txBody>
      </p:sp>
      <p:sp>
        <p:nvSpPr>
          <p:cNvPr id="3" name="Содержимое 2"/>
          <p:cNvSpPr>
            <a:spLocks noGrp="1"/>
          </p:cNvSpPr>
          <p:nvPr>
            <p:ph idx="1"/>
          </p:nvPr>
        </p:nvSpPr>
        <p:spPr/>
        <p:txBody>
          <a:bodyPr/>
          <a:lstStyle/>
          <a:p>
            <a:pPr indent="720000">
              <a:buNone/>
            </a:pPr>
            <a:r>
              <a:rPr lang="ru-RU" sz="2000" dirty="0" smtClean="0"/>
              <a:t>Международный день школьных библиотек отмечается во всем мире по инициативе ЮНЕСКО каждый четвёртый понедельник октября с 1999 года.</a:t>
            </a:r>
          </a:p>
          <a:p>
            <a:r>
              <a:rPr lang="ru-RU" sz="2000" dirty="0" smtClean="0"/>
              <a:t>С инициативой проведения Дня школьных библиотек выступили организаторы Международной ассоциации школьных библиотек (IASL) чтобы обратить внимание общественности на особую значимость и уникальное место школьных библиотек в образовании и воспитании детей.</a:t>
            </a:r>
          </a:p>
          <a:p>
            <a:r>
              <a:rPr lang="ru-RU" sz="2000" dirty="0" smtClean="0"/>
              <a:t>В октябре 2008 года IASL преобразовала День школьных библиотек в Месячник, и первый Месячник школьных библиотек прошёл под девизом </a:t>
            </a:r>
            <a:r>
              <a:rPr lang="ru-RU" sz="2000" b="1" u="sng" dirty="0" smtClean="0"/>
              <a:t>«Грамотность и обучение — в вашей школьной библиотеке»</a:t>
            </a:r>
            <a:r>
              <a:rPr lang="ru-RU" sz="2000" dirty="0" smtClean="0"/>
              <a:t>. </a:t>
            </a:r>
          </a:p>
        </p:txBody>
      </p:sp>
      <p:pic>
        <p:nvPicPr>
          <p:cNvPr id="3074" name="Picture 2" descr="C:\Users\User\Desktop\Светлана\ршба.png"/>
          <p:cNvPicPr>
            <a:picLocks noChangeAspect="1" noChangeArrowheads="1"/>
          </p:cNvPicPr>
          <p:nvPr/>
        </p:nvPicPr>
        <p:blipFill>
          <a:blip r:embed="rId3" cstate="print"/>
          <a:srcRect/>
          <a:stretch>
            <a:fillRect/>
          </a:stretch>
        </p:blipFill>
        <p:spPr bwMode="auto">
          <a:xfrm>
            <a:off x="4499992" y="5445224"/>
            <a:ext cx="4361483" cy="1113839"/>
          </a:xfrm>
          <a:prstGeom prst="rect">
            <a:avLst/>
          </a:prstGeom>
          <a:noFill/>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30 октября – 95 </a:t>
            </a:r>
            <a:r>
              <a:rPr lang="ru-RU" sz="2400" b="1" dirty="0"/>
              <a:t>лет </a:t>
            </a:r>
            <a:r>
              <a:rPr lang="ru-RU" sz="2400" b="1" dirty="0" smtClean="0"/>
              <a:t>со дня рождения русского писателя Вячеслава Леонидовича Кондратьева (1920-1993). </a:t>
            </a:r>
            <a:endParaRPr lang="ru-RU" sz="2400" b="1" dirty="0"/>
          </a:p>
        </p:txBody>
      </p:sp>
      <p:sp>
        <p:nvSpPr>
          <p:cNvPr id="3" name="Объект 2"/>
          <p:cNvSpPr>
            <a:spLocks noGrp="1"/>
          </p:cNvSpPr>
          <p:nvPr>
            <p:ph idx="1"/>
          </p:nvPr>
        </p:nvSpPr>
        <p:spPr>
          <a:xfrm>
            <a:off x="457201" y="1412776"/>
            <a:ext cx="5122911" cy="4713387"/>
          </a:xfrm>
        </p:spPr>
        <p:txBody>
          <a:bodyPr>
            <a:normAutofit fontScale="92500" lnSpcReduction="10000"/>
          </a:bodyPr>
          <a:lstStyle/>
          <a:p>
            <a:pPr algn="just"/>
            <a:r>
              <a:rPr lang="ru-RU" sz="1700" dirty="0"/>
              <a:t>Первая повесть Кондратьева «Сашка» увидела свет в 1979 — во многом благодаря активной поддержке Константина Симонова — и стала заметным литературным событием, составила автору имя. Она имела не только большой успех у читателей, ее высоко оценили уже известные тогда писатели фронтового поколения: Виктор Некрасов, Василь Быков, Виктор Астафьев, Григорий Бакланов и другие. Герой этой повести — главная удача автора. Созданный им образ молодого человека из народной гущи, воплотившего лучшие черты своего поколения, который нес в себе и глубину, и сложность и значительность, был подлинным открытием Кондратьева. Пытливый ум и простодушие Сашки, его жизнестойкость и деятельная доброта, скромность и чувство собственного достоинства, его отношение к пленному немцу, в котором он видит не врага, а человека, были чертами, если воспользоваться формулой Достоевского, современного «положительно прекрасного типа».</a:t>
            </a:r>
            <a:endParaRPr lang="ru-RU" sz="1600" dirty="0"/>
          </a:p>
        </p:txBody>
      </p:sp>
      <p:pic>
        <p:nvPicPr>
          <p:cNvPr id="5122" name="Picture 2" descr="C:\Users\Администратор\Pictures\2015-03-25\Scan1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96336">
            <a:off x="6841537" y="4532731"/>
            <a:ext cx="1284075" cy="1945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Администратор\Desktop\Писатели\кондратье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526" y="1700809"/>
            <a:ext cx="1735873"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62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259632" y="404664"/>
            <a:ext cx="6660368" cy="1142640"/>
          </a:xfrm>
          <a:prstGeom prst="rect">
            <a:avLst/>
          </a:prstGeom>
        </p:spPr>
        <p:txBody>
          <a:bodyPr/>
          <a:lstStyle/>
          <a:p>
            <a:pPr algn="ctr">
              <a:buSzPct val="128000"/>
              <a:buFont typeface="Georgia"/>
              <a:buChar char="*"/>
            </a:pPr>
            <a:r>
              <a:rPr lang="ru-RU" sz="2400" b="1" dirty="0" smtClean="0">
                <a:solidFill>
                  <a:prstClr val="black"/>
                </a:solidFill>
              </a:rPr>
              <a:t>13 ноября – 165 лет со дня рождения английского писателя Роберта Стивенсона</a:t>
            </a:r>
            <a:r>
              <a:rPr lang="ru-RU" sz="2400" b="1" dirty="0">
                <a:solidFill>
                  <a:prstClr val="black"/>
                </a:solidFill>
              </a:rPr>
              <a:t>
(1850 - 1894)</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pic>
        <p:nvPicPr>
          <p:cNvPr id="3074" name="Picture 2" descr="C:\Users\User\Desktop\Светлана\стивенсон.jpg"/>
          <p:cNvPicPr>
            <a:picLocks noChangeAspect="1" noChangeArrowheads="1"/>
          </p:cNvPicPr>
          <p:nvPr/>
        </p:nvPicPr>
        <p:blipFill>
          <a:blip r:embed="rId2" cstate="print"/>
          <a:srcRect/>
          <a:stretch>
            <a:fillRect/>
          </a:stretch>
        </p:blipFill>
        <p:spPr bwMode="auto">
          <a:xfrm>
            <a:off x="5292080" y="1834051"/>
            <a:ext cx="3001515" cy="2991510"/>
          </a:xfrm>
          <a:prstGeom prst="rect">
            <a:avLst/>
          </a:prstGeom>
          <a:noFill/>
        </p:spPr>
      </p:pic>
      <p:sp>
        <p:nvSpPr>
          <p:cNvPr id="8" name="Содержимое 7"/>
          <p:cNvSpPr>
            <a:spLocks noGrp="1"/>
          </p:cNvSpPr>
          <p:nvPr>
            <p:ph sz="quarter" idx="13"/>
          </p:nvPr>
        </p:nvSpPr>
        <p:spPr>
          <a:xfrm>
            <a:off x="467544" y="1988840"/>
            <a:ext cx="3346704" cy="3762752"/>
          </a:xfrm>
        </p:spPr>
        <p:txBody>
          <a:bodyPr>
            <a:normAutofit fontScale="92500" lnSpcReduction="10000"/>
          </a:bodyPr>
          <a:lstStyle/>
          <a:p>
            <a:r>
              <a:rPr lang="ru-RU" dirty="0" smtClean="0"/>
              <a:t>Английский поэт и писатель, шотландского происхождения.</a:t>
            </a:r>
          </a:p>
          <a:p>
            <a:r>
              <a:rPr lang="ru-RU" dirty="0" smtClean="0"/>
              <a:t>Его самый известный роман «Остров сокровищ» – о благородстве, доброте и дружбе, которые помогают героям счастливо окончить полное опасностей путешествие за сокровищами.</a:t>
            </a:r>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320" y="4719557"/>
            <a:ext cx="1431170" cy="1834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049" y="5007242"/>
            <a:ext cx="1354804" cy="167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8428" y="2566404"/>
            <a:ext cx="1127143" cy="152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5019" y="4985788"/>
            <a:ext cx="1161437" cy="17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304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Рыбак\Земной шар.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 r="23367"/>
          <a:stretch/>
        </p:blipFill>
        <p:spPr bwMode="auto">
          <a:xfrm>
            <a:off x="-455421" y="0"/>
            <a:ext cx="963490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b="1" dirty="0" smtClean="0"/>
              <a:t>По решению ООН:</a:t>
            </a:r>
            <a:endParaRPr lang="ru-RU" b="1"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1592875203"/>
              </p:ext>
            </p:extLst>
          </p:nvPr>
        </p:nvGraphicFramePr>
        <p:xfrm>
          <a:off x="539553" y="1337070"/>
          <a:ext cx="5904655" cy="4422361"/>
        </p:xfrm>
        <a:graphic>
          <a:graphicData uri="http://schemas.openxmlformats.org/drawingml/2006/table">
            <a:tbl>
              <a:tblPr firstRow="1" firstCol="1" bandRow="1"/>
              <a:tblGrid>
                <a:gridCol w="1484781"/>
                <a:gridCol w="4419874"/>
              </a:tblGrid>
              <a:tr h="781281">
                <a:tc>
                  <a:txBody>
                    <a:bodyPr/>
                    <a:lstStyle/>
                    <a:p>
                      <a:pPr algn="just">
                        <a:lnSpc>
                          <a:spcPct val="115000"/>
                        </a:lnSpc>
                        <a:spcAft>
                          <a:spcPts val="0"/>
                        </a:spcAft>
                        <a:tabLst>
                          <a:tab pos="1028700" algn="l"/>
                        </a:tabLst>
                      </a:pPr>
                      <a:r>
                        <a:rPr lang="ru-RU" sz="1600" dirty="0">
                          <a:solidFill>
                            <a:schemeClr val="tx1"/>
                          </a:solidFill>
                          <a:effectLst/>
                          <a:latin typeface="Times New Roman"/>
                          <a:ea typeface="Times New Roman"/>
                        </a:rPr>
                        <a:t>2005-2015 годы</a:t>
                      </a: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a:solidFill>
                            <a:schemeClr val="tx1"/>
                          </a:solidFill>
                          <a:effectLst/>
                          <a:latin typeface="Times New Roman"/>
                          <a:ea typeface="Times New Roman"/>
                        </a:rPr>
                        <a:t>Международное десятилетие действий «Вода для жизни».</a:t>
                      </a:r>
                    </a:p>
                  </a:txBody>
                  <a:tcPr marL="68580" marR="68580" marT="0" marB="0">
                    <a:lnL>
                      <a:noFill/>
                    </a:lnL>
                    <a:lnR>
                      <a:noFill/>
                    </a:lnR>
                    <a:lnT>
                      <a:noFill/>
                    </a:lnT>
                    <a:lnB>
                      <a:noFill/>
                    </a:lnB>
                  </a:tcPr>
                </a:tc>
              </a:tr>
              <a:tr h="781281">
                <a:tc>
                  <a:txBody>
                    <a:bodyPr/>
                    <a:lstStyle/>
                    <a:p>
                      <a:pPr algn="just">
                        <a:lnSpc>
                          <a:spcPct val="115000"/>
                        </a:lnSpc>
                        <a:spcAft>
                          <a:spcPts val="0"/>
                        </a:spcAft>
                        <a:tabLst>
                          <a:tab pos="1028700" algn="l"/>
                        </a:tabLst>
                      </a:pPr>
                      <a:r>
                        <a:rPr lang="ru-RU" sz="1600" dirty="0" smtClean="0">
                          <a:solidFill>
                            <a:schemeClr val="tx1"/>
                          </a:solidFill>
                          <a:effectLst/>
                          <a:latin typeface="Times New Roman"/>
                          <a:ea typeface="Times New Roman"/>
                        </a:rPr>
                        <a:t>2006–2016 годы</a:t>
                      </a:r>
                      <a:endParaRPr lang="ru-RU" sz="1600" dirty="0">
                        <a:solidFill>
                          <a:schemeClr val="tx1"/>
                        </a:solidFill>
                        <a:effectLst/>
                        <a:latin typeface="Times New Roman"/>
                        <a:ea typeface="Times New Roman"/>
                      </a:endParaRP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smtClean="0">
                          <a:solidFill>
                            <a:schemeClr val="tx1"/>
                          </a:solidFill>
                          <a:effectLst/>
                          <a:latin typeface="Times New Roman"/>
                          <a:ea typeface="Times New Roman"/>
                        </a:rPr>
                        <a:t>Десятилетие реабилитации и устойчивого развития пострадавших регионов (третье десятилетие после Чернобыля)</a:t>
                      </a:r>
                    </a:p>
                  </a:txBody>
                  <a:tcPr marL="68580" marR="68580" marT="0" marB="0">
                    <a:lnL>
                      <a:noFill/>
                    </a:lnL>
                    <a:lnR>
                      <a:noFill/>
                    </a:lnR>
                    <a:lnT>
                      <a:noFill/>
                    </a:lnT>
                    <a:lnB>
                      <a:noFill/>
                    </a:lnB>
                  </a:tcPr>
                </a:tc>
              </a:tr>
              <a:tr h="601376">
                <a:tc>
                  <a:txBody>
                    <a:bodyPr/>
                    <a:lstStyle/>
                    <a:p>
                      <a:pPr algn="just">
                        <a:lnSpc>
                          <a:spcPct val="115000"/>
                        </a:lnSpc>
                        <a:spcAft>
                          <a:spcPts val="0"/>
                        </a:spcAft>
                        <a:tabLst>
                          <a:tab pos="1028700" algn="l"/>
                        </a:tabLst>
                      </a:pPr>
                      <a:r>
                        <a:rPr lang="ru-RU" sz="1600" dirty="0">
                          <a:solidFill>
                            <a:schemeClr val="tx1"/>
                          </a:solidFill>
                          <a:effectLst/>
                          <a:latin typeface="Times New Roman"/>
                          <a:ea typeface="Times New Roman"/>
                        </a:rPr>
                        <a:t>2008-2017 годы   </a:t>
                      </a: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a:solidFill>
                            <a:schemeClr val="tx1"/>
                          </a:solidFill>
                          <a:effectLst/>
                          <a:latin typeface="Times New Roman"/>
                          <a:ea typeface="Times New Roman"/>
                        </a:rPr>
                        <a:t>Второе десятилетие ООН по борьбе за ликвидацию нищеты </a:t>
                      </a:r>
                      <a:r>
                        <a:rPr lang="ru-RU" sz="1600" dirty="0" smtClean="0">
                          <a:solidFill>
                            <a:schemeClr val="tx1"/>
                          </a:solidFill>
                          <a:effectLst/>
                          <a:latin typeface="Times New Roman"/>
                          <a:ea typeface="Times New Roman"/>
                        </a:rPr>
                        <a:t>регионов.</a:t>
                      </a:r>
                      <a:endParaRPr lang="ru-RU" sz="1600" dirty="0">
                        <a:solidFill>
                          <a:schemeClr val="tx1"/>
                        </a:solidFill>
                        <a:effectLst/>
                        <a:latin typeface="Times New Roman"/>
                        <a:ea typeface="Times New Roman"/>
                      </a:endParaRPr>
                    </a:p>
                  </a:txBody>
                  <a:tcPr marL="68580" marR="68580" marT="0" marB="0">
                    <a:lnL>
                      <a:noFill/>
                    </a:lnL>
                    <a:lnR>
                      <a:noFill/>
                    </a:lnR>
                    <a:lnT>
                      <a:noFill/>
                    </a:lnT>
                    <a:lnB>
                      <a:noFill/>
                    </a:lnB>
                  </a:tcPr>
                </a:tc>
              </a:tr>
              <a:tr h="648072">
                <a:tc>
                  <a:txBody>
                    <a:bodyPr/>
                    <a:lstStyle/>
                    <a:p>
                      <a:pPr algn="just">
                        <a:lnSpc>
                          <a:spcPct val="115000"/>
                        </a:lnSpc>
                        <a:spcAft>
                          <a:spcPts val="0"/>
                        </a:spcAft>
                        <a:tabLst>
                          <a:tab pos="1028700" algn="l"/>
                        </a:tabLst>
                      </a:pPr>
                      <a:r>
                        <a:rPr lang="ru-RU" sz="1600" dirty="0">
                          <a:solidFill>
                            <a:schemeClr val="tx1"/>
                          </a:solidFill>
                          <a:effectLst/>
                          <a:latin typeface="Times New Roman"/>
                          <a:ea typeface="Times New Roman"/>
                        </a:rPr>
                        <a:t>2010-2020 годы</a:t>
                      </a: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a:solidFill>
                            <a:schemeClr val="tx1"/>
                          </a:solidFill>
                          <a:effectLst/>
                          <a:latin typeface="Times New Roman"/>
                          <a:ea typeface="Times New Roman"/>
                        </a:rPr>
                        <a:t>Десятилетие ООН, посвященное пустыням и борьбе с опустыниванием.</a:t>
                      </a:r>
                    </a:p>
                  </a:txBody>
                  <a:tcPr marL="68580" marR="68580" marT="0" marB="0">
                    <a:lnL>
                      <a:noFill/>
                    </a:lnL>
                    <a:lnR>
                      <a:noFill/>
                    </a:lnR>
                    <a:lnT>
                      <a:noFill/>
                    </a:lnT>
                    <a:lnB>
                      <a:noFill/>
                    </a:lnB>
                  </a:tcPr>
                </a:tc>
              </a:tr>
              <a:tr h="658879">
                <a:tc>
                  <a:txBody>
                    <a:bodyPr/>
                    <a:lstStyle/>
                    <a:p>
                      <a:pPr algn="just">
                        <a:lnSpc>
                          <a:spcPct val="115000"/>
                        </a:lnSpc>
                        <a:spcAft>
                          <a:spcPts val="0"/>
                        </a:spcAft>
                        <a:tabLst>
                          <a:tab pos="1028700" algn="l"/>
                        </a:tabLst>
                      </a:pPr>
                      <a:r>
                        <a:rPr lang="ru-RU" sz="1600" dirty="0">
                          <a:solidFill>
                            <a:schemeClr val="tx1"/>
                          </a:solidFill>
                          <a:effectLst/>
                          <a:latin typeface="Times New Roman"/>
                          <a:ea typeface="Times New Roman"/>
                        </a:rPr>
                        <a:t>2011-2020 годы  </a:t>
                      </a: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a:solidFill>
                            <a:schemeClr val="tx1"/>
                          </a:solidFill>
                          <a:effectLst/>
                          <a:latin typeface="Times New Roman"/>
                          <a:ea typeface="Times New Roman"/>
                        </a:rPr>
                        <a:t>Десятилетие действий по обеспечению безопасности дорожного движения.</a:t>
                      </a:r>
                    </a:p>
                  </a:txBody>
                  <a:tcPr marL="68580" marR="68580" marT="0" marB="0">
                    <a:lnL>
                      <a:noFill/>
                    </a:lnL>
                    <a:lnR>
                      <a:noFill/>
                    </a:lnR>
                    <a:lnT>
                      <a:noFill/>
                    </a:lnT>
                    <a:lnB>
                      <a:noFill/>
                    </a:lnB>
                  </a:tcPr>
                </a:tc>
              </a:tr>
              <a:tr h="390640">
                <a:tc>
                  <a:txBody>
                    <a:bodyPr/>
                    <a:lstStyle/>
                    <a:p>
                      <a:pPr algn="just">
                        <a:lnSpc>
                          <a:spcPct val="115000"/>
                        </a:lnSpc>
                        <a:spcAft>
                          <a:spcPts val="0"/>
                        </a:spcAft>
                        <a:tabLst>
                          <a:tab pos="1028700" algn="l"/>
                        </a:tabLst>
                      </a:pPr>
                      <a:r>
                        <a:rPr lang="ru-RU" sz="1600" dirty="0">
                          <a:solidFill>
                            <a:schemeClr val="tx1"/>
                          </a:solidFill>
                          <a:effectLst/>
                          <a:latin typeface="Times New Roman"/>
                          <a:ea typeface="Times New Roman"/>
                        </a:rPr>
                        <a:t>2011-2020 годы   </a:t>
                      </a: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a:solidFill>
                            <a:schemeClr val="tx1"/>
                          </a:solidFill>
                          <a:effectLst/>
                          <a:latin typeface="Times New Roman"/>
                          <a:ea typeface="Times New Roman"/>
                        </a:rPr>
                        <a:t>Десятилетие биологического разнообразия.</a:t>
                      </a:r>
                    </a:p>
                  </a:txBody>
                  <a:tcPr marL="68580" marR="68580" marT="0" marB="0">
                    <a:lnL>
                      <a:noFill/>
                    </a:lnL>
                    <a:lnR>
                      <a:noFill/>
                    </a:lnR>
                    <a:lnT>
                      <a:noFill/>
                    </a:lnT>
                    <a:lnB>
                      <a:noFill/>
                    </a:lnB>
                  </a:tcPr>
                </a:tc>
              </a:tr>
              <a:tr h="534657">
                <a:tc>
                  <a:txBody>
                    <a:bodyPr/>
                    <a:lstStyle/>
                    <a:p>
                      <a:pPr algn="just">
                        <a:lnSpc>
                          <a:spcPct val="115000"/>
                        </a:lnSpc>
                        <a:spcAft>
                          <a:spcPts val="0"/>
                        </a:spcAft>
                        <a:tabLst>
                          <a:tab pos="1028700" algn="l"/>
                        </a:tabLst>
                      </a:pPr>
                      <a:r>
                        <a:rPr lang="ru-RU" sz="1600" dirty="0">
                          <a:solidFill>
                            <a:schemeClr val="tx1"/>
                          </a:solidFill>
                          <a:effectLst/>
                          <a:latin typeface="Times New Roman"/>
                          <a:ea typeface="Times New Roman"/>
                        </a:rPr>
                        <a:t>2014–2024 годы  </a:t>
                      </a:r>
                    </a:p>
                  </a:txBody>
                  <a:tcPr marL="68580" marR="68580" marT="0" marB="0">
                    <a:lnL>
                      <a:noFill/>
                    </a:lnL>
                    <a:lnR>
                      <a:noFill/>
                    </a:lnR>
                    <a:lnT>
                      <a:noFill/>
                    </a:lnT>
                    <a:lnB>
                      <a:noFill/>
                    </a:lnB>
                  </a:tcPr>
                </a:tc>
                <a:tc>
                  <a:txBody>
                    <a:bodyPr/>
                    <a:lstStyle/>
                    <a:p>
                      <a:pPr algn="just">
                        <a:lnSpc>
                          <a:spcPct val="100000"/>
                        </a:lnSpc>
                        <a:spcAft>
                          <a:spcPts val="0"/>
                        </a:spcAft>
                        <a:tabLst>
                          <a:tab pos="1028700" algn="l"/>
                        </a:tabLst>
                      </a:pPr>
                      <a:r>
                        <a:rPr lang="ru-RU" sz="1600" dirty="0">
                          <a:solidFill>
                            <a:schemeClr val="tx1"/>
                          </a:solidFill>
                          <a:effectLst/>
                          <a:latin typeface="Times New Roman"/>
                          <a:ea typeface="Times New Roman"/>
                        </a:rPr>
                        <a:t>Десятилетие устойчивой энергетики для всех.</a:t>
                      </a: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428711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28 ноября – </a:t>
            </a:r>
            <a:r>
              <a:rPr lang="ru-RU" sz="2400" dirty="0"/>
              <a:t>135 лет со дня рождения русского поэта Александра Александровича Блока (1880-1921</a:t>
            </a:r>
            <a:r>
              <a:rPr lang="ru-RU" sz="2400" dirty="0" smtClean="0"/>
              <a:t>).</a:t>
            </a:r>
            <a:endParaRPr lang="ru-RU" sz="2400" b="1" dirty="0"/>
          </a:p>
        </p:txBody>
      </p:sp>
      <p:sp>
        <p:nvSpPr>
          <p:cNvPr id="3" name="Объект 2"/>
          <p:cNvSpPr>
            <a:spLocks noGrp="1"/>
          </p:cNvSpPr>
          <p:nvPr>
            <p:ph idx="1"/>
          </p:nvPr>
        </p:nvSpPr>
        <p:spPr>
          <a:xfrm>
            <a:off x="457201" y="1412776"/>
            <a:ext cx="5554959" cy="4824536"/>
          </a:xfrm>
        </p:spPr>
        <p:txBody>
          <a:bodyPr>
            <a:normAutofit fontScale="92500" lnSpcReduction="20000"/>
          </a:bodyPr>
          <a:lstStyle/>
          <a:p>
            <a:pPr algn="just"/>
            <a:r>
              <a:rPr lang="ru-RU" sz="1600" dirty="0"/>
              <a:t>Раннее творчество Блока носит следы влияния романтической поэзии (</a:t>
            </a:r>
            <a:r>
              <a:rPr lang="ru-RU" sz="1600" dirty="0" smtClean="0"/>
              <a:t>Василий </a:t>
            </a:r>
            <a:r>
              <a:rPr lang="ru-RU" sz="1600" dirty="0"/>
              <a:t>Жуковский), чистой лирики (</a:t>
            </a:r>
            <a:r>
              <a:rPr lang="ru-RU" sz="1600" dirty="0" smtClean="0"/>
              <a:t>Афанасий </a:t>
            </a:r>
            <a:r>
              <a:rPr lang="ru-RU" sz="1600" dirty="0"/>
              <a:t>Фет и Я. П. Полонский</a:t>
            </a:r>
            <a:r>
              <a:rPr lang="ru-RU" sz="1600" dirty="0" smtClean="0"/>
              <a:t>).</a:t>
            </a:r>
          </a:p>
          <a:p>
            <a:pPr algn="just"/>
            <a:r>
              <a:rPr lang="ru-RU" sz="1600" dirty="0"/>
              <a:t>Революция 1905 ускорила процесс отхода поэта от ортодоксального символизма. В его стихах и пьесе "Балаганчик" осмеивается декадентская мистика.</a:t>
            </a:r>
          </a:p>
          <a:p>
            <a:pPr algn="just"/>
            <a:r>
              <a:rPr lang="ru-RU" sz="1600" dirty="0"/>
              <a:t>Блок обращается к народной мифологии (сб. "Нечаянная радость", 1906), лирической стихией певучести пронизан его цикл "Снежная Москва" (1907</a:t>
            </a:r>
            <a:r>
              <a:rPr lang="ru-RU" sz="1600" dirty="0" smtClean="0"/>
              <a:t>).</a:t>
            </a:r>
          </a:p>
          <a:p>
            <a:pPr algn="just"/>
            <a:r>
              <a:rPr lang="ru-RU" sz="1600" dirty="0"/>
              <a:t>В патриотической лирике Блока оживает некрасовская традиция. Близкие к славянофильским представления о России (цикл "На поле Куликовом", 1908) Революция 1917 отразилась в крупнейшей послеоктябрьской поэме "Двенадцать" (1918). Стихотворение "Скифы" проникнуто утверждением земной исторической миссии России, обличением пагубности западной цивилизации</a:t>
            </a:r>
            <a:r>
              <a:rPr lang="ru-RU" sz="1600" dirty="0" smtClean="0"/>
              <a:t>.</a:t>
            </a:r>
            <a:endParaRPr lang="ru-RU" sz="1600" dirty="0"/>
          </a:p>
          <a:p>
            <a:pPr algn="just"/>
            <a:r>
              <a:rPr lang="ru-RU" sz="1600" dirty="0"/>
              <a:t>В последние годы жизни Блок ведет большую общественную работу, много сил отдает издательству "Всемирная литература". В 1920 — избран председателем Петроградского отделения Всероссийского союза поэтов</a:t>
            </a:r>
            <a:r>
              <a:rPr lang="ru-RU" sz="1600" dirty="0" smtClean="0"/>
              <a:t>.</a:t>
            </a:r>
            <a:endParaRPr lang="ru-RU" sz="1600" dirty="0"/>
          </a:p>
          <a:p>
            <a:pPr algn="just"/>
            <a:r>
              <a:rPr lang="ru-RU" sz="1600" dirty="0" smtClean="0"/>
              <a:t>Однако </a:t>
            </a:r>
            <a:r>
              <a:rPr lang="ru-RU" sz="1600" dirty="0"/>
              <a:t>разочарование в революции и переживания за судьбу Отечества вызывают глубокий творческий кризис, </a:t>
            </a:r>
            <a:r>
              <a:rPr lang="ru-RU" sz="1600" dirty="0" smtClean="0"/>
              <a:t>депрессию </a:t>
            </a:r>
            <a:r>
              <a:rPr lang="ru-RU" sz="1600" dirty="0"/>
              <a:t>и преждевременную смерть Блока</a:t>
            </a:r>
            <a:r>
              <a:rPr lang="ru-RU" sz="1600" dirty="0" smtClean="0"/>
              <a:t>.</a:t>
            </a:r>
            <a:endParaRPr lang="ru-RU" sz="1600" dirty="0"/>
          </a:p>
        </p:txBody>
      </p:sp>
      <p:pic>
        <p:nvPicPr>
          <p:cNvPr id="6146" name="Picture 2" descr="C:\Users\Администратор\Pictures\2015-03-25\Scan1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476770"/>
            <a:ext cx="1414783" cy="196952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Администратор\Pictures\2015-03-25\Scan1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8043">
            <a:off x="7541787" y="4563445"/>
            <a:ext cx="1191020" cy="1796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Администратор\Desktop\Писатели\Блок.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628800"/>
            <a:ext cx="1922147" cy="234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01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28 ноября – </a:t>
            </a:r>
            <a:r>
              <a:rPr lang="ru-RU" sz="2400" dirty="0"/>
              <a:t>100 лет со дня рождения русского поэта, писателя </a:t>
            </a:r>
            <a:r>
              <a:rPr lang="ru-RU" sz="2400" b="1" dirty="0"/>
              <a:t>Константина</a:t>
            </a:r>
            <a:r>
              <a:rPr lang="ru-RU" sz="2400" dirty="0"/>
              <a:t> (Кирилла) </a:t>
            </a:r>
            <a:r>
              <a:rPr lang="ru-RU" sz="2400" b="1" dirty="0"/>
              <a:t>Михайловича Симонова</a:t>
            </a:r>
            <a:r>
              <a:rPr lang="ru-RU" sz="2400" dirty="0"/>
              <a:t> (1915-1979). </a:t>
            </a:r>
            <a:endParaRPr lang="ru-RU" sz="2400" b="1" dirty="0"/>
          </a:p>
        </p:txBody>
      </p:sp>
      <p:sp>
        <p:nvSpPr>
          <p:cNvPr id="3" name="Объект 2"/>
          <p:cNvSpPr>
            <a:spLocks noGrp="1"/>
          </p:cNvSpPr>
          <p:nvPr>
            <p:ph idx="1"/>
          </p:nvPr>
        </p:nvSpPr>
        <p:spPr>
          <a:xfrm>
            <a:off x="457201" y="1412776"/>
            <a:ext cx="5122911" cy="4713387"/>
          </a:xfrm>
        </p:spPr>
        <p:txBody>
          <a:bodyPr>
            <a:normAutofit fontScale="92500"/>
          </a:bodyPr>
          <a:lstStyle/>
          <a:p>
            <a:pPr algn="just"/>
            <a:r>
              <a:rPr lang="ru-RU" sz="1600" dirty="0"/>
              <a:t>Константин (Кирилл) Михайлович Симонов (28 ноября 1915, Петроград — 28 августа 1979, Москва) — русский советский писатель, поэт, общественный деятель. Герой Социалистического Труда (1974). Лауреат Ленинской (1974) и шести Сталинских премий (1942, 1943, 1946, 1947, 1949, 1950</a:t>
            </a:r>
            <a:r>
              <a:rPr lang="ru-RU" sz="1600" dirty="0" smtClean="0"/>
              <a:t>).</a:t>
            </a:r>
          </a:p>
          <a:p>
            <a:pPr algn="just"/>
            <a:endParaRPr lang="ru-RU" sz="1600" dirty="0"/>
          </a:p>
          <a:p>
            <a:pPr marL="0" indent="0" algn="just">
              <a:buNone/>
            </a:pPr>
            <a:r>
              <a:rPr lang="ru-RU" sz="1600" dirty="0" smtClean="0"/>
              <a:t>В </a:t>
            </a:r>
            <a:r>
              <a:rPr lang="ru-RU" sz="1600" dirty="0"/>
              <a:t>честь писателя названы: </a:t>
            </a:r>
          </a:p>
          <a:p>
            <a:pPr algn="just"/>
            <a:r>
              <a:rPr lang="ru-RU" sz="1600" dirty="0" smtClean="0"/>
              <a:t>Астероид </a:t>
            </a:r>
            <a:r>
              <a:rPr lang="ru-RU" sz="1600" dirty="0"/>
              <a:t>Симонов (2426 </a:t>
            </a:r>
            <a:r>
              <a:rPr lang="ru-RU" sz="1600" dirty="0" err="1"/>
              <a:t>Simonov</a:t>
            </a:r>
            <a:r>
              <a:rPr lang="ru-RU" sz="1600" dirty="0"/>
              <a:t>). </a:t>
            </a:r>
          </a:p>
          <a:p>
            <a:pPr algn="just"/>
            <a:r>
              <a:rPr lang="ru-RU" sz="1600" dirty="0" smtClean="0"/>
              <a:t>Улица </a:t>
            </a:r>
            <a:r>
              <a:rPr lang="ru-RU" sz="1600" dirty="0"/>
              <a:t>Константина Симонова в Москве. </a:t>
            </a:r>
          </a:p>
          <a:p>
            <a:pPr algn="just"/>
            <a:r>
              <a:rPr lang="ru-RU" sz="1600" dirty="0" smtClean="0"/>
              <a:t>Комфортабельный </a:t>
            </a:r>
            <a:r>
              <a:rPr lang="ru-RU" sz="1600" dirty="0"/>
              <a:t>четырёхпалубный теплоход проекта 302 «Константин Симонов», построен в 1984 году в ГДР. </a:t>
            </a:r>
            <a:endParaRPr lang="ru-RU" sz="1600" dirty="0" smtClean="0"/>
          </a:p>
          <a:p>
            <a:pPr algn="just"/>
            <a:endParaRPr lang="ru-RU" sz="1600" dirty="0"/>
          </a:p>
          <a:p>
            <a:pPr marL="0" indent="457200" algn="just">
              <a:buNone/>
            </a:pPr>
            <a:r>
              <a:rPr lang="ru-RU" sz="1600" dirty="0" smtClean="0"/>
              <a:t>Не </a:t>
            </a:r>
            <a:r>
              <a:rPr lang="ru-RU" sz="1600" dirty="0"/>
              <a:t>той, что из сказок, не той, что с пелёнок,</a:t>
            </a:r>
          </a:p>
          <a:p>
            <a:pPr marL="0" indent="457200" algn="just">
              <a:buNone/>
            </a:pPr>
            <a:r>
              <a:rPr lang="ru-RU" sz="1600" dirty="0"/>
              <a:t>Не той, что была по учебникам пройдена,</a:t>
            </a:r>
          </a:p>
          <a:p>
            <a:pPr marL="0" indent="457200" algn="just">
              <a:buNone/>
            </a:pPr>
            <a:r>
              <a:rPr lang="ru-RU" sz="1600" dirty="0"/>
              <a:t>А той, что пылала в глазах воспалённых,</a:t>
            </a:r>
          </a:p>
          <a:p>
            <a:pPr marL="0" indent="457200" algn="just">
              <a:buNone/>
            </a:pPr>
            <a:r>
              <a:rPr lang="ru-RU" sz="1600" dirty="0"/>
              <a:t>А той, что рыдала, – запомнил я Родину</a:t>
            </a:r>
            <a:r>
              <a:rPr lang="ru-RU" sz="1600" dirty="0" smtClean="0"/>
              <a:t>.</a:t>
            </a:r>
          </a:p>
          <a:p>
            <a:pPr marL="0" indent="0" algn="r">
              <a:buNone/>
            </a:pPr>
            <a:r>
              <a:rPr lang="ru-RU" sz="1600" dirty="0" smtClean="0"/>
              <a:t>Константин Симонов</a:t>
            </a:r>
            <a:endParaRPr lang="ru-RU" sz="1600" dirty="0"/>
          </a:p>
        </p:txBody>
      </p:sp>
      <p:pic>
        <p:nvPicPr>
          <p:cNvPr id="3074" name="Picture 2" descr="C:\Users\Администратор\Pictures\2015-03-15\Scan1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88458">
            <a:off x="6785385" y="4061492"/>
            <a:ext cx="1580273" cy="23727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дминистратор\Desktop\Писатели\Симон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237808"/>
            <a:ext cx="1843376" cy="255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031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28 ноября – </a:t>
            </a:r>
            <a:r>
              <a:rPr lang="ru-RU" sz="2400" dirty="0"/>
              <a:t>110 лет со дня рождения русского писателя Гавриила Николаевича </a:t>
            </a:r>
            <a:r>
              <a:rPr lang="ru-RU" sz="2400" dirty="0" err="1"/>
              <a:t>Троепольского</a:t>
            </a:r>
            <a:r>
              <a:rPr lang="ru-RU" sz="2400" dirty="0"/>
              <a:t> (1905-1995). </a:t>
            </a:r>
            <a:endParaRPr lang="ru-RU" sz="2400" b="1" dirty="0"/>
          </a:p>
        </p:txBody>
      </p:sp>
      <p:sp>
        <p:nvSpPr>
          <p:cNvPr id="3" name="Объект 2"/>
          <p:cNvSpPr>
            <a:spLocks noGrp="1"/>
          </p:cNvSpPr>
          <p:nvPr>
            <p:ph idx="1"/>
          </p:nvPr>
        </p:nvSpPr>
        <p:spPr>
          <a:xfrm>
            <a:off x="457201" y="1412777"/>
            <a:ext cx="6496682" cy="2522276"/>
          </a:xfrm>
        </p:spPr>
        <p:txBody>
          <a:bodyPr>
            <a:normAutofit/>
          </a:bodyPr>
          <a:lstStyle/>
          <a:p>
            <a:pPr algn="just">
              <a:spcBef>
                <a:spcPts val="0"/>
              </a:spcBef>
            </a:pPr>
            <a:r>
              <a:rPr lang="ru-RU" sz="1600" dirty="0" err="1"/>
              <a:t>Троепольский</a:t>
            </a:r>
            <a:r>
              <a:rPr lang="ru-RU" sz="1600" dirty="0"/>
              <a:t> Гавриил Николаевич родился </a:t>
            </a:r>
            <a:r>
              <a:rPr lang="ru-RU" sz="1600" dirty="0" smtClean="0"/>
              <a:t>в Тамбовской </a:t>
            </a:r>
            <a:r>
              <a:rPr lang="ru-RU" sz="1600" dirty="0"/>
              <a:t>губернии в семье </a:t>
            </a:r>
            <a:r>
              <a:rPr lang="ru-RU" sz="1600" dirty="0" smtClean="0"/>
              <a:t>священника, получил </a:t>
            </a:r>
            <a:r>
              <a:rPr lang="ru-RU" sz="1600" dirty="0"/>
              <a:t>основательное домашнее образование.</a:t>
            </a:r>
          </a:p>
          <a:p>
            <a:pPr algn="just">
              <a:spcBef>
                <a:spcPts val="0"/>
              </a:spcBef>
            </a:pPr>
            <a:r>
              <a:rPr lang="ru-RU" sz="1600" dirty="0" smtClean="0"/>
              <a:t>Учился </a:t>
            </a:r>
            <a:r>
              <a:rPr lang="ru-RU" sz="1600" dirty="0"/>
              <a:t>в сельскохозяйственном училище, которое окончил в 1924</a:t>
            </a:r>
            <a:r>
              <a:rPr lang="ru-RU" sz="1600" dirty="0" smtClean="0"/>
              <a:t>.</a:t>
            </a:r>
            <a:endParaRPr lang="ru-RU" sz="1600" dirty="0"/>
          </a:p>
          <a:p>
            <a:pPr algn="just">
              <a:spcBef>
                <a:spcPts val="0"/>
              </a:spcBef>
            </a:pPr>
            <a:r>
              <a:rPr lang="ru-RU" sz="1600" dirty="0"/>
              <a:t>Работал сельским учителем, затем с 1931 - агрономом</a:t>
            </a:r>
            <a:r>
              <a:rPr lang="ru-RU" sz="1600" dirty="0" smtClean="0"/>
              <a:t>.</a:t>
            </a:r>
            <a:endParaRPr lang="ru-RU" sz="1600" dirty="0"/>
          </a:p>
          <a:p>
            <a:pPr algn="just">
              <a:spcBef>
                <a:spcPts val="0"/>
              </a:spcBef>
            </a:pPr>
            <a:r>
              <a:rPr lang="ru-RU" sz="1600" dirty="0"/>
              <a:t>С 1938 начал печататься в газетах и журналах</a:t>
            </a:r>
            <a:r>
              <a:rPr lang="ru-RU" sz="1600" dirty="0" smtClean="0"/>
              <a:t>.</a:t>
            </a:r>
          </a:p>
          <a:p>
            <a:pPr algn="just">
              <a:spcBef>
                <a:spcPts val="0"/>
              </a:spcBef>
            </a:pPr>
            <a:r>
              <a:rPr lang="ru-RU" sz="1600" dirty="0"/>
              <a:t>Самым известным произведением писателя является лирическая повесть "Белый Бим Черное ухо", написанная в 1971. Одноименный фильм пользовался огромным успехом в стране.</a:t>
            </a:r>
          </a:p>
        </p:txBody>
      </p:sp>
      <p:pic>
        <p:nvPicPr>
          <p:cNvPr id="7170" name="Picture 2" descr="C:\Users\Администратор\Pictures\2015-03-25\Scan1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470041">
            <a:off x="7446627" y="4274499"/>
            <a:ext cx="1113275" cy="16033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Администратор\Desktop\Писатели\Троепольски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2503" y="1503962"/>
            <a:ext cx="1620859" cy="213627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160" y="3794012"/>
            <a:ext cx="2236096" cy="277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Содержимое 4"/>
          <p:cNvSpPr txBox="1">
            <a:spLocks/>
          </p:cNvSpPr>
          <p:nvPr/>
        </p:nvSpPr>
        <p:spPr>
          <a:xfrm>
            <a:off x="323528" y="5373216"/>
            <a:ext cx="4176464" cy="1072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1600" dirty="0"/>
              <a:t>Памятник Белому Биму Чёрное ухо  </a:t>
            </a:r>
            <a:r>
              <a:rPr lang="ru-RU" sz="1600" dirty="0" smtClean="0"/>
              <a:t>установлен </a:t>
            </a:r>
            <a:r>
              <a:rPr lang="ru-RU" sz="1600" dirty="0"/>
              <a:t>в Воронеже на площади перед Воронежским театром кукол «Шут</a:t>
            </a:r>
            <a:r>
              <a:rPr lang="ru-RU" sz="1600" dirty="0" smtClean="0"/>
              <a:t>» в 1998 году.</a:t>
            </a:r>
          </a:p>
        </p:txBody>
      </p:sp>
    </p:spTree>
    <p:extLst>
      <p:ext uri="{BB962C8B-B14F-4D97-AF65-F5344CB8AC3E}">
        <p14:creationId xmlns:p14="http://schemas.microsoft.com/office/powerpoint/2010/main" val="456317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rgbClr val="FFDD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i="1" dirty="0">
              <a:solidFill>
                <a:prstClr val="black"/>
              </a:solidFill>
            </a:endParaRPr>
          </a:p>
          <a:p>
            <a:pPr algn="ctr">
              <a:defRPr/>
            </a:pPr>
            <a:endParaRPr lang="ru-RU" i="1" dirty="0">
              <a:solidFill>
                <a:prstClr val="black"/>
              </a:solidFill>
            </a:endParaRPr>
          </a:p>
          <a:p>
            <a:pPr algn="ctr">
              <a:defRPr/>
            </a:pPr>
            <a:endParaRPr lang="ru-RU" i="1" dirty="0">
              <a:solidFill>
                <a:prstClr val="black"/>
              </a:solidFill>
            </a:endParaRPr>
          </a:p>
          <a:p>
            <a:pPr algn="ctr">
              <a:defRPr/>
            </a:pPr>
            <a:endParaRPr lang="ru-RU" i="1" dirty="0">
              <a:solidFill>
                <a:prstClr val="black"/>
              </a:solidFill>
            </a:endParaRPr>
          </a:p>
          <a:p>
            <a:pPr algn="ctr">
              <a:defRPr/>
            </a:pPr>
            <a:endParaRPr lang="ru-RU" i="1" dirty="0">
              <a:solidFill>
                <a:prstClr val="black"/>
              </a:solidFill>
            </a:endParaRPr>
          </a:p>
          <a:p>
            <a:pPr algn="ctr">
              <a:defRPr/>
            </a:pPr>
            <a:endParaRPr lang="ru-RU" i="1" dirty="0">
              <a:solidFill>
                <a:prstClr val="black"/>
              </a:solidFill>
            </a:endParaRPr>
          </a:p>
          <a:p>
            <a:pPr algn="ctr">
              <a:defRPr/>
            </a:pPr>
            <a:endParaRPr lang="ru-RU" i="1" dirty="0">
              <a:solidFill>
                <a:prstClr val="black"/>
              </a:solidFill>
            </a:endParaRPr>
          </a:p>
        </p:txBody>
      </p:sp>
      <p:pic>
        <p:nvPicPr>
          <p:cNvPr id="1026" name="Picture 2" descr="C:\Documents and Settings\Иятта\Рабочий стол\ЭТО СРОЧНО\ПРЕЗЕНТАЦИЯ\0b1046f41010b46599801122fdb6b725.jpeg"/>
          <p:cNvPicPr>
            <a:picLocks noChangeAspect="1" noChangeArrowheads="1"/>
          </p:cNvPicPr>
          <p:nvPr/>
        </p:nvPicPr>
        <p:blipFill>
          <a:blip r:embed="rId2" cstate="print"/>
          <a:srcRect/>
          <a:stretch>
            <a:fillRect/>
          </a:stretch>
        </p:blipFill>
        <p:spPr bwMode="auto">
          <a:xfrm>
            <a:off x="0" y="0"/>
            <a:ext cx="3143250" cy="4762500"/>
          </a:xfrm>
          <a:prstGeom prst="rect">
            <a:avLst/>
          </a:prstGeom>
          <a:noFill/>
          <a:effectLst>
            <a:softEdge rad="635000"/>
          </a:effectLst>
        </p:spPr>
      </p:pic>
      <p:pic>
        <p:nvPicPr>
          <p:cNvPr id="150534" name="Picture 3" descr="C:\Documents and Settings\Иятта\Рабочий стол\ЭТО СРОЧНО\ПРЕЗЕНТАЦИЯ\0_6d5dd_fa218c92_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175" y="4495800"/>
            <a:ext cx="2409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4" descr="C:\Documents and Settings\Иятта\Рабочий стол\ЭТО СРОЧНО\ПРЕЗЕНТАЦИЯ\0_6d5e4_a4e0eb9c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581650"/>
            <a:ext cx="35687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6" name="Picture 3" descr="C:\Documents and Settings\Иятта\Рабочий стол\ЭТО СРОЧНО\ПРЕЗЕНТАЦИЯ\0_6d5dd_fa218c92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495800"/>
            <a:ext cx="2409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Picture 3" descr="C:\Documents and Settings\Иятта\Рабочий стол\ЭТО СРОЧНО\ПРЕЗЕНТАЦИЯ\0_6d5dd_fa218c92_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4175" y="0"/>
            <a:ext cx="2409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8" name="Picture 4" descr="C:\Documents and Settings\Иятта\Рабочий стол\ЭТО СРОЧНО\ПРЕЗЕНТАЦИЯ\0_6d5e4_a4e0eb9c_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0"/>
            <a:ext cx="35687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4" descr="C:\Documents and Settings\Иятта\Рабочий стол\ЭТО СРОЧНО\ПРЕЗЕНТАЦИЯ\0_6d5e4_a4e0eb9c_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0" y="2286000"/>
            <a:ext cx="1276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627784" y="909603"/>
            <a:ext cx="5472608"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ru-RU" sz="2800" b="1" spc="50" dirty="0" smtClean="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29 ноября - День </a:t>
            </a:r>
            <a:r>
              <a:rPr lang="ru-RU" sz="2800" b="1" spc="50" dirty="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матери</a:t>
            </a:r>
          </a:p>
        </p:txBody>
      </p:sp>
      <p:sp>
        <p:nvSpPr>
          <p:cNvPr id="150541" name="TextBox 10"/>
          <p:cNvSpPr txBox="1">
            <a:spLocks noChangeArrowheads="1"/>
          </p:cNvSpPr>
          <p:nvPr/>
        </p:nvSpPr>
        <p:spPr bwMode="auto">
          <a:xfrm>
            <a:off x="1204912" y="3429000"/>
            <a:ext cx="694531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fontAlgn="base" hangingPunct="1">
              <a:spcBef>
                <a:spcPct val="0"/>
              </a:spcBef>
              <a:spcAft>
                <a:spcPct val="0"/>
              </a:spcAft>
              <a:buFontTx/>
              <a:buBlip>
                <a:blip r:embed="rId9"/>
              </a:buBlip>
            </a:pPr>
            <a:r>
              <a:rPr lang="ru-RU" altLang="ru-RU" dirty="0">
                <a:solidFill>
                  <a:prstClr val="black"/>
                </a:solidFill>
              </a:rPr>
              <a:t>   </a:t>
            </a:r>
            <a:r>
              <a:rPr lang="ru-RU" altLang="ru-RU" b="1" dirty="0">
                <a:solidFill>
                  <a:srgbClr val="0000FF"/>
                </a:solidFill>
              </a:rPr>
              <a:t>День матери в России стали отмечать сравнительно недавно. Как государственный праздник был установлен по Указу от 30.01.1998 года за № 120 Президента Российской Федерации Б.Н. Ельциным. Инициативу выразил Комитет Государственной Думы по делам женщин, семьи и молодежи. С этого момента День матери стал ежегодным праздником. Отмечают его в последнее воскресение ноября. В 2015 году День матери приходится на 29 ноября. Праздник еще очень молод. Но он плотно вошел в нашу жизнь, именно в этот день мы чествуем самого главного человека для каждого из нас – маму</a:t>
            </a:r>
            <a:r>
              <a:rPr lang="ru-RU" altLang="ru-RU" b="1" dirty="0" smtClean="0">
                <a:solidFill>
                  <a:srgbClr val="0000FF"/>
                </a:solidFill>
              </a:rPr>
              <a:t>.</a:t>
            </a:r>
            <a:endParaRPr lang="ru-RU" altLang="ru-RU" b="1" dirty="0">
              <a:solidFill>
                <a:srgbClr val="0000FF"/>
              </a:solidFill>
            </a:endParaRPr>
          </a:p>
        </p:txBody>
      </p:sp>
      <p:sp>
        <p:nvSpPr>
          <p:cNvPr id="150542" name="TextBox 11"/>
          <p:cNvSpPr txBox="1">
            <a:spLocks noChangeArrowheads="1"/>
          </p:cNvSpPr>
          <p:nvPr/>
        </p:nvSpPr>
        <p:spPr bwMode="auto">
          <a:xfrm>
            <a:off x="3635896" y="1712913"/>
            <a:ext cx="47334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ru-RU" altLang="ru-RU" sz="1600" i="1" dirty="0">
                <a:solidFill>
                  <a:prstClr val="black"/>
                </a:solidFill>
              </a:rPr>
              <a:t>Мамина улыбка согревает нас,</a:t>
            </a:r>
          </a:p>
          <a:p>
            <a:pPr eaLnBrk="1" fontAlgn="base" hangingPunct="1">
              <a:spcBef>
                <a:spcPct val="0"/>
              </a:spcBef>
              <a:spcAft>
                <a:spcPct val="0"/>
              </a:spcAft>
            </a:pPr>
            <a:r>
              <a:rPr lang="ru-RU" altLang="ru-RU" sz="1600" i="1" dirty="0">
                <a:solidFill>
                  <a:prstClr val="black"/>
                </a:solidFill>
              </a:rPr>
              <a:t>Мамина забота так нужна подчас!</a:t>
            </a:r>
          </a:p>
          <a:p>
            <a:pPr eaLnBrk="1" fontAlgn="base" hangingPunct="1">
              <a:spcBef>
                <a:spcPct val="0"/>
              </a:spcBef>
              <a:spcAft>
                <a:spcPct val="0"/>
              </a:spcAft>
            </a:pPr>
            <a:r>
              <a:rPr lang="ru-RU" altLang="ru-RU" sz="1600" i="1" dirty="0">
                <a:solidFill>
                  <a:prstClr val="black"/>
                </a:solidFill>
              </a:rPr>
              <a:t>Если смотрит строго и вздохнёт украдкой, </a:t>
            </a:r>
          </a:p>
          <a:p>
            <a:pPr eaLnBrk="1" fontAlgn="base" hangingPunct="1">
              <a:spcBef>
                <a:spcPct val="0"/>
              </a:spcBef>
              <a:spcAft>
                <a:spcPct val="0"/>
              </a:spcAft>
            </a:pPr>
            <a:r>
              <a:rPr lang="ru-RU" altLang="ru-RU" sz="1600" i="1" dirty="0">
                <a:solidFill>
                  <a:prstClr val="black"/>
                </a:solidFill>
              </a:rPr>
              <a:t>Значит, некрасиво пишем мы в тетрадках. </a:t>
            </a:r>
          </a:p>
          <a:p>
            <a:pPr algn="r" eaLnBrk="1" fontAlgn="base" hangingPunct="1">
              <a:spcBef>
                <a:spcPct val="0"/>
              </a:spcBef>
              <a:spcAft>
                <a:spcPct val="0"/>
              </a:spcAft>
            </a:pPr>
            <a:r>
              <a:rPr lang="ru-RU" altLang="ru-RU" sz="1600" i="1" dirty="0">
                <a:solidFill>
                  <a:prstClr val="black"/>
                </a:solidFill>
              </a:rPr>
              <a:t>Алла </a:t>
            </a:r>
            <a:r>
              <a:rPr lang="ru-RU" altLang="ru-RU" sz="1600" i="1" dirty="0" err="1">
                <a:solidFill>
                  <a:prstClr val="black"/>
                </a:solidFill>
              </a:rPr>
              <a:t>Лелехова</a:t>
            </a:r>
            <a:endParaRPr lang="ru-RU" altLang="ru-RU" sz="1600" i="1" dirty="0">
              <a:solidFill>
                <a:prstClr val="black"/>
              </a:solidFill>
            </a:endParaRPr>
          </a:p>
        </p:txBody>
      </p:sp>
    </p:spTree>
    <p:extLst>
      <p:ext uri="{BB962C8B-B14F-4D97-AF65-F5344CB8AC3E}">
        <p14:creationId xmlns:p14="http://schemas.microsoft.com/office/powerpoint/2010/main" val="365871593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0846" y="332656"/>
            <a:ext cx="6512511" cy="1143000"/>
          </a:xfrm>
        </p:spPr>
        <p:txBody>
          <a:bodyPr>
            <a:noAutofit/>
          </a:bodyPr>
          <a:lstStyle/>
          <a:p>
            <a:pPr algn="ctr"/>
            <a:r>
              <a:rPr lang="ru-RU" sz="2400" b="1" dirty="0" smtClean="0"/>
              <a:t>30 ноября – </a:t>
            </a:r>
            <a:r>
              <a:rPr lang="ru-RU" sz="2400" dirty="0"/>
              <a:t>180 лет со дня рождения американского писателя </a:t>
            </a:r>
            <a:r>
              <a:rPr lang="ru-RU" sz="2400" b="1" dirty="0"/>
              <a:t>Марка Твена</a:t>
            </a:r>
            <a:r>
              <a:rPr lang="ru-RU" sz="2400" dirty="0"/>
              <a:t> (н. и. </a:t>
            </a:r>
            <a:r>
              <a:rPr lang="ru-RU" sz="2400" dirty="0" err="1"/>
              <a:t>Сэмюэл</a:t>
            </a:r>
            <a:r>
              <a:rPr lang="ru-RU" sz="2400" dirty="0"/>
              <a:t> </a:t>
            </a:r>
            <a:r>
              <a:rPr lang="ru-RU" sz="2400" dirty="0" err="1"/>
              <a:t>Ленгхорн</a:t>
            </a:r>
            <a:r>
              <a:rPr lang="ru-RU" sz="2400" dirty="0"/>
              <a:t> </a:t>
            </a:r>
            <a:r>
              <a:rPr lang="ru-RU" sz="2400" dirty="0" err="1"/>
              <a:t>Клеменс</a:t>
            </a:r>
            <a:r>
              <a:rPr lang="ru-RU" sz="2400" dirty="0"/>
              <a:t>) (1835-1910).</a:t>
            </a:r>
            <a:endParaRPr lang="ru-RU" sz="2400" b="1" dirty="0"/>
          </a:p>
        </p:txBody>
      </p:sp>
      <p:sp>
        <p:nvSpPr>
          <p:cNvPr id="3" name="Объект 2"/>
          <p:cNvSpPr>
            <a:spLocks noGrp="1"/>
          </p:cNvSpPr>
          <p:nvPr>
            <p:ph sz="quarter" idx="13"/>
          </p:nvPr>
        </p:nvSpPr>
        <p:spPr>
          <a:xfrm>
            <a:off x="611560" y="2060848"/>
            <a:ext cx="4248472" cy="4266808"/>
          </a:xfrm>
        </p:spPr>
        <p:txBody>
          <a:bodyPr>
            <a:normAutofit fontScale="92500" lnSpcReduction="10000"/>
          </a:bodyPr>
          <a:lstStyle/>
          <a:p>
            <a:pPr algn="just"/>
            <a:r>
              <a:rPr lang="ru-RU" sz="1600" dirty="0"/>
              <a:t>Марк Твен </a:t>
            </a:r>
            <a:r>
              <a:rPr lang="ru-RU" sz="1600" dirty="0" smtClean="0"/>
              <a:t>— </a:t>
            </a:r>
            <a:r>
              <a:rPr lang="ru-RU" sz="1600" dirty="0"/>
              <a:t>американский писатель, журналист и общественный деятель. Его творчество охватывает множество жанров — юмор, сатиру, философскую фантастику, публицистику и другие, и во всех этих жанрах он неизменно занимает позицию гуманиста и демократа.</a:t>
            </a:r>
          </a:p>
          <a:p>
            <a:pPr algn="just"/>
            <a:r>
              <a:rPr lang="ru-RU" sz="1600" dirty="0"/>
              <a:t>Уильям Фолкнер писал, что Марк Твен был «первым по-настоящему американским писателем, и все мы с тех пор — его наследники», а Эрнест Хемингуэй писал, что вся современная американская литература вышла из одной книги Марка Твена, которая называется «Приключения </a:t>
            </a:r>
            <a:r>
              <a:rPr lang="ru-RU" sz="1600" dirty="0" err="1"/>
              <a:t>Гекльберри</a:t>
            </a:r>
            <a:r>
              <a:rPr lang="ru-RU" sz="1600" dirty="0"/>
              <a:t> Финна</a:t>
            </a:r>
            <a:r>
              <a:rPr lang="ru-RU" sz="1600" dirty="0" smtClean="0"/>
              <a:t>».</a:t>
            </a:r>
          </a:p>
          <a:p>
            <a:pPr algn="just"/>
            <a:r>
              <a:rPr lang="ru-RU" sz="1600" dirty="0" smtClean="0"/>
              <a:t>Из </a:t>
            </a:r>
            <a:r>
              <a:rPr lang="ru-RU" sz="1600" dirty="0"/>
              <a:t>русских писателей о Марке Твене особенно тепло отзывались Максим Горький и Александр Куприн</a:t>
            </a:r>
            <a:r>
              <a:rPr lang="ru-RU" sz="1600" dirty="0" smtClean="0"/>
              <a:t>.</a:t>
            </a:r>
            <a:endParaRPr lang="ru-RU" sz="1600" dirty="0"/>
          </a:p>
        </p:txBody>
      </p:sp>
      <p:pic>
        <p:nvPicPr>
          <p:cNvPr id="4098" name="Picture 2" descr="C:\Users\Администратор\Pictures\2015-03-15\Scan1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09751">
            <a:off x="5141894" y="4653568"/>
            <a:ext cx="1041769" cy="16462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Администратор\Pictures\2015-03-15\Scan1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4499">
            <a:off x="7444952" y="4707511"/>
            <a:ext cx="1200600" cy="15789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Администратор\Pictures\2015-03-15\Scan10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16336">
            <a:off x="6271828" y="4474952"/>
            <a:ext cx="1048598" cy="165960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Администратор\Desktop\Писатели\марк твен.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2590" y="1916832"/>
            <a:ext cx="1702195" cy="238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576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b="1" dirty="0" smtClean="0"/>
              <a:t>5 декабря – </a:t>
            </a:r>
            <a:r>
              <a:rPr lang="ru-RU" sz="2000" b="1" dirty="0"/>
              <a:t>195 лет со дня рождения русского поэта Афанасия Афанасьевича Фета (</a:t>
            </a:r>
            <a:r>
              <a:rPr lang="ru-RU" sz="2000" b="1" dirty="0" err="1"/>
              <a:t>н.ф</a:t>
            </a:r>
            <a:r>
              <a:rPr lang="ru-RU" sz="2000" b="1" dirty="0"/>
              <a:t>. </a:t>
            </a:r>
            <a:r>
              <a:rPr lang="ru-RU" sz="2000" b="1" dirty="0" err="1"/>
              <a:t>Шеншин</a:t>
            </a:r>
            <a:r>
              <a:rPr lang="ru-RU" sz="2000" b="1" dirty="0"/>
              <a:t>) (1820-1892).</a:t>
            </a:r>
          </a:p>
        </p:txBody>
      </p:sp>
      <p:sp>
        <p:nvSpPr>
          <p:cNvPr id="3" name="Объект 2"/>
          <p:cNvSpPr>
            <a:spLocks noGrp="1"/>
          </p:cNvSpPr>
          <p:nvPr>
            <p:ph idx="1"/>
          </p:nvPr>
        </p:nvSpPr>
        <p:spPr>
          <a:xfrm>
            <a:off x="3332932" y="1484784"/>
            <a:ext cx="5497883" cy="4824536"/>
          </a:xfrm>
        </p:spPr>
        <p:txBody>
          <a:bodyPr>
            <a:normAutofit/>
          </a:bodyPr>
          <a:lstStyle/>
          <a:p>
            <a:pPr algn="just"/>
            <a:r>
              <a:rPr lang="ru-RU" sz="1600" dirty="0"/>
              <a:t>Будучи одним из самых утончённых лириков, Фет поражал современников тем, что это не мешало ему одновременно быть чрезвычайно деловитым, предприимчивым и успешным </a:t>
            </a:r>
            <a:r>
              <a:rPr lang="ru-RU" sz="1600" dirty="0" smtClean="0"/>
              <a:t>помещиком.</a:t>
            </a:r>
          </a:p>
          <a:p>
            <a:pPr algn="just"/>
            <a:r>
              <a:rPr lang="ru-RU" sz="1600" dirty="0"/>
              <a:t>Фет — представитель так называемой чистой поэзии. В связи с этим на протяжении всей жизни он спорил с Н. А. Некрасовым — представителем социальной поэзии</a:t>
            </a:r>
            <a:r>
              <a:rPr lang="ru-RU" sz="1600" dirty="0" smtClean="0"/>
              <a:t>.</a:t>
            </a:r>
            <a:endParaRPr lang="ru-RU" sz="1600" dirty="0"/>
          </a:p>
          <a:p>
            <a:pPr algn="just"/>
            <a:r>
              <a:rPr lang="ru-RU" sz="1600" dirty="0"/>
              <a:t>Особенностью поэтики Фета является то, что разговор о самом важном ограничивается прозрачным намёком. Самый яркий пример — стихотворение «Шёпот, робкое дыханье</a:t>
            </a:r>
            <a:r>
              <a:rPr lang="ru-RU" sz="1600" dirty="0" smtClean="0"/>
              <a:t>…»</a:t>
            </a:r>
            <a:endParaRPr lang="ru-RU" sz="1600" dirty="0"/>
          </a:p>
          <a:p>
            <a:pPr algn="just"/>
            <a:r>
              <a:rPr lang="ru-RU" sz="1600" dirty="0"/>
              <a:t>В этом стихотворении нет ни одного глагола, однако статичное описание пространства передаёт само движение времени</a:t>
            </a:r>
            <a:r>
              <a:rPr lang="ru-RU" sz="1600" dirty="0" smtClean="0"/>
              <a:t>.</a:t>
            </a:r>
          </a:p>
          <a:p>
            <a:pPr algn="just"/>
            <a:r>
              <a:rPr lang="ru-RU" sz="1600" dirty="0"/>
              <a:t>Известная фраза-палиндром, написанная Фетом и вошедшая в «Приключения Буратино» А. Н. Толстого — «А роза упала на лапу </a:t>
            </a:r>
            <a:r>
              <a:rPr lang="ru-RU" sz="1600" dirty="0" err="1"/>
              <a:t>Азора</a:t>
            </a:r>
            <a:r>
              <a:rPr lang="ru-RU" sz="1600" dirty="0"/>
              <a:t>».</a:t>
            </a:r>
          </a:p>
          <a:p>
            <a:pPr algn="just"/>
            <a:endParaRPr lang="ru-RU" sz="1600" dirty="0"/>
          </a:p>
        </p:txBody>
      </p:sp>
      <p:pic>
        <p:nvPicPr>
          <p:cNvPr id="8194" name="Picture 2" descr="C:\Users\Администратор\Pictures\2015-03-25\Scan1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240279"/>
            <a:ext cx="1538486" cy="2163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Администратор\Desktop\Писатели\Фе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16832"/>
            <a:ext cx="1498079" cy="190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4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b="1" dirty="0" smtClean="0"/>
              <a:t>12 декабря – </a:t>
            </a:r>
            <a:r>
              <a:rPr lang="ru-RU" sz="2000" dirty="0"/>
              <a:t>90 лет со дня рождения композитора, народного артиста РСФСР, лауреата премии «Национальная гордость России» (2003) </a:t>
            </a:r>
            <a:r>
              <a:rPr lang="ru-RU" sz="2000" b="1" dirty="0"/>
              <a:t>Владимира Яковлевича </a:t>
            </a:r>
            <a:r>
              <a:rPr lang="ru-RU" sz="2000" b="1" dirty="0" err="1"/>
              <a:t>Шаинского</a:t>
            </a:r>
            <a:r>
              <a:rPr lang="ru-RU" sz="2000" dirty="0"/>
              <a:t> (р. 1925). </a:t>
            </a:r>
            <a:endParaRPr lang="ru-RU" sz="2000" b="1" dirty="0"/>
          </a:p>
        </p:txBody>
      </p:sp>
      <p:sp>
        <p:nvSpPr>
          <p:cNvPr id="3" name="Объект 2"/>
          <p:cNvSpPr>
            <a:spLocks noGrp="1"/>
          </p:cNvSpPr>
          <p:nvPr>
            <p:ph idx="1"/>
          </p:nvPr>
        </p:nvSpPr>
        <p:spPr>
          <a:xfrm>
            <a:off x="3332932" y="1484784"/>
            <a:ext cx="5497883" cy="4824536"/>
          </a:xfrm>
        </p:spPr>
        <p:txBody>
          <a:bodyPr>
            <a:normAutofit lnSpcReduction="10000"/>
          </a:bodyPr>
          <a:lstStyle/>
          <a:p>
            <a:pPr algn="just"/>
            <a:r>
              <a:rPr lang="ru-RU" sz="1600" dirty="0"/>
              <a:t>Владимир Яковлевич </a:t>
            </a:r>
            <a:r>
              <a:rPr lang="ru-RU" sz="1600" dirty="0" err="1"/>
              <a:t>Шаинский</a:t>
            </a:r>
            <a:r>
              <a:rPr lang="ru-RU" sz="1600" dirty="0"/>
              <a:t> (р. 12 декабря 1925, Киев) — советский и российский композитор. Народный артист РСФСР (1986). Лауреат Государственной премии СССР (1981). Известен как автор нескольких десятков песен для детей, в том числе музыки для мультфильмов, среди которых, например, фильмы про Чебурашку и Крокодила Гену.</a:t>
            </a:r>
          </a:p>
          <a:p>
            <a:pPr algn="just"/>
            <a:r>
              <a:rPr lang="ru-RU" sz="1600" dirty="0" smtClean="0"/>
              <a:t>В </a:t>
            </a:r>
            <a:r>
              <a:rPr lang="ru-RU" sz="1600" dirty="0"/>
              <a:t>советской и русской детской музыке </a:t>
            </a:r>
            <a:r>
              <a:rPr lang="ru-RU" sz="1600" dirty="0" err="1"/>
              <a:t>Шаинский</a:t>
            </a:r>
            <a:r>
              <a:rPr lang="ru-RU" sz="1600" dirty="0"/>
              <a:t> занял лидирующее место, его музыка по своей роли в формировании и развитии личности ребёнка может быть сравнима с поэзией С. Я. Маршака.</a:t>
            </a:r>
          </a:p>
          <a:p>
            <a:pPr algn="just"/>
            <a:r>
              <a:rPr lang="ru-RU" sz="1600" dirty="0" smtClean="0"/>
              <a:t>Владимир </a:t>
            </a:r>
            <a:r>
              <a:rPr lang="ru-RU" sz="1600" dirty="0" err="1"/>
              <a:t>Шаинский</a:t>
            </a:r>
            <a:r>
              <a:rPr lang="ru-RU" sz="1600" dirty="0"/>
              <a:t> — автор десятков мелодий из популярных художественных и мультипликационных фильмов. Среди них кинокартины «</a:t>
            </a:r>
            <a:r>
              <a:rPr lang="ru-RU" sz="1600" dirty="0" err="1"/>
              <a:t>Анискин</a:t>
            </a:r>
            <a:r>
              <a:rPr lang="ru-RU" sz="1600" dirty="0"/>
              <a:t> и </a:t>
            </a:r>
            <a:r>
              <a:rPr lang="ru-RU" sz="1600" dirty="0" err="1"/>
              <a:t>Фантомас</a:t>
            </a:r>
            <a:r>
              <a:rPr lang="ru-RU" sz="1600" dirty="0"/>
              <a:t>», «И снова </a:t>
            </a:r>
            <a:r>
              <a:rPr lang="ru-RU" sz="1600" dirty="0" err="1"/>
              <a:t>Анискин</a:t>
            </a:r>
            <a:r>
              <a:rPr lang="ru-RU" sz="1600" dirty="0"/>
              <a:t>», «Завтрак на траве», «Школьный вальс», «</a:t>
            </a:r>
            <a:r>
              <a:rPr lang="ru-RU" sz="1600" dirty="0" err="1"/>
              <a:t>Финист</a:t>
            </a:r>
            <a:r>
              <a:rPr lang="ru-RU" sz="1600" dirty="0"/>
              <a:t> — ясный сокол», «Пока бьют часы», документальный фильм «Шаги истории», мультфильмы «Чебурашка», «Шапокляк», «Катерок», «Крошка Енот», «</a:t>
            </a:r>
            <a:r>
              <a:rPr lang="ru-RU" sz="1600" dirty="0" err="1"/>
              <a:t>Трям</a:t>
            </a:r>
            <a:r>
              <a:rPr lang="ru-RU" sz="1600" dirty="0"/>
              <a:t>! Здравствуйте!», музыкальные сказки «</a:t>
            </a:r>
            <a:r>
              <a:rPr lang="ru-RU" sz="1600" dirty="0" smtClean="0"/>
              <a:t>2х2 </a:t>
            </a:r>
            <a:r>
              <a:rPr lang="ru-RU" sz="1600" dirty="0"/>
              <a:t>= 4», «Площадь картонных часов» и многие другие.</a:t>
            </a:r>
          </a:p>
        </p:txBody>
      </p:sp>
      <p:pic>
        <p:nvPicPr>
          <p:cNvPr id="11266" name="Picture 2" descr="C:\Users\Администратор\Desktop\Писатели\Шаински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32856"/>
            <a:ext cx="2937396" cy="256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79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Дни воинской славы России</a:t>
            </a:r>
            <a:endParaRPr lang="ru-RU" sz="4000" b="1" dirty="0"/>
          </a:p>
        </p:txBody>
      </p:sp>
      <p:sp>
        <p:nvSpPr>
          <p:cNvPr id="6" name="Текст 5"/>
          <p:cNvSpPr>
            <a:spLocks noGrp="1"/>
          </p:cNvSpPr>
          <p:nvPr>
            <p:ph type="body" sz="quarter" idx="10"/>
          </p:nvPr>
        </p:nvSpPr>
        <p:spPr>
          <a:xfrm>
            <a:off x="935596" y="1340768"/>
            <a:ext cx="7740860" cy="4536504"/>
          </a:xfrm>
        </p:spPr>
        <p:txBody>
          <a:bodyPr/>
          <a:lstStyle/>
          <a:p>
            <a:pPr algn="just"/>
            <a:r>
              <a:rPr lang="ru-RU" sz="1700" b="1" dirty="0" smtClean="0">
                <a:solidFill>
                  <a:schemeClr val="tx1"/>
                </a:solidFill>
              </a:rPr>
              <a:t>24 </a:t>
            </a:r>
            <a:r>
              <a:rPr lang="ru-RU" sz="1700" b="1" dirty="0">
                <a:solidFill>
                  <a:schemeClr val="tx1"/>
                </a:solidFill>
              </a:rPr>
              <a:t>декабря </a:t>
            </a:r>
            <a:r>
              <a:rPr lang="ru-RU" sz="1700" dirty="0">
                <a:solidFill>
                  <a:schemeClr val="tx1"/>
                </a:solidFill>
              </a:rPr>
              <a:t>- День взятия турецкой крепости Измаил русскими войсками под командованием А.В. Суворова (1790 год</a:t>
            </a:r>
            <a:r>
              <a:rPr lang="ru-RU" sz="1700" dirty="0" smtClean="0">
                <a:solidFill>
                  <a:schemeClr val="tx1"/>
                </a:solidFill>
              </a:rPr>
              <a:t>).</a:t>
            </a:r>
          </a:p>
          <a:p>
            <a:pPr marL="285750" indent="-285750" algn="just">
              <a:buFont typeface="Arial" panose="020B0604020202020204" pitchFamily="34" charset="0"/>
              <a:buChar char="•"/>
            </a:pPr>
            <a:r>
              <a:rPr lang="ru-RU" sz="1700" dirty="0">
                <a:solidFill>
                  <a:schemeClr val="tx1"/>
                </a:solidFill>
              </a:rPr>
              <a:t>Штурм </a:t>
            </a:r>
            <a:r>
              <a:rPr lang="ru-RU" sz="1700" dirty="0" smtClean="0">
                <a:solidFill>
                  <a:schemeClr val="tx1"/>
                </a:solidFill>
              </a:rPr>
              <a:t>Измаила </a:t>
            </a:r>
            <a:r>
              <a:rPr lang="ru-RU" sz="1700" dirty="0">
                <a:solidFill>
                  <a:schemeClr val="tx1"/>
                </a:solidFill>
              </a:rPr>
              <a:t>— осада и штурм в 1790 году турецкой крепости Измаил русскими войсками под командованием генерал-аншефа А. В. Суворова в ходе русско-турецкой войны 1787—1791 годов.</a:t>
            </a:r>
          </a:p>
          <a:p>
            <a:pPr marL="285750" indent="-285750" algn="just">
              <a:buFont typeface="Arial" panose="020B0604020202020204" pitchFamily="34" charset="0"/>
              <a:buChar char="•"/>
            </a:pPr>
            <a:r>
              <a:rPr lang="ru-RU" sz="1700" dirty="0" smtClean="0">
                <a:solidFill>
                  <a:schemeClr val="tx1"/>
                </a:solidFill>
              </a:rPr>
              <a:t>Покорение </a:t>
            </a:r>
            <a:r>
              <a:rPr lang="ru-RU" sz="1700" dirty="0">
                <a:solidFill>
                  <a:schemeClr val="tx1"/>
                </a:solidFill>
              </a:rPr>
              <a:t>Измаила имело большое политическое значение. Оно повлияло на дальнейший ход войны и на заключение в 1792 году </a:t>
            </a:r>
            <a:r>
              <a:rPr lang="ru-RU" sz="1700" dirty="0" err="1">
                <a:solidFill>
                  <a:schemeClr val="tx1"/>
                </a:solidFill>
              </a:rPr>
              <a:t>Ясского</a:t>
            </a:r>
            <a:r>
              <a:rPr lang="ru-RU" sz="1700" dirty="0">
                <a:solidFill>
                  <a:schemeClr val="tx1"/>
                </a:solidFill>
              </a:rPr>
              <a:t> мира между Россией и Турцией, который подтвердил присоединение Крыма к России и установил русско-турецкую границу по реке Днестр. Тем самым все северное Причерноморье от Днестра до Кубани было закреплено за Россией</a:t>
            </a:r>
            <a:r>
              <a:rPr lang="ru-RU" sz="1700" dirty="0" smtClean="0">
                <a:solidFill>
                  <a:schemeClr val="tx1"/>
                </a:solidFill>
              </a:rPr>
              <a:t>.</a:t>
            </a:r>
            <a:endParaRPr lang="ru-RU" sz="1700" dirty="0">
              <a:solidFill>
                <a:schemeClr val="tx1"/>
              </a:solidFill>
            </a:endParaRPr>
          </a:p>
          <a:p>
            <a:pPr marL="285750" indent="-285750" algn="just">
              <a:buFont typeface="Arial" panose="020B0604020202020204" pitchFamily="34" charset="0"/>
              <a:buChar char="•"/>
            </a:pPr>
            <a:r>
              <a:rPr lang="ru-RU" sz="1700" dirty="0">
                <a:solidFill>
                  <a:schemeClr val="tx1"/>
                </a:solidFill>
              </a:rPr>
              <a:t>Победе под Измаилом был посвящен гимн «Гром победы, раздавайся!», считавшийся до 1816 года неофициальным гимном Российской империи.</a:t>
            </a:r>
          </a:p>
          <a:p>
            <a:pPr marL="285750" indent="-285750" algn="just">
              <a:buFont typeface="Arial" panose="020B0604020202020204" pitchFamily="34" charset="0"/>
              <a:buChar char="•"/>
            </a:pPr>
            <a:endParaRPr lang="ru-RU" sz="1700" dirty="0">
              <a:solidFill>
                <a:schemeClr val="tx1"/>
              </a:solidFill>
            </a:endParaRPr>
          </a:p>
          <a:p>
            <a:endParaRPr lang="ru-RU" sz="1600"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653136"/>
            <a:ext cx="2685678" cy="193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Содержимое 4"/>
          <p:cNvSpPr txBox="1">
            <a:spLocks/>
          </p:cNvSpPr>
          <p:nvPr/>
        </p:nvSpPr>
        <p:spPr>
          <a:xfrm>
            <a:off x="2987824" y="5909564"/>
            <a:ext cx="3024336" cy="5363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Памятник </a:t>
            </a:r>
            <a:r>
              <a:rPr lang="ru-RU" sz="1600" dirty="0">
                <a:solidFill>
                  <a:prstClr val="black"/>
                </a:solidFill>
                <a:latin typeface="Calibri"/>
              </a:rPr>
              <a:t> </a:t>
            </a:r>
            <a:r>
              <a:rPr lang="ru-RU" sz="1600" dirty="0" smtClean="0">
                <a:solidFill>
                  <a:prstClr val="black"/>
                </a:solidFill>
                <a:latin typeface="Calibri"/>
              </a:rPr>
              <a:t>Суворову в Измаиле, скульптор – Б. </a:t>
            </a:r>
            <a:r>
              <a:rPr lang="ru-RU" sz="1600" dirty="0" err="1" smtClean="0">
                <a:solidFill>
                  <a:prstClr val="black"/>
                </a:solidFill>
                <a:latin typeface="Calibri"/>
              </a:rPr>
              <a:t>Эдуардс</a:t>
            </a:r>
            <a:endParaRPr kumimoji="0" lang="ru-RU" sz="16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41742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Shape 1"/>
          <p:cNvSpPr txBox="1"/>
          <p:nvPr/>
        </p:nvSpPr>
        <p:spPr>
          <a:xfrm>
            <a:off x="1407960" y="332656"/>
            <a:ext cx="6512040" cy="1142640"/>
          </a:xfrm>
          <a:prstGeom prst="rect">
            <a:avLst/>
          </a:prstGeom>
        </p:spPr>
        <p:txBody>
          <a:bodyPr/>
          <a:lstStyle/>
          <a:p>
            <a:pPr algn="ctr">
              <a:buSzPct val="128000"/>
              <a:buFont typeface="Georgia"/>
              <a:buChar char="*"/>
            </a:pPr>
            <a:r>
              <a:rPr lang="ru-RU" sz="2400" b="1" dirty="0" smtClean="0">
                <a:solidFill>
                  <a:prstClr val="black"/>
                </a:solidFill>
              </a:rPr>
              <a:t>30 декабря – 150 лет со дня рождения английского писателя </a:t>
            </a:r>
            <a:r>
              <a:rPr lang="ru-RU" sz="2400" b="1" dirty="0" err="1" smtClean="0">
                <a:solidFill>
                  <a:prstClr val="black"/>
                </a:solidFill>
              </a:rPr>
              <a:t>Редьярда</a:t>
            </a:r>
            <a:r>
              <a:rPr lang="ru-RU" sz="2400" b="1" dirty="0" smtClean="0">
                <a:solidFill>
                  <a:prstClr val="black"/>
                </a:solidFill>
              </a:rPr>
              <a:t> Киплинга</a:t>
            </a:r>
            <a:r>
              <a:rPr lang="ru-RU" sz="2400" b="1" dirty="0">
                <a:solidFill>
                  <a:prstClr val="black"/>
                </a:solidFill>
              </a:rPr>
              <a:t>
(1865 - 1936)</a:t>
            </a:r>
            <a:endParaRPr sz="2400" dirty="0">
              <a:solidFill>
                <a:prstClr val="black"/>
              </a:solidFill>
            </a:endParaRPr>
          </a:p>
        </p:txBody>
      </p:sp>
      <p:sp>
        <p:nvSpPr>
          <p:cNvPr id="172"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73"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pic>
        <p:nvPicPr>
          <p:cNvPr id="9218" name="Picture 2" descr="C:\Users\User\Desktop\Светлана\киплинг.png"/>
          <p:cNvPicPr>
            <a:picLocks noChangeAspect="1" noChangeArrowheads="1"/>
          </p:cNvPicPr>
          <p:nvPr/>
        </p:nvPicPr>
        <p:blipFill>
          <a:blip r:embed="rId2" cstate="print"/>
          <a:srcRect/>
          <a:stretch>
            <a:fillRect/>
          </a:stretch>
        </p:blipFill>
        <p:spPr bwMode="auto">
          <a:xfrm>
            <a:off x="683568" y="1728000"/>
            <a:ext cx="2310569" cy="2942853"/>
          </a:xfrm>
          <a:prstGeom prst="rect">
            <a:avLst/>
          </a:prstGeom>
          <a:noFill/>
        </p:spPr>
      </p:pic>
      <p:sp>
        <p:nvSpPr>
          <p:cNvPr id="8" name="Содержимое 7"/>
          <p:cNvSpPr>
            <a:spLocks noGrp="1"/>
          </p:cNvSpPr>
          <p:nvPr>
            <p:ph sz="quarter" idx="14"/>
          </p:nvPr>
        </p:nvSpPr>
        <p:spPr>
          <a:xfrm>
            <a:off x="4572000" y="1988840"/>
            <a:ext cx="4032448" cy="3690744"/>
          </a:xfrm>
        </p:spPr>
        <p:txBody>
          <a:bodyPr>
            <a:normAutofit/>
          </a:bodyPr>
          <a:lstStyle/>
          <a:p>
            <a:r>
              <a:rPr lang="ru-RU" dirty="0" smtClean="0"/>
              <a:t>Лучшими произведениями автора считаются «Книга джунглей», а также многочисленные стихотворения. </a:t>
            </a:r>
          </a:p>
          <a:p>
            <a:r>
              <a:rPr lang="ru-RU" dirty="0" smtClean="0"/>
              <a:t>В 1907 году Киплинг стал первым англичанином, получившим Нобелевскую премию по литературе.</a:t>
            </a:r>
            <a:endParaRPr lang="ru-R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87" y="5229200"/>
            <a:ext cx="962626" cy="127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00" y="4962085"/>
            <a:ext cx="1186659" cy="154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000" y="5245792"/>
            <a:ext cx="981385" cy="140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484" y="5229200"/>
            <a:ext cx="1104540" cy="134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3140" y="2698600"/>
            <a:ext cx="1051719"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869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Рыбак\фла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17" y="521296"/>
            <a:ext cx="9505057" cy="63367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sz="3200" b="1" dirty="0">
                <a:solidFill>
                  <a:prstClr val="black"/>
                </a:solidFill>
              </a:rPr>
              <a:t>По решению президента РФ В. В. Путина</a:t>
            </a:r>
            <a:endParaRPr lang="ru-RU" b="1" dirty="0"/>
          </a:p>
        </p:txBody>
      </p:sp>
      <p:sp>
        <p:nvSpPr>
          <p:cNvPr id="3" name="Объект 2"/>
          <p:cNvSpPr>
            <a:spLocks noGrp="1"/>
          </p:cNvSpPr>
          <p:nvPr>
            <p:ph idx="1"/>
          </p:nvPr>
        </p:nvSpPr>
        <p:spPr>
          <a:xfrm>
            <a:off x="431539" y="1426666"/>
            <a:ext cx="8496944" cy="4525963"/>
          </a:xfrm>
        </p:spPr>
        <p:txBody>
          <a:bodyPr>
            <a:normAutofit/>
          </a:bodyPr>
          <a:lstStyle/>
          <a:p>
            <a:pPr marL="0" indent="0">
              <a:buNone/>
            </a:pPr>
            <a:endParaRPr lang="ru-RU" dirty="0" smtClean="0"/>
          </a:p>
          <a:p>
            <a:endParaRPr lang="ru-RU" dirty="0"/>
          </a:p>
          <a:p>
            <a:r>
              <a:rPr lang="ru-RU" dirty="0">
                <a:solidFill>
                  <a:schemeClr val="bg1"/>
                </a:solidFill>
              </a:rPr>
              <a:t>2016 год </a:t>
            </a:r>
            <a:r>
              <a:rPr lang="ru-RU" dirty="0" smtClean="0">
                <a:solidFill>
                  <a:schemeClr val="bg1"/>
                </a:solidFill>
              </a:rPr>
              <a:t> </a:t>
            </a:r>
            <a:r>
              <a:rPr lang="ru-RU" dirty="0">
                <a:solidFill>
                  <a:schemeClr val="bg1"/>
                </a:solidFill>
              </a:rPr>
              <a:t>объявлен Годом особо охраняемых природных территорий</a:t>
            </a:r>
          </a:p>
          <a:p>
            <a:r>
              <a:rPr lang="ru-RU" dirty="0">
                <a:solidFill>
                  <a:schemeClr val="bg1"/>
                </a:solidFill>
              </a:rPr>
              <a:t>2016 год  объявлен перекрестным Годом Греции в России и Годом России в Греции.</a:t>
            </a:r>
          </a:p>
          <a:p>
            <a:r>
              <a:rPr lang="ru-RU" dirty="0">
                <a:solidFill>
                  <a:schemeClr val="bg1"/>
                </a:solidFill>
              </a:rPr>
              <a:t>2016 год объявлен перекрестным Годом туризма между Россией и Турцией.</a:t>
            </a:r>
          </a:p>
        </p:txBody>
      </p:sp>
    </p:spTree>
    <p:extLst>
      <p:ext uri="{BB962C8B-B14F-4D97-AF65-F5344CB8AC3E}">
        <p14:creationId xmlns:p14="http://schemas.microsoft.com/office/powerpoint/2010/main" val="1885842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Рыбак\фла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17" y="521296"/>
            <a:ext cx="9505057" cy="63367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sz="3200" b="1" dirty="0">
                <a:solidFill>
                  <a:prstClr val="black"/>
                </a:solidFill>
              </a:rPr>
              <a:t>По решению президента РФ В. В. Путина</a:t>
            </a:r>
            <a:endParaRPr lang="ru-RU" b="1" dirty="0"/>
          </a:p>
        </p:txBody>
      </p:sp>
      <p:sp>
        <p:nvSpPr>
          <p:cNvPr id="3" name="Объект 2"/>
          <p:cNvSpPr>
            <a:spLocks noGrp="1"/>
          </p:cNvSpPr>
          <p:nvPr>
            <p:ph idx="1"/>
          </p:nvPr>
        </p:nvSpPr>
        <p:spPr>
          <a:xfrm>
            <a:off x="323528" y="1600200"/>
            <a:ext cx="8496944" cy="4525963"/>
          </a:xfrm>
        </p:spPr>
        <p:txBody>
          <a:bodyPr>
            <a:normAutofit/>
          </a:bodyPr>
          <a:lstStyle/>
          <a:p>
            <a:r>
              <a:rPr lang="ru-RU" dirty="0" smtClean="0"/>
              <a:t>2015 год объявлен в России Годом литературы </a:t>
            </a:r>
            <a:endParaRPr lang="ru-RU" dirty="0"/>
          </a:p>
          <a:p>
            <a:r>
              <a:rPr lang="ru-RU" dirty="0" smtClean="0">
                <a:solidFill>
                  <a:schemeClr val="bg1"/>
                </a:solidFill>
              </a:rPr>
              <a:t>2015 год  объявлен перекрестным годом Польши в России и России в Польше.</a:t>
            </a:r>
          </a:p>
          <a:p>
            <a:r>
              <a:rPr lang="ru-RU" dirty="0" smtClean="0">
                <a:solidFill>
                  <a:schemeClr val="bg1"/>
                </a:solidFill>
              </a:rPr>
              <a:t>2015 год  Россия и Болгария проводят перекрестный Год туризма.</a:t>
            </a:r>
          </a:p>
          <a:p>
            <a:endParaRPr lang="ru-RU" dirty="0"/>
          </a:p>
        </p:txBody>
      </p:sp>
    </p:spTree>
    <p:extLst>
      <p:ext uri="{BB962C8B-B14F-4D97-AF65-F5344CB8AC3E}">
        <p14:creationId xmlns:p14="http://schemas.microsoft.com/office/powerpoint/2010/main" val="3382412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2016 год – Год образования в СНГ</a:t>
            </a:r>
            <a:endParaRPr lang="ru-RU" dirty="0"/>
          </a:p>
        </p:txBody>
      </p:sp>
      <p:sp>
        <p:nvSpPr>
          <p:cNvPr id="3" name="Объект 2"/>
          <p:cNvSpPr>
            <a:spLocks noGrp="1"/>
          </p:cNvSpPr>
          <p:nvPr>
            <p:ph idx="1"/>
          </p:nvPr>
        </p:nvSpPr>
        <p:spPr/>
        <p:txBody>
          <a:bodyPr/>
          <a:lstStyle/>
          <a:p>
            <a:r>
              <a:rPr lang="ru-RU" dirty="0"/>
              <a:t>10 октября 2014 года </a:t>
            </a:r>
            <a:r>
              <a:rPr lang="ru-RU" dirty="0" smtClean="0"/>
              <a:t>в городе Минске Совет глав государств </a:t>
            </a:r>
            <a:r>
              <a:rPr lang="ru-RU" dirty="0"/>
              <a:t>принял решение об объявлении 2016 года Годом </a:t>
            </a:r>
            <a:r>
              <a:rPr lang="ru-RU" dirty="0" smtClean="0"/>
              <a:t>образования в </a:t>
            </a:r>
            <a:r>
              <a:rPr lang="ru-RU" dirty="0"/>
              <a:t>Содружестве Независимых </a:t>
            </a:r>
            <a:r>
              <a:rPr lang="ru-RU" dirty="0" smtClean="0"/>
              <a:t>Государств.</a:t>
            </a: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532" y="3933056"/>
            <a:ext cx="2745904" cy="2606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348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12" name="Заголовок 1"/>
          <p:cNvSpPr>
            <a:spLocks noGrp="1"/>
          </p:cNvSpPr>
          <p:nvPr>
            <p:ph type="title"/>
          </p:nvPr>
        </p:nvSpPr>
        <p:spPr/>
        <p:txBody>
          <a:bodyPr>
            <a:normAutofit/>
          </a:bodyPr>
          <a:lstStyle/>
          <a:p>
            <a:pPr fontAlgn="auto">
              <a:spcAft>
                <a:spcPts val="0"/>
              </a:spcAft>
              <a:defRPr/>
            </a:pPr>
            <a:r>
              <a:rPr lang="ru-RU" b="1" dirty="0" smtClean="0">
                <a:solidFill>
                  <a:srgbClr val="0000FF"/>
                </a:solidFill>
                <a:effectLst>
                  <a:outerShdw blurRad="38100" dist="38100" dir="2700000" algn="tl">
                    <a:srgbClr val="000000">
                      <a:alpha val="43137"/>
                    </a:srgbClr>
                  </a:outerShdw>
                </a:effectLst>
              </a:rPr>
              <a:t>Книги-юбиляры 2016:</a:t>
            </a:r>
            <a:endParaRPr lang="ru-RU" b="1" dirty="0">
              <a:solidFill>
                <a:srgbClr val="0000FF"/>
              </a:solidFill>
              <a:effectLst>
                <a:outerShdw blurRad="38100" dist="38100" dir="2700000" algn="tl">
                  <a:srgbClr val="000000">
                    <a:alpha val="43137"/>
                  </a:srgbClr>
                </a:outerShdw>
              </a:effectLst>
            </a:endParaRPr>
          </a:p>
        </p:txBody>
      </p:sp>
      <p:sp>
        <p:nvSpPr>
          <p:cNvPr id="2" name="Объект 1"/>
          <p:cNvSpPr>
            <a:spLocks noGrp="1"/>
          </p:cNvSpPr>
          <p:nvPr>
            <p:ph idx="1"/>
          </p:nvPr>
        </p:nvSpPr>
        <p:spPr>
          <a:xfrm>
            <a:off x="3059832" y="1196752"/>
            <a:ext cx="5904656" cy="2952328"/>
          </a:xfrm>
        </p:spPr>
        <p:txBody>
          <a:bodyPr>
            <a:normAutofit fontScale="92500" lnSpcReduction="10000"/>
          </a:bodyPr>
          <a:lstStyle/>
          <a:p>
            <a:r>
              <a:rPr lang="ru-RU" sz="2000" dirty="0"/>
              <a:t>235 лет Фонвизин Д. И. «Недоросль» (1781)</a:t>
            </a:r>
          </a:p>
          <a:p>
            <a:r>
              <a:rPr lang="ru-RU" sz="2000" dirty="0" smtClean="0"/>
              <a:t>185 лет Гоголь </a:t>
            </a:r>
            <a:r>
              <a:rPr lang="ru-RU" sz="2000" dirty="0"/>
              <a:t>Н. В. «Вечера на хуторе близ Диканьки» (1831), Грибоедов А. С. «Горе от ума» (1831)</a:t>
            </a:r>
            <a:endParaRPr lang="ru-RU" sz="2000" dirty="0" smtClean="0"/>
          </a:p>
          <a:p>
            <a:r>
              <a:rPr lang="ru-RU" sz="2000" dirty="0" smtClean="0"/>
              <a:t>180 </a:t>
            </a:r>
            <a:r>
              <a:rPr lang="ru-RU" sz="2000" dirty="0"/>
              <a:t>лет   Гоголь Н. В. «Ревизор» (1836), Пушки А. С. «Капитанская дочка» (1836)</a:t>
            </a:r>
            <a:endParaRPr lang="ru-RU" sz="2000" dirty="0" smtClean="0"/>
          </a:p>
          <a:p>
            <a:r>
              <a:rPr lang="ru-RU" sz="2000" dirty="0" smtClean="0"/>
              <a:t>135 </a:t>
            </a:r>
            <a:r>
              <a:rPr lang="ru-RU" sz="2000" dirty="0"/>
              <a:t>лет  Лесков Н. С. «Левша (Сказ о тульском косом Левше и о стальной блохе)» (1881)</a:t>
            </a:r>
            <a:endParaRPr lang="ru-RU" sz="2000" dirty="0" smtClean="0"/>
          </a:p>
          <a:p>
            <a:r>
              <a:rPr lang="ru-RU" sz="2000" dirty="0"/>
              <a:t> 70 лет Полевой Б. Н. «Повесть о настоящем человеке» (1946)</a:t>
            </a:r>
          </a:p>
          <a:p>
            <a:endParaRPr lang="ru-RU" sz="2000" dirty="0"/>
          </a:p>
          <a:p>
            <a:endParaRPr lang="ru-RU" sz="2000" dirty="0"/>
          </a:p>
          <a:p>
            <a:endParaRPr lang="ru-RU" sz="2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6926" y="4149080"/>
            <a:ext cx="5173819" cy="190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96652"/>
            <a:ext cx="8028656" cy="900113"/>
          </a:xfrm>
        </p:spPr>
        <p:txBody>
          <a:bodyPr/>
          <a:lstStyle/>
          <a:p>
            <a:r>
              <a:rPr lang="ru-RU" sz="3200" b="1" dirty="0" smtClean="0">
                <a:solidFill>
                  <a:srgbClr val="FF0000"/>
                </a:solidFill>
              </a:rPr>
              <a:t>2016 год – 160 </a:t>
            </a:r>
            <a:r>
              <a:rPr lang="ru-RU" sz="3200" b="1" dirty="0">
                <a:solidFill>
                  <a:srgbClr val="FF0000"/>
                </a:solidFill>
              </a:rPr>
              <a:t>лет Государственной Третьяковской Галерее (1856)</a:t>
            </a:r>
          </a:p>
        </p:txBody>
      </p:sp>
      <p:sp>
        <p:nvSpPr>
          <p:cNvPr id="3" name="Содержимое 2"/>
          <p:cNvSpPr>
            <a:spLocks noGrp="1"/>
          </p:cNvSpPr>
          <p:nvPr>
            <p:ph idx="1"/>
          </p:nvPr>
        </p:nvSpPr>
        <p:spPr>
          <a:xfrm>
            <a:off x="827584" y="1593342"/>
            <a:ext cx="8028012" cy="3635858"/>
          </a:xfrm>
        </p:spPr>
        <p:txBody>
          <a:bodyPr/>
          <a:lstStyle/>
          <a:p>
            <a:pPr indent="720000">
              <a:buNone/>
            </a:pPr>
            <a:r>
              <a:rPr lang="ru-RU" sz="2000" dirty="0"/>
              <a:t>Годом основания Третьяковской галереи принято считать 1856 год. Именно тогда Павел Михайлович приобрел две первые картины русских художников «Искушение» Н.Г</a:t>
            </a:r>
            <a:r>
              <a:rPr lang="ru-RU" sz="2000" dirty="0" smtClean="0"/>
              <a:t>. </a:t>
            </a:r>
            <a:r>
              <a:rPr lang="ru-RU" sz="2000" dirty="0" err="1" smtClean="0"/>
              <a:t>Шильдера</a:t>
            </a:r>
            <a:r>
              <a:rPr lang="ru-RU" sz="2000" dirty="0" smtClean="0"/>
              <a:t> </a:t>
            </a:r>
            <a:r>
              <a:rPr lang="ru-RU" sz="2000" dirty="0"/>
              <a:t>и «Стычка с финляндскими контрабандистами» В.Г</a:t>
            </a:r>
            <a:r>
              <a:rPr lang="ru-RU" sz="2000" dirty="0" smtClean="0"/>
              <a:t>. Худякова</a:t>
            </a:r>
            <a:r>
              <a:rPr lang="ru-RU" sz="2000" dirty="0"/>
              <a:t>. Ранее в 1854–1855 годах П.М</a:t>
            </a:r>
            <a:r>
              <a:rPr lang="ru-RU" sz="2000" dirty="0" smtClean="0"/>
              <a:t>. Третьяков </a:t>
            </a:r>
            <a:r>
              <a:rPr lang="ru-RU" sz="2000" dirty="0"/>
              <a:t>купил 11 графических листов и  9 картин старых голландских мастеров. В конце 1850-х годов в его собрании появляются полотна «Сбор вишен» И.И</a:t>
            </a:r>
            <a:r>
              <a:rPr lang="ru-RU" sz="2000" dirty="0" smtClean="0"/>
              <a:t>. Соколова</a:t>
            </a:r>
            <a:r>
              <a:rPr lang="ru-RU" sz="2000" dirty="0"/>
              <a:t>, «Разносчик» В.И</a:t>
            </a:r>
            <a:r>
              <a:rPr lang="ru-RU" sz="2000" dirty="0" smtClean="0"/>
              <a:t>. Якоби</a:t>
            </a:r>
            <a:r>
              <a:rPr lang="ru-RU" sz="2000" dirty="0"/>
              <a:t>, «Вид в окрестностях Ораниенбаума» А.К</a:t>
            </a:r>
            <a:r>
              <a:rPr lang="ru-RU" sz="2000" dirty="0" smtClean="0"/>
              <a:t>. </a:t>
            </a:r>
            <a:r>
              <a:rPr lang="ru-RU" sz="2000" dirty="0" err="1" smtClean="0"/>
              <a:t>Саврасова</a:t>
            </a:r>
            <a:r>
              <a:rPr lang="ru-RU" sz="2000" dirty="0"/>
              <a:t>, «Больной музыкант» М.П</a:t>
            </a:r>
            <a:r>
              <a:rPr lang="ru-RU" sz="2000" dirty="0" smtClean="0"/>
              <a:t>. </a:t>
            </a:r>
            <a:r>
              <a:rPr lang="ru-RU" sz="2000" dirty="0" err="1" smtClean="0"/>
              <a:t>Клодта</a:t>
            </a:r>
            <a:r>
              <a:rPr lang="ru-RU" sz="2000" dirty="0"/>
              <a:t>. Вероятно, уже тогда Третьяков замыслил создать музей, где будет представлена национальная русская школа живописи.</a:t>
            </a:r>
            <a:endParaRPr lang="ru-RU" sz="20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755226"/>
            <a:ext cx="2919018" cy="210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39322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96652"/>
            <a:ext cx="8028656" cy="1116124"/>
          </a:xfrm>
        </p:spPr>
        <p:txBody>
          <a:bodyPr/>
          <a:lstStyle/>
          <a:p>
            <a:r>
              <a:rPr lang="ru-RU" sz="2400" b="1" dirty="0" smtClean="0">
                <a:solidFill>
                  <a:srgbClr val="FF0000"/>
                </a:solidFill>
              </a:rPr>
              <a:t>2016 год – 70 </a:t>
            </a:r>
            <a:r>
              <a:rPr lang="ru-RU" sz="2400" b="1" dirty="0">
                <a:solidFill>
                  <a:srgbClr val="FF0000"/>
                </a:solidFill>
              </a:rPr>
              <a:t>лет ЮНЕСКО – Организации объединенных наций по вопросам образования, науки и культуры (1946).</a:t>
            </a:r>
          </a:p>
        </p:txBody>
      </p:sp>
      <p:sp>
        <p:nvSpPr>
          <p:cNvPr id="3" name="Содержимое 2"/>
          <p:cNvSpPr>
            <a:spLocks noGrp="1"/>
          </p:cNvSpPr>
          <p:nvPr>
            <p:ph idx="1"/>
          </p:nvPr>
        </p:nvSpPr>
        <p:spPr>
          <a:xfrm>
            <a:off x="395536" y="1593342"/>
            <a:ext cx="8460060" cy="4859994"/>
          </a:xfrm>
        </p:spPr>
        <p:txBody>
          <a:bodyPr/>
          <a:lstStyle/>
          <a:p>
            <a:pPr algn="just">
              <a:spcBef>
                <a:spcPts val="0"/>
              </a:spcBef>
            </a:pPr>
            <a:r>
              <a:rPr lang="ru-RU" sz="1600" dirty="0" smtClean="0"/>
              <a:t>ЮНЕСКО -  </a:t>
            </a:r>
            <a:r>
              <a:rPr lang="ru-RU" sz="1600" dirty="0"/>
              <a:t>межправительственная организация, специализированное учреждение ООН. Существует с 1946 с целью содействия миру и международной безопасности путём развития сотрудничества между государствами в области просвещения, науки и культуры. Объединяет 186 стран (1998). </a:t>
            </a:r>
            <a:r>
              <a:rPr lang="ru-RU" sz="1600" dirty="0" smtClean="0"/>
              <a:t>Штаб-квартира </a:t>
            </a:r>
            <a:r>
              <a:rPr lang="ru-RU" sz="1600" smtClean="0"/>
              <a:t>находится в Париже.</a:t>
            </a:r>
            <a:endParaRPr lang="ru-RU" sz="1600" dirty="0"/>
          </a:p>
          <a:p>
            <a:pPr algn="just">
              <a:spcBef>
                <a:spcPts val="0"/>
              </a:spcBef>
            </a:pPr>
            <a:r>
              <a:rPr lang="ru-RU" sz="1600" dirty="0" smtClean="0"/>
              <a:t>В </a:t>
            </a:r>
            <a:r>
              <a:rPr lang="ru-RU" sz="1600" dirty="0"/>
              <a:t>списке </a:t>
            </a:r>
            <a:r>
              <a:rPr lang="ru-RU" sz="1600" dirty="0" smtClean="0"/>
              <a:t>Всемирного наследия </a:t>
            </a:r>
            <a:r>
              <a:rPr lang="ru-RU" sz="1600" dirty="0"/>
              <a:t>ЮНЕ́СКО в </a:t>
            </a:r>
            <a:r>
              <a:rPr lang="ru-RU" sz="1600" dirty="0" smtClean="0"/>
              <a:t>Российской Федерации </a:t>
            </a:r>
            <a:r>
              <a:rPr lang="ru-RU" sz="1600" dirty="0"/>
              <a:t>значится 26 наименований (на 2014 год), это составляет 2,6 % от общего числа (1007 на 2014 год). 16 объектов включены в список по культурным критериям, причём 6 из них признаны шедевром человеческого гения (критерий i), и 10 объектов включено по природным критериям, причём 4 из них признаны природными феноменами исключительной красоты и эстетической важности </a:t>
            </a:r>
            <a:r>
              <a:rPr lang="ru-RU" sz="1600" dirty="0" smtClean="0"/>
              <a:t>.</a:t>
            </a:r>
            <a:endParaRPr lang="ru-RU" sz="1600" dirty="0"/>
          </a:p>
          <a:p>
            <a:pPr algn="just">
              <a:spcBef>
                <a:spcPts val="0"/>
              </a:spcBef>
            </a:pPr>
            <a:r>
              <a:rPr lang="ru-RU" sz="1600" dirty="0"/>
              <a:t>Кроме этого, по состоянию на 2014 год, 24 объекта на территории России находятся в числе кандидатов на включение в список всемирного наследия[1]. Союз Советских Социалистических Республик, правопреемницей которого является Россия, ратифицировал Конвенцию об охране всемирного культурного и природного наследия 12 октября 1988 года[2]. Первые объекты, находящиеся на территории России, были занесены в список в 1990 году на 14-й сессии Комитета всемирного наследия </a:t>
            </a:r>
            <a:r>
              <a:rPr lang="ru-RU" sz="1600" dirty="0" smtClean="0"/>
              <a:t>ЮНЕСКО. </a:t>
            </a:r>
          </a:p>
        </p:txBody>
      </p:sp>
    </p:spTree>
    <p:extLst>
      <p:ext uri="{BB962C8B-B14F-4D97-AF65-F5344CB8AC3E}">
        <p14:creationId xmlns:p14="http://schemas.microsoft.com/office/powerpoint/2010/main" val="359056252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96652"/>
            <a:ext cx="8028656" cy="900113"/>
          </a:xfrm>
        </p:spPr>
        <p:txBody>
          <a:bodyPr/>
          <a:lstStyle/>
          <a:p>
            <a:r>
              <a:rPr lang="ru-RU" sz="3200" b="1" dirty="0" smtClean="0">
                <a:solidFill>
                  <a:srgbClr val="FF0000"/>
                </a:solidFill>
              </a:rPr>
              <a:t>2016 год – 70 </a:t>
            </a:r>
            <a:r>
              <a:rPr lang="ru-RU" sz="3200" b="1" dirty="0">
                <a:solidFill>
                  <a:srgbClr val="FF0000"/>
                </a:solidFill>
              </a:rPr>
              <a:t>лет ЮНИСЕФ – Детский фонд ООН (1946)</a:t>
            </a:r>
          </a:p>
        </p:txBody>
      </p:sp>
      <p:sp>
        <p:nvSpPr>
          <p:cNvPr id="3" name="Содержимое 2"/>
          <p:cNvSpPr>
            <a:spLocks noGrp="1"/>
          </p:cNvSpPr>
          <p:nvPr>
            <p:ph idx="1"/>
          </p:nvPr>
        </p:nvSpPr>
        <p:spPr>
          <a:xfrm>
            <a:off x="2267744" y="1650900"/>
            <a:ext cx="6587852" cy="4514404"/>
          </a:xfrm>
        </p:spPr>
        <p:txBody>
          <a:bodyPr/>
          <a:lstStyle/>
          <a:p>
            <a:pPr marL="378900" algn="just">
              <a:spcBef>
                <a:spcPts val="0"/>
              </a:spcBef>
            </a:pPr>
            <a:r>
              <a:rPr lang="ru-RU" sz="1500" dirty="0"/>
              <a:t>Фонд под наименованием Международный чрезвычайный детский фонд ООН </a:t>
            </a:r>
            <a:r>
              <a:rPr lang="ru-RU" sz="1500" dirty="0" smtClean="0"/>
              <a:t> </a:t>
            </a:r>
            <a:r>
              <a:rPr lang="ru-RU" sz="1500" dirty="0"/>
              <a:t>был создан 11 декабря 1946 года по решению Генеральной Ассамблеи ООН в качестве чрезвычайной организации для оказания помощи детям, пострадавшим в ходе Второй мировой войны. Предполагалось, что фонд будет временным, однако в 1953 году ООН расширила круг деятельности организации и продлила срок её полномочий на неопределённое время. Фонд получил свое нынешнее наименование с сохранением первоначальной аббревиатуры UNICEF. Штаб-квартира организации расположена в Нью-Йорке</a:t>
            </a:r>
            <a:r>
              <a:rPr lang="ru-RU" sz="1500" dirty="0" smtClean="0"/>
              <a:t>.</a:t>
            </a:r>
            <a:endParaRPr lang="ru-RU" sz="1500" dirty="0"/>
          </a:p>
          <a:p>
            <a:pPr marL="378900" algn="just">
              <a:spcBef>
                <a:spcPts val="0"/>
              </a:spcBef>
            </a:pPr>
            <a:r>
              <a:rPr lang="ru-RU" sz="1500" dirty="0"/>
              <a:t>В 1965 году Детский фонд ООН получил Нобелевскую премию мира</a:t>
            </a:r>
            <a:r>
              <a:rPr lang="ru-RU" sz="1500" dirty="0" smtClean="0"/>
              <a:t>.</a:t>
            </a:r>
            <a:endParaRPr lang="ru-RU" sz="1500" dirty="0"/>
          </a:p>
          <a:p>
            <a:pPr marL="378900" algn="just">
              <a:spcBef>
                <a:spcPts val="0"/>
              </a:spcBef>
            </a:pPr>
            <a:r>
              <a:rPr lang="ru-RU" sz="1500" dirty="0"/>
              <a:t>Под эгидой ЮНИСЕФ проходила программа «год ребёнка» в 1989 году</a:t>
            </a:r>
            <a:r>
              <a:rPr lang="ru-RU" sz="1500" dirty="0" smtClean="0"/>
              <a:t>.</a:t>
            </a:r>
            <a:endParaRPr lang="ru-RU" sz="1500" dirty="0"/>
          </a:p>
          <a:p>
            <a:pPr marL="378900" algn="just">
              <a:spcBef>
                <a:spcPts val="0"/>
              </a:spcBef>
            </a:pPr>
            <a:r>
              <a:rPr lang="ru-RU" sz="1500" dirty="0"/>
              <a:t>Детский фонд ООН не разделяет помощь матери и ребёнку. Основные цели Детского фонда ООН </a:t>
            </a:r>
          </a:p>
          <a:p>
            <a:pPr marL="378900" algn="just">
              <a:spcBef>
                <a:spcPts val="0"/>
              </a:spcBef>
            </a:pPr>
            <a:r>
              <a:rPr lang="ru-RU" sz="1500" dirty="0"/>
              <a:t>сокращение смертности детей до 5 лет на 1/3;</a:t>
            </a:r>
          </a:p>
          <a:p>
            <a:pPr marL="378900" algn="just">
              <a:spcBef>
                <a:spcPts val="0"/>
              </a:spcBef>
            </a:pPr>
            <a:r>
              <a:rPr lang="ru-RU" sz="1500" dirty="0"/>
              <a:t>сокращение на 50 % смертности матерей;</a:t>
            </a:r>
          </a:p>
          <a:p>
            <a:pPr marL="378900" algn="just">
              <a:spcBef>
                <a:spcPts val="0"/>
              </a:spcBef>
            </a:pPr>
            <a:r>
              <a:rPr lang="ru-RU" sz="1500" dirty="0"/>
              <a:t>дать начальное образование 80 % детей</a:t>
            </a:r>
            <a:r>
              <a:rPr lang="ru-RU" sz="1500" dirty="0" smtClean="0"/>
              <a:t>.</a:t>
            </a:r>
            <a:endParaRPr lang="ru-RU" sz="1500" dirty="0"/>
          </a:p>
          <a:p>
            <a:pPr marL="378900" algn="just">
              <a:spcBef>
                <a:spcPts val="0"/>
              </a:spcBef>
            </a:pPr>
            <a:r>
              <a:rPr lang="ru-RU" sz="1500" dirty="0"/>
              <a:t>В достижении этих и других целей ЮНИСЕФ помогают более 180 послов доброй воли.</a:t>
            </a:r>
          </a:p>
          <a:p>
            <a:pPr marL="378900">
              <a:spcBef>
                <a:spcPts val="0"/>
              </a:spcBef>
            </a:pPr>
            <a:endParaRPr lang="ru-RU" sz="2000"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1772394" cy="177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399152"/>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96652"/>
            <a:ext cx="8028656" cy="900113"/>
          </a:xfrm>
        </p:spPr>
        <p:txBody>
          <a:bodyPr/>
          <a:lstStyle/>
          <a:p>
            <a:r>
              <a:rPr lang="ru-RU" sz="3200" b="1" dirty="0" smtClean="0">
                <a:solidFill>
                  <a:srgbClr val="FF0000"/>
                </a:solidFill>
              </a:rPr>
              <a:t>2016 год – </a:t>
            </a:r>
            <a:r>
              <a:rPr lang="ru-RU" sz="3200" b="1" dirty="0">
                <a:solidFill>
                  <a:srgbClr val="FF0000"/>
                </a:solidFill>
              </a:rPr>
              <a:t>6</a:t>
            </a:r>
            <a:r>
              <a:rPr lang="ru-RU" sz="3200" b="1" dirty="0" smtClean="0">
                <a:solidFill>
                  <a:srgbClr val="FF0000"/>
                </a:solidFill>
              </a:rPr>
              <a:t>0 </a:t>
            </a:r>
            <a:r>
              <a:rPr lang="ru-RU" sz="3200" b="1" dirty="0">
                <a:solidFill>
                  <a:srgbClr val="FF0000"/>
                </a:solidFill>
              </a:rPr>
              <a:t>лет Международной премии Х. К. Андерсена </a:t>
            </a:r>
            <a:r>
              <a:rPr lang="ru-RU" sz="3200" b="1" dirty="0" smtClean="0">
                <a:solidFill>
                  <a:srgbClr val="FF0000"/>
                </a:solidFill>
              </a:rPr>
              <a:t> </a:t>
            </a:r>
            <a:r>
              <a:rPr lang="ru-RU" sz="3200" b="1" dirty="0">
                <a:solidFill>
                  <a:srgbClr val="FF0000"/>
                </a:solidFill>
              </a:rPr>
              <a:t>(1956)</a:t>
            </a:r>
          </a:p>
        </p:txBody>
      </p:sp>
      <p:sp>
        <p:nvSpPr>
          <p:cNvPr id="3" name="Содержимое 2"/>
          <p:cNvSpPr>
            <a:spLocks noGrp="1"/>
          </p:cNvSpPr>
          <p:nvPr>
            <p:ph idx="1"/>
          </p:nvPr>
        </p:nvSpPr>
        <p:spPr>
          <a:xfrm>
            <a:off x="2267744" y="1650900"/>
            <a:ext cx="6587852" cy="4514404"/>
          </a:xfrm>
        </p:spPr>
        <p:txBody>
          <a:bodyPr/>
          <a:lstStyle/>
          <a:p>
            <a:pPr marL="378900">
              <a:spcBef>
                <a:spcPts val="0"/>
              </a:spcBef>
            </a:pPr>
            <a:r>
              <a:rPr lang="ru-RU" sz="1800" dirty="0"/>
              <a:t>Организована в 1956 году Международным советом по детской и юношеской литературе ЮНЕСКО. Присуждается один раз в два года. Премия вручается </a:t>
            </a:r>
            <a:r>
              <a:rPr lang="ru-RU" sz="1800" dirty="0" smtClean="0"/>
              <a:t>2 </a:t>
            </a:r>
            <a:r>
              <a:rPr lang="ru-RU" sz="1800" dirty="0"/>
              <a:t>апреля - в день рождения </a:t>
            </a:r>
            <a:r>
              <a:rPr lang="ru-RU" sz="1800" dirty="0" err="1" smtClean="0"/>
              <a:t>Ханса</a:t>
            </a:r>
            <a:r>
              <a:rPr lang="ru-RU" sz="1800" dirty="0" smtClean="0"/>
              <a:t> </a:t>
            </a:r>
            <a:r>
              <a:rPr lang="ru-RU" sz="1800" dirty="0" err="1" smtClean="0"/>
              <a:t>Кристиана</a:t>
            </a:r>
            <a:r>
              <a:rPr lang="ru-RU" sz="1800" dirty="0" smtClean="0"/>
              <a:t> </a:t>
            </a:r>
            <a:r>
              <a:rPr lang="ru-RU" sz="1800" dirty="0"/>
              <a:t>Андерсена. По инициативе и решением Международного совета в знак глубокого уважения и любви к </a:t>
            </a:r>
            <a:r>
              <a:rPr lang="ru-RU" sz="1800" dirty="0" smtClean="0"/>
              <a:t>Х.К. </a:t>
            </a:r>
            <a:r>
              <a:rPr lang="ru-RU" sz="1800" dirty="0"/>
              <a:t>Андерсену, в 1967 г. день 2 апреля был объявлен Международным днем детской книги. Ежегодно одна из национальных секций IBBY является организатором этого праздника. </a:t>
            </a:r>
          </a:p>
          <a:p>
            <a:pPr marL="378900">
              <a:spcBef>
                <a:spcPts val="0"/>
              </a:spcBef>
            </a:pPr>
            <a:r>
              <a:rPr lang="ru-RU" sz="1800" dirty="0"/>
              <a:t>Для «детских» авторов эта премия – наиболее престижная международная награда, её часто называют «Малой Нобелевской премией». Награда присуждается только здравствующим писателям и художникам. </a:t>
            </a:r>
          </a:p>
          <a:p>
            <a:pPr marL="378900">
              <a:spcBef>
                <a:spcPts val="0"/>
              </a:spcBef>
            </a:pPr>
            <a:r>
              <a:rPr lang="ru-RU" sz="1800" dirty="0"/>
              <a:t>Идея учредить премию принадлежит </a:t>
            </a:r>
            <a:r>
              <a:rPr lang="ru-RU" sz="1800" dirty="0" err="1"/>
              <a:t>Елле</a:t>
            </a:r>
            <a:r>
              <a:rPr lang="ru-RU" sz="1800" dirty="0"/>
              <a:t> </a:t>
            </a:r>
            <a:r>
              <a:rPr lang="ru-RU" sz="1800" dirty="0" err="1"/>
              <a:t>Лепман</a:t>
            </a:r>
            <a:r>
              <a:rPr lang="ru-RU" sz="1800" dirty="0"/>
              <a:t> (1891-1970) – культурному деятелю в области мировой детской литературы. Известна фраза Е. </a:t>
            </a:r>
            <a:r>
              <a:rPr lang="ru-RU" sz="1800" dirty="0" err="1"/>
              <a:t>Лепман</a:t>
            </a:r>
            <a:r>
              <a:rPr lang="ru-RU" sz="1800" dirty="0"/>
              <a:t>: «Дайте нашим детям книги, и вы дадите им крылья».</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86966"/>
            <a:ext cx="2088232" cy="215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541035"/>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467544" y="1484784"/>
            <a:ext cx="6480720" cy="4968551"/>
          </a:xfrm>
        </p:spPr>
        <p:txBody>
          <a:bodyPr>
            <a:noAutofit/>
          </a:bodyPr>
          <a:lstStyle/>
          <a:p>
            <a:r>
              <a:rPr lang="ru-RU" sz="1300" dirty="0"/>
              <a:t>Литературные награды</a:t>
            </a:r>
            <a:r>
              <a:rPr lang="ru-RU" sz="1300" dirty="0" smtClean="0"/>
              <a:t>:</a:t>
            </a:r>
            <a:endParaRPr lang="ru-RU" sz="1300" dirty="0"/>
          </a:p>
          <a:p>
            <a:r>
              <a:rPr lang="ru-RU" sz="1300" dirty="0"/>
              <a:t>2002 г. Лауреат Почетного диплома Международного Совета по детской и юношеской книге (IBBY) за перевод книги Пьера </a:t>
            </a:r>
            <a:r>
              <a:rPr lang="ru-RU" sz="1300" dirty="0" err="1"/>
              <a:t>Грипари</a:t>
            </a:r>
            <a:r>
              <a:rPr lang="ru-RU" sz="1300" dirty="0"/>
              <a:t> «Сказки улицы </a:t>
            </a:r>
            <a:r>
              <a:rPr lang="ru-RU" sz="1300" dirty="0" err="1"/>
              <a:t>Брока</a:t>
            </a:r>
            <a:r>
              <a:rPr lang="ru-RU" sz="1300" dirty="0" smtClean="0"/>
              <a:t>».</a:t>
            </a:r>
            <a:endParaRPr lang="ru-RU" sz="1300" dirty="0"/>
          </a:p>
          <a:p>
            <a:r>
              <a:rPr lang="ru-RU" sz="1300" dirty="0"/>
              <a:t>2003 г. Литературная премия им. Мориса </a:t>
            </a:r>
            <a:r>
              <a:rPr lang="ru-RU" sz="1300" dirty="0" err="1"/>
              <a:t>Ваксмахера</a:t>
            </a:r>
            <a:r>
              <a:rPr lang="ru-RU" sz="1300" dirty="0"/>
              <a:t> за лучший перевод французской художественной литературы - переводы прозы </a:t>
            </a:r>
            <a:r>
              <a:rPr lang="ru-RU" sz="1300" dirty="0" err="1"/>
              <a:t>Гийома</a:t>
            </a:r>
            <a:r>
              <a:rPr lang="ru-RU" sz="1300" dirty="0"/>
              <a:t> Аполлинера «Гниющий чародей. Убиенный поэт» (2002</a:t>
            </a:r>
            <a:r>
              <a:rPr lang="ru-RU" sz="1300" dirty="0" smtClean="0"/>
              <a:t>).</a:t>
            </a:r>
            <a:endParaRPr lang="ru-RU" sz="1300" dirty="0"/>
          </a:p>
          <a:p>
            <a:r>
              <a:rPr lang="ru-RU" sz="1300" dirty="0"/>
              <a:t>2005 г. Премия им. С. Маршака за лучшие детские стихи. Книга «Праздник букваря» (2004</a:t>
            </a:r>
            <a:r>
              <a:rPr lang="ru-RU" sz="1300" dirty="0" smtClean="0"/>
              <a:t>).</a:t>
            </a:r>
            <a:endParaRPr lang="ru-RU" sz="1300" dirty="0"/>
          </a:p>
          <a:p>
            <a:r>
              <a:rPr lang="ru-RU" sz="1300" dirty="0"/>
              <a:t>2006 г. Книги «Проклятые поэты» и «Стихи французских поэтов для детей» удостоены почетных грамот на «Невском книжном форуме</a:t>
            </a:r>
            <a:r>
              <a:rPr lang="ru-RU" sz="1300" dirty="0" smtClean="0"/>
              <a:t>».</a:t>
            </a:r>
            <a:endParaRPr lang="ru-RU" sz="1300" dirty="0"/>
          </a:p>
          <a:p>
            <a:r>
              <a:rPr lang="ru-RU" sz="1300" dirty="0"/>
              <a:t>Книга «Проклятые поэты» (2005)  дипломант конкурса Федерального агентства по печати и массовым коммуникациям в рамках 19 Московской Международной книжной ярмарки (ММКЯ) «Книга года» в номинации «Уроки французского</a:t>
            </a:r>
            <a:r>
              <a:rPr lang="ru-RU" sz="1300" dirty="0" smtClean="0"/>
              <a:t>».</a:t>
            </a:r>
            <a:endParaRPr lang="ru-RU" sz="1300" dirty="0"/>
          </a:p>
          <a:p>
            <a:r>
              <a:rPr lang="ru-RU" sz="1300" dirty="0"/>
              <a:t>2007 г. Книга стихов для детей «Детское время» (2007)  победитель конкурса «Книга года» в номинации «Вместе с книгой мы растем» и победителем конкурса литературы для детей «Алые паруса» в номинации «Поэзия</a:t>
            </a:r>
            <a:r>
              <a:rPr lang="ru-RU" sz="1300" dirty="0" smtClean="0"/>
              <a:t>».</a:t>
            </a:r>
            <a:endParaRPr lang="ru-RU" sz="1300" dirty="0"/>
          </a:p>
          <a:p>
            <a:r>
              <a:rPr lang="ru-RU" sz="1300" dirty="0"/>
              <a:t>2008 г. Премия «Иллюминатор» за авторскую билингву «Проклятые поэты</a:t>
            </a:r>
            <a:r>
              <a:rPr lang="ru-RU" sz="1300" dirty="0" smtClean="0"/>
              <a:t>».</a:t>
            </a:r>
            <a:endParaRPr lang="ru-RU" sz="1300" dirty="0"/>
          </a:p>
          <a:p>
            <a:r>
              <a:rPr lang="ru-RU" sz="1300" dirty="0"/>
              <a:t>2009 г. Лауреат литературной премии имени К. Чуковского за выдающиеся творческие достижения в отечественной детской поэзии</a:t>
            </a:r>
            <a:r>
              <a:rPr lang="ru-RU" sz="1300" dirty="0" smtClean="0"/>
              <a:t>.</a:t>
            </a:r>
            <a:endParaRPr lang="ru-RU" sz="1300" dirty="0"/>
          </a:p>
          <a:p>
            <a:r>
              <a:rPr lang="ru-RU" sz="1300" dirty="0"/>
              <a:t>2011 г. Литературная премия им. А. П. Чехова «За вклад в русскую литературу</a:t>
            </a:r>
            <a:r>
              <a:rPr lang="ru-RU" sz="1300" dirty="0" smtClean="0"/>
              <a:t>».</a:t>
            </a:r>
            <a:endParaRPr lang="ru-RU" sz="1300" dirty="0"/>
          </a:p>
          <a:p>
            <a:r>
              <a:rPr lang="ru-RU" sz="1300" dirty="0"/>
              <a:t>2012 г. Лауреат премии правительства Российской Федерации в области культуры - книга стихотворений «Детское время</a:t>
            </a:r>
            <a:r>
              <a:rPr lang="ru-RU" sz="1300" dirty="0" smtClean="0"/>
              <a:t>».</a:t>
            </a:r>
            <a:endParaRPr lang="ru-RU" sz="1300" dirty="0"/>
          </a:p>
        </p:txBody>
      </p:sp>
      <p:sp>
        <p:nvSpPr>
          <p:cNvPr id="6" name="Заголовок 5"/>
          <p:cNvSpPr>
            <a:spLocks noGrp="1"/>
          </p:cNvSpPr>
          <p:nvPr>
            <p:ph type="title"/>
          </p:nvPr>
        </p:nvSpPr>
        <p:spPr/>
        <p:txBody>
          <a:bodyPr>
            <a:normAutofit fontScale="90000"/>
          </a:bodyPr>
          <a:lstStyle/>
          <a:p>
            <a:r>
              <a:rPr lang="ru-RU" sz="2800" b="1" dirty="0" smtClean="0"/>
              <a:t>8 января – </a:t>
            </a:r>
            <a:r>
              <a:rPr lang="ru-RU" sz="2800" b="1" dirty="0"/>
              <a:t>70 лет со дня рождения русского поэта, переводчика Михаила Давидовича </a:t>
            </a:r>
            <a:r>
              <a:rPr lang="ru-RU" sz="2800" b="1" dirty="0" err="1"/>
              <a:t>Яснова</a:t>
            </a:r>
            <a:r>
              <a:rPr lang="ru-RU" sz="2800" b="1" dirty="0"/>
              <a:t> (р. 1946).</a:t>
            </a:r>
          </a:p>
        </p:txBody>
      </p:sp>
      <p:pic>
        <p:nvPicPr>
          <p:cNvPr id="9218" name="Picture 2" descr="C:\Users\Администратор\Pictures\2015-03-26\Scan1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2350" y="3789040"/>
            <a:ext cx="1505842" cy="199798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Администратор\Desktop\Писатели\Ясн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213" y="1484784"/>
            <a:ext cx="1459979" cy="199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73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4294967295"/>
          </p:nvPr>
        </p:nvSpPr>
        <p:spPr>
          <a:xfrm>
            <a:off x="3779912" y="1841740"/>
            <a:ext cx="4943226" cy="4565103"/>
          </a:xfrm>
        </p:spPr>
        <p:txBody>
          <a:bodyPr>
            <a:normAutofit lnSpcReduction="10000"/>
          </a:bodyPr>
          <a:lstStyle/>
          <a:p>
            <a:pPr algn="just"/>
            <a:r>
              <a:rPr lang="ru-RU" sz="1600" dirty="0"/>
              <a:t>Джек Лондон (урождённый Джон </a:t>
            </a:r>
            <a:r>
              <a:rPr lang="ru-RU" sz="1600" dirty="0" err="1"/>
              <a:t>Гри́ффит</a:t>
            </a:r>
            <a:r>
              <a:rPr lang="ru-RU" sz="1600" dirty="0"/>
              <a:t> </a:t>
            </a:r>
            <a:r>
              <a:rPr lang="ru-RU" sz="1600" dirty="0" err="1"/>
              <a:t>Че́йни</a:t>
            </a:r>
            <a:r>
              <a:rPr lang="ru-RU" sz="1600" dirty="0"/>
              <a:t>; 12 января 1876 — 22 ноября 1916) — американский писатель, социалист, общественный деятель, наиболее известен как автор приключенческих рассказов и романов</a:t>
            </a:r>
            <a:r>
              <a:rPr lang="ru-RU" sz="1600" dirty="0" smtClean="0"/>
              <a:t>.</a:t>
            </a:r>
          </a:p>
          <a:p>
            <a:pPr algn="just"/>
            <a:r>
              <a:rPr lang="ru-RU" sz="1600" dirty="0"/>
              <a:t>Трудовая жизнь Джека Лондона началась рано: продавец утренних и вечерних газет, мальчик в кегельбане, уборщик в парке, рабочий консервной фабрики. Затем начались морские приключения. </a:t>
            </a:r>
            <a:r>
              <a:rPr lang="ru-RU" sz="1600" dirty="0" smtClean="0"/>
              <a:t>Мальчику одолжили </a:t>
            </a:r>
            <a:r>
              <a:rPr lang="ru-RU" sz="1600" dirty="0"/>
              <a:t>300 долларов, на которые была куплена подержанная шхуна, и вскоре 14-летнего «капитана» прозвали «Принцем устричных пиратов» за незаконную ловлю креветок и крабов у набережной Сан-Франциско. Потом была служба в рыбацком патруле и плавание матросом на промысловой шхуне «Софи Сазерленд» к Японии и в Берингово море.</a:t>
            </a:r>
            <a:endParaRPr lang="ru-RU" sz="1600" dirty="0" smtClean="0"/>
          </a:p>
        </p:txBody>
      </p:sp>
      <p:sp>
        <p:nvSpPr>
          <p:cNvPr id="6" name="Заголовок 5"/>
          <p:cNvSpPr>
            <a:spLocks noGrp="1"/>
          </p:cNvSpPr>
          <p:nvPr>
            <p:ph type="title" idx="4294967295"/>
          </p:nvPr>
        </p:nvSpPr>
        <p:spPr>
          <a:xfrm>
            <a:off x="0" y="274638"/>
            <a:ext cx="8229600" cy="1143000"/>
          </a:xfrm>
        </p:spPr>
        <p:txBody>
          <a:bodyPr>
            <a:normAutofit fontScale="90000"/>
          </a:bodyPr>
          <a:lstStyle/>
          <a:p>
            <a:r>
              <a:rPr lang="ru-RU" sz="2800" dirty="0" smtClean="0"/>
              <a:t>12 января – </a:t>
            </a:r>
            <a:r>
              <a:rPr lang="ru-RU" sz="2800" dirty="0"/>
              <a:t>140 лет со дня рождения  американского писателя </a:t>
            </a:r>
            <a:r>
              <a:rPr lang="ru-RU" sz="2800" b="1" dirty="0"/>
              <a:t>Джека Лондона </a:t>
            </a:r>
            <a:r>
              <a:rPr lang="ru-RU" sz="2800" dirty="0"/>
              <a:t>(н. и. Джон </a:t>
            </a:r>
            <a:r>
              <a:rPr lang="ru-RU" sz="2800" dirty="0" err="1"/>
              <a:t>Гриффит</a:t>
            </a:r>
            <a:r>
              <a:rPr lang="ru-RU" sz="2800" dirty="0"/>
              <a:t> </a:t>
            </a:r>
            <a:r>
              <a:rPr lang="ru-RU" sz="2800" dirty="0" err="1"/>
              <a:t>Чейни</a:t>
            </a:r>
            <a:r>
              <a:rPr lang="ru-RU" sz="2800" dirty="0"/>
              <a:t>) (1876-1916).</a:t>
            </a:r>
          </a:p>
        </p:txBody>
      </p:sp>
      <p:pic>
        <p:nvPicPr>
          <p:cNvPr id="6146" name="Picture 2" descr="C:\Users\Администратор\Pictures\2015-03-15\Scan1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03050">
            <a:off x="395536" y="4581128"/>
            <a:ext cx="1235097" cy="190472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Администратор\Pictures\2015-03-15\Scan1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54648">
            <a:off x="1686318" y="4589745"/>
            <a:ext cx="1731890" cy="20430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Администратор\Desktop\Писатели\jack_london_1876_19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02" y="1628800"/>
            <a:ext cx="1843261" cy="249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3043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560840" cy="1440160"/>
          </a:xfrm>
        </p:spPr>
        <p:txBody>
          <a:bodyPr>
            <a:noAutofit/>
          </a:bodyPr>
          <a:lstStyle/>
          <a:p>
            <a:pPr algn="ctr"/>
            <a:r>
              <a:rPr lang="ru-RU" sz="2400" dirty="0"/>
              <a:t>24 января - 240 лет со дня рождения  немецкого писателя, композитора, художника Эрнста Теодора Амадея Гофмана (1776-1822)</a:t>
            </a:r>
          </a:p>
        </p:txBody>
      </p:sp>
      <p:sp>
        <p:nvSpPr>
          <p:cNvPr id="4" name="Объект 3"/>
          <p:cNvSpPr>
            <a:spLocks noGrp="1"/>
          </p:cNvSpPr>
          <p:nvPr>
            <p:ph sz="quarter" idx="13"/>
          </p:nvPr>
        </p:nvSpPr>
        <p:spPr>
          <a:xfrm>
            <a:off x="2627784" y="1700808"/>
            <a:ext cx="6120680" cy="4746592"/>
          </a:xfrm>
        </p:spPr>
        <p:txBody>
          <a:bodyPr>
            <a:noAutofit/>
          </a:bodyPr>
          <a:lstStyle/>
          <a:p>
            <a:r>
              <a:rPr lang="ru-RU" sz="1600" dirty="0"/>
              <a:t>Гофман изучал юриспруденцию в Кёнигсбергском университете. Блистательно сдав экзамен, в 1800 г. получил место </a:t>
            </a:r>
            <a:r>
              <a:rPr lang="ru-RU" sz="1600" dirty="0" err="1"/>
              <a:t>ассесора</a:t>
            </a:r>
            <a:r>
              <a:rPr lang="ru-RU" sz="1600" dirty="0"/>
              <a:t> в Познани, где был радушно принят в обществе как остроумный собеседник, талантливый музыкант и блестящий карикатурист (он с детства проявлял необычайные способности к музыке и живописи</a:t>
            </a:r>
            <a:r>
              <a:rPr lang="ru-RU" sz="1600" dirty="0" smtClean="0"/>
              <a:t>).</a:t>
            </a:r>
          </a:p>
          <a:p>
            <a:r>
              <a:rPr lang="ru-RU" sz="1600" dirty="0"/>
              <a:t>Гофман периодически работал как дирижёр, композитор и декоратор в театрах Берлина, </a:t>
            </a:r>
            <a:r>
              <a:rPr lang="ru-RU" sz="1600" dirty="0" err="1"/>
              <a:t>Бамберга</a:t>
            </a:r>
            <a:r>
              <a:rPr lang="ru-RU" sz="1600" dirty="0"/>
              <a:t>, Лейпцига и Дрездена, писал статьи о музыке для журналов</a:t>
            </a:r>
            <a:r>
              <a:rPr lang="ru-RU" sz="1600" dirty="0" smtClean="0"/>
              <a:t>.</a:t>
            </a:r>
          </a:p>
          <a:p>
            <a:r>
              <a:rPr lang="ru-RU" sz="1600" dirty="0"/>
              <a:t>Ему принадлежит романтическая опера «Ундина» (1813 г.), симфонии, хоры, камерные </a:t>
            </a:r>
            <a:r>
              <a:rPr lang="ru-RU" sz="1600" dirty="0" smtClean="0"/>
              <a:t>сочинения.</a:t>
            </a:r>
          </a:p>
          <a:p>
            <a:r>
              <a:rPr lang="ru-RU" sz="1600" dirty="0"/>
              <a:t>В новеллах, повестях «Золотой горшок» (1814 г.), «Крошка Цахес по прозванию Циннобер» (1819 г.), романе «Эликсир дьявола» (1816 г.) мир представлен словно видимый в двух планах: реальном и фантастическом, причём фантастический постоянно вторгается в реальный (феи пьют кофе, колдуньи торгуют пирожками </a:t>
            </a:r>
            <a:r>
              <a:rPr lang="ru-RU" sz="1600" dirty="0" smtClean="0"/>
              <a:t>).</a:t>
            </a:r>
            <a:endParaRPr lang="ru-RU" sz="1600" dirty="0"/>
          </a:p>
        </p:txBody>
      </p:sp>
      <p:pic>
        <p:nvPicPr>
          <p:cNvPr id="11266" name="Picture 2" descr="C:\Users\Администратор\Pictures\2015-03-26\Scan1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43481">
            <a:off x="683568" y="4771020"/>
            <a:ext cx="1113488" cy="149242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Администратор\Desktop\Писатели\гофма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012" y="1556792"/>
            <a:ext cx="2114600" cy="246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96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467544" y="1700809"/>
            <a:ext cx="4896544" cy="3744416"/>
          </a:xfrm>
        </p:spPr>
        <p:txBody>
          <a:bodyPr>
            <a:normAutofit lnSpcReduction="10000"/>
          </a:bodyPr>
          <a:lstStyle/>
          <a:p>
            <a:r>
              <a:rPr lang="ru-RU" sz="1600" dirty="0" smtClean="0"/>
              <a:t>Именно </a:t>
            </a:r>
            <a:r>
              <a:rPr lang="ru-RU" sz="1600" dirty="0"/>
              <a:t>в Рязанский период жизни Салтыков-Щедрин впервые получил официальное признание как писатель. Будучи вице-губернатором, а позднее управляющим Рязанской казенной палатой, он уделял внимание просвещению населения: занимался изданием газеты «Рязанские губернские ведомости», был попечителем местной библиотеки. Между прочим, именно Салтыков-Щедрин был инициатором строительства театра в Рязани</a:t>
            </a:r>
            <a:r>
              <a:rPr lang="ru-RU" sz="1600" dirty="0" smtClean="0"/>
              <a:t>.</a:t>
            </a:r>
          </a:p>
          <a:p>
            <a:r>
              <a:rPr lang="ru-RU" sz="1600" dirty="0"/>
              <a:t>В Рязани имя русского писателя Михаила </a:t>
            </a:r>
            <a:r>
              <a:rPr lang="ru-RU" sz="1600" dirty="0" err="1"/>
              <a:t>Евграфовича</a:t>
            </a:r>
            <a:r>
              <a:rPr lang="ru-RU" sz="1600" dirty="0"/>
              <a:t> Салтыкова-Щедрина носят улица и библиотека, а недавно поставлен памятник. В историю Рязанской губернии писатель-сатирик вошел как видный политический деятель. </a:t>
            </a:r>
            <a:endParaRPr lang="ru-RU" sz="1600" dirty="0" smtClean="0"/>
          </a:p>
        </p:txBody>
      </p:sp>
      <p:sp>
        <p:nvSpPr>
          <p:cNvPr id="6" name="Заголовок 5"/>
          <p:cNvSpPr>
            <a:spLocks noGrp="1"/>
          </p:cNvSpPr>
          <p:nvPr>
            <p:ph type="title"/>
          </p:nvPr>
        </p:nvSpPr>
        <p:spPr/>
        <p:txBody>
          <a:bodyPr>
            <a:normAutofit fontScale="90000"/>
          </a:bodyPr>
          <a:lstStyle/>
          <a:p>
            <a:r>
              <a:rPr lang="ru-RU" sz="2800" b="1" dirty="0" smtClean="0"/>
              <a:t>27 января – </a:t>
            </a:r>
            <a:r>
              <a:rPr lang="ru-RU" sz="2800" b="1" dirty="0"/>
              <a:t>190 лет со дня рождения русского писателя, публициста, критика Михаила </a:t>
            </a:r>
            <a:r>
              <a:rPr lang="ru-RU" sz="2800" b="1" dirty="0" err="1"/>
              <a:t>Евграфовича</a:t>
            </a:r>
            <a:r>
              <a:rPr lang="ru-RU" sz="2800" b="1" dirty="0"/>
              <a:t> Салтыкова-Щедрина (н. ф. Салтыков) (1826-1889</a:t>
            </a:r>
            <a:r>
              <a:rPr lang="ru-RU" sz="2800" b="1" dirty="0" smtClean="0"/>
              <a:t>).</a:t>
            </a:r>
            <a:endParaRPr lang="ru-RU" sz="2800" b="1" dirty="0"/>
          </a:p>
        </p:txBody>
      </p:sp>
      <p:pic>
        <p:nvPicPr>
          <p:cNvPr id="12290" name="Picture 2" descr="C:\Users\Администратор\Desktop\Писатели\салтык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03" y="1412776"/>
            <a:ext cx="2383604" cy="2854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92" y="4345794"/>
            <a:ext cx="3449960" cy="228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Содержимое 4"/>
          <p:cNvSpPr txBox="1">
            <a:spLocks/>
          </p:cNvSpPr>
          <p:nvPr/>
        </p:nvSpPr>
        <p:spPr>
          <a:xfrm>
            <a:off x="899592" y="5661248"/>
            <a:ext cx="4176464" cy="1072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600" dirty="0"/>
              <a:t>Филиал библиотеки имени Горького (дом №42/24 по улице Ленина) принято называть домом Салтыкова-Щедрина, что не совсем верно</a:t>
            </a:r>
            <a:endParaRPr lang="ru-RU" sz="1600" dirty="0" smtClean="0"/>
          </a:p>
        </p:txBody>
      </p:sp>
    </p:spTree>
    <p:extLst>
      <p:ext uri="{BB962C8B-B14F-4D97-AF65-F5344CB8AC3E}">
        <p14:creationId xmlns:p14="http://schemas.microsoft.com/office/powerpoint/2010/main" val="1660675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t>2015 год – Год ветеранов Великой Отечественной войны 1941-1945 годов в </a:t>
            </a:r>
            <a:r>
              <a:rPr lang="ru-RU" sz="2400" b="1" dirty="0"/>
              <a:t>Содружестве Независимых Государств</a:t>
            </a:r>
          </a:p>
        </p:txBody>
      </p:sp>
      <p:sp>
        <p:nvSpPr>
          <p:cNvPr id="3" name="Объект 2"/>
          <p:cNvSpPr>
            <a:spLocks noGrp="1"/>
          </p:cNvSpPr>
          <p:nvPr>
            <p:ph idx="1"/>
          </p:nvPr>
        </p:nvSpPr>
        <p:spPr/>
        <p:txBody>
          <a:bodyPr>
            <a:normAutofit/>
          </a:bodyPr>
          <a:lstStyle/>
          <a:p>
            <a:r>
              <a:rPr lang="ru-RU" sz="2400" dirty="0" smtClean="0"/>
              <a:t>Руководствуясь </a:t>
            </a:r>
            <a:r>
              <a:rPr lang="ru-RU" sz="2400" dirty="0"/>
              <a:t>стремлением достойно отметить предстоящий знаменательный юбилей – 70-летие Победы в Великой Отечественной войне, главы государств – участников СНГ на заседании Совета глав государств Содружества в Минске приняли 25 октября 2013 года Решение об объявлении 2015 года в Содружестве Независимых Государств Годом ветеранов Великой Отечественной войны 1941–1945 годов.</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653136"/>
            <a:ext cx="2119516" cy="201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1015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467544" y="1700808"/>
            <a:ext cx="5109518" cy="4320479"/>
          </a:xfrm>
        </p:spPr>
        <p:txBody>
          <a:bodyPr>
            <a:normAutofit fontScale="92500" lnSpcReduction="10000"/>
          </a:bodyPr>
          <a:lstStyle/>
          <a:p>
            <a:r>
              <a:rPr lang="ru-RU" sz="1600" dirty="0"/>
              <a:t>Родился 5 февраля 1836 г. в Нижнем Новгороде в семье священника. Учился в духовной семинарии (1848—1853 гг.). В 1857 г. окончил Главный педагогический институт в Петербурге</a:t>
            </a:r>
            <a:r>
              <a:rPr lang="ru-RU" sz="1600" dirty="0" smtClean="0"/>
              <a:t>.</a:t>
            </a:r>
            <a:endParaRPr lang="ru-RU" sz="1600" dirty="0"/>
          </a:p>
          <a:p>
            <a:r>
              <a:rPr lang="ru-RU" sz="1600" dirty="0"/>
              <a:t>Ещё будучи студентом, организовал нелегальный кружок, выпускал рукописную газету «Слухи», возглавлял студенческие выступления против правительства</a:t>
            </a:r>
            <a:r>
              <a:rPr lang="ru-RU" sz="1600" dirty="0" smtClean="0"/>
              <a:t>.</a:t>
            </a:r>
          </a:p>
          <a:p>
            <a:r>
              <a:rPr lang="ru-RU" sz="1600" dirty="0"/>
              <a:t>В 1859— 1860 гг. появились литературно-критические статьи «Что такое обломовщина?» (о романе И. А. Гончарова «Обломов»), «Тёмное царство» и «Луч света в тёмном царстве» (о пьесе А. Н. Островского «Гроза»), «Когда же придёт настоящий день?» (о романе И. С. Тургенева «Накануне»). В этих статьях Добролюбов использует выработанный им метод «реальной критики»: «…толковать о явлениях самой жизни на основании литературного произведения, не навязывая, впрочем, автору никаких заранее сочинённых идей и задач».</a:t>
            </a:r>
          </a:p>
        </p:txBody>
      </p:sp>
      <p:sp>
        <p:nvSpPr>
          <p:cNvPr id="6" name="Заголовок 5"/>
          <p:cNvSpPr>
            <a:spLocks noGrp="1"/>
          </p:cNvSpPr>
          <p:nvPr>
            <p:ph type="title"/>
          </p:nvPr>
        </p:nvSpPr>
        <p:spPr/>
        <p:txBody>
          <a:bodyPr>
            <a:normAutofit fontScale="90000"/>
          </a:bodyPr>
          <a:lstStyle/>
          <a:p>
            <a:r>
              <a:rPr lang="ru-RU" sz="2800" b="1" dirty="0" smtClean="0"/>
              <a:t>5 февраля – 180 </a:t>
            </a:r>
            <a:r>
              <a:rPr lang="ru-RU" sz="2800" b="1" dirty="0"/>
              <a:t>лет со дня рождения </a:t>
            </a:r>
            <a:r>
              <a:rPr lang="ru-RU" sz="2800" b="1" dirty="0" smtClean="0"/>
              <a:t>русского литературного критика, публициста Николая Александровича  Добролюбова </a:t>
            </a:r>
            <a:r>
              <a:rPr lang="ru-RU" sz="2800" b="1" dirty="0"/>
              <a:t>(</a:t>
            </a:r>
            <a:r>
              <a:rPr lang="ru-RU" sz="2800" b="1" dirty="0" smtClean="0"/>
              <a:t>1836-1861).</a:t>
            </a:r>
            <a:endParaRPr lang="ru-RU" sz="2800" b="1" dirty="0"/>
          </a:p>
        </p:txBody>
      </p:sp>
      <p:sp>
        <p:nvSpPr>
          <p:cNvPr id="7" name="Содержимое 4"/>
          <p:cNvSpPr txBox="1">
            <a:spLocks/>
          </p:cNvSpPr>
          <p:nvPr/>
        </p:nvSpPr>
        <p:spPr>
          <a:xfrm>
            <a:off x="899592" y="6165303"/>
            <a:ext cx="4536504" cy="43204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ru-RU" sz="1600" dirty="0">
              <a:solidFill>
                <a:prstClr val="black"/>
              </a:solidFill>
            </a:endParaRPr>
          </a:p>
          <a:p>
            <a:pPr marL="0" indent="0">
              <a:buFont typeface="Arial" panose="020B0604020202020204" pitchFamily="34" charset="0"/>
              <a:buNone/>
            </a:pPr>
            <a:r>
              <a:rPr lang="ru-RU" sz="6400" dirty="0" smtClean="0">
                <a:solidFill>
                  <a:prstClr val="black"/>
                </a:solidFill>
              </a:rPr>
              <a:t>Музей Н.А. Добролюбова, Нижний Новгород</a:t>
            </a:r>
          </a:p>
        </p:txBody>
      </p:sp>
      <p:pic>
        <p:nvPicPr>
          <p:cNvPr id="10242" name="Picture 2" descr="C:\Users\Администратор\Pictures\2015-03-26\Sca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916832"/>
            <a:ext cx="1471315" cy="20008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062" y="4221088"/>
            <a:ext cx="3189592" cy="2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6985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3600" b="1" dirty="0" smtClean="0"/>
              <a:t>8 февраля – </a:t>
            </a:r>
            <a:br>
              <a:rPr lang="ru-RU" sz="3600" b="1" dirty="0" smtClean="0"/>
            </a:br>
            <a:r>
              <a:rPr lang="ru-RU" sz="3600" b="1" dirty="0" smtClean="0"/>
              <a:t>День юного героя антифашиста</a:t>
            </a:r>
            <a:endParaRPr lang="ru-RU" sz="3600" b="1" dirty="0"/>
          </a:p>
        </p:txBody>
      </p:sp>
      <p:sp>
        <p:nvSpPr>
          <p:cNvPr id="6" name="Текст 5"/>
          <p:cNvSpPr>
            <a:spLocks noGrp="1"/>
          </p:cNvSpPr>
          <p:nvPr>
            <p:ph type="body" sz="quarter" idx="10"/>
          </p:nvPr>
        </p:nvSpPr>
        <p:spPr>
          <a:xfrm>
            <a:off x="899592" y="1340768"/>
            <a:ext cx="7740860" cy="4788532"/>
          </a:xfrm>
        </p:spPr>
        <p:txBody>
          <a:bodyPr/>
          <a:lstStyle/>
          <a:p>
            <a:pPr algn="just"/>
            <a:r>
              <a:rPr lang="ru-RU" sz="1800" b="1" dirty="0">
                <a:solidFill>
                  <a:schemeClr val="tx1"/>
                </a:solidFill>
              </a:rPr>
              <a:t>8 февраля в Российской Федерации и ряде </a:t>
            </a:r>
            <a:r>
              <a:rPr lang="ru-RU" sz="1800" b="1" dirty="0" smtClean="0">
                <a:solidFill>
                  <a:schemeClr val="tx1"/>
                </a:solidFill>
              </a:rPr>
              <a:t>зарубежных стран отмечают </a:t>
            </a:r>
            <a:r>
              <a:rPr lang="ru-RU" sz="1800" b="1" dirty="0">
                <a:solidFill>
                  <a:schemeClr val="tx1"/>
                </a:solidFill>
              </a:rPr>
              <a:t>День юного </a:t>
            </a:r>
            <a:r>
              <a:rPr lang="ru-RU" sz="1800" b="1" dirty="0" smtClean="0">
                <a:solidFill>
                  <a:schemeClr val="tx1"/>
                </a:solidFill>
              </a:rPr>
              <a:t>героя-антифашиста. Этот </a:t>
            </a:r>
            <a:r>
              <a:rPr lang="ru-RU" sz="1800" b="1" dirty="0">
                <a:solidFill>
                  <a:schemeClr val="tx1"/>
                </a:solidFill>
              </a:rPr>
              <a:t>день отмечается ежегодно с 1964 года. </a:t>
            </a:r>
            <a:r>
              <a:rPr lang="ru-RU" sz="1800" b="1" dirty="0" smtClean="0">
                <a:solidFill>
                  <a:schemeClr val="tx1"/>
                </a:solidFill>
              </a:rPr>
              <a:t> Почему</a:t>
            </a:r>
            <a:r>
              <a:rPr lang="ru-RU" sz="1800" b="1" dirty="0">
                <a:solidFill>
                  <a:schemeClr val="tx1"/>
                </a:solidFill>
              </a:rPr>
              <a:t>?</a:t>
            </a:r>
          </a:p>
          <a:p>
            <a:pPr algn="just"/>
            <a:r>
              <a:rPr lang="ru-RU" sz="1800" b="1" dirty="0">
                <a:solidFill>
                  <a:schemeClr val="tx1"/>
                </a:solidFill>
              </a:rPr>
              <a:t>Пятнадцатилетнего Даниэля </a:t>
            </a:r>
            <a:r>
              <a:rPr lang="ru-RU" sz="1800" b="1" dirty="0" err="1">
                <a:solidFill>
                  <a:schemeClr val="tx1"/>
                </a:solidFill>
              </a:rPr>
              <a:t>Фери</a:t>
            </a:r>
            <a:r>
              <a:rPr lang="ru-RU" sz="1800" b="1" dirty="0">
                <a:solidFill>
                  <a:schemeClr val="tx1"/>
                </a:solidFill>
              </a:rPr>
              <a:t> убили 8 февраля 1962 г. </a:t>
            </a:r>
            <a:r>
              <a:rPr lang="ru-RU" sz="1800" b="1" dirty="0" smtClean="0">
                <a:solidFill>
                  <a:schemeClr val="tx1"/>
                </a:solidFill>
              </a:rPr>
              <a:t> во </a:t>
            </a:r>
            <a:r>
              <a:rPr lang="ru-RU" sz="1800" b="1" dirty="0">
                <a:solidFill>
                  <a:schemeClr val="tx1"/>
                </a:solidFill>
              </a:rPr>
              <a:t>время антифашистской демонстрации трудящихся в г. </a:t>
            </a:r>
            <a:r>
              <a:rPr lang="ru-RU" sz="1800" b="1" dirty="0" smtClean="0">
                <a:solidFill>
                  <a:schemeClr val="tx1"/>
                </a:solidFill>
              </a:rPr>
              <a:t>Париже</a:t>
            </a:r>
            <a:endParaRPr lang="ru-RU" sz="1800" b="1" dirty="0">
              <a:solidFill>
                <a:schemeClr val="tx1"/>
              </a:solidFill>
            </a:endParaRPr>
          </a:p>
          <a:p>
            <a:pPr algn="just"/>
            <a:r>
              <a:rPr lang="ru-RU" sz="1800" b="1" dirty="0">
                <a:solidFill>
                  <a:schemeClr val="tx1"/>
                </a:solidFill>
              </a:rPr>
              <a:t> А </a:t>
            </a:r>
            <a:r>
              <a:rPr lang="ru-RU" sz="1800" b="1" dirty="0" err="1">
                <a:solidFill>
                  <a:schemeClr val="tx1"/>
                </a:solidFill>
              </a:rPr>
              <a:t>Фадыл</a:t>
            </a:r>
            <a:r>
              <a:rPr lang="ru-RU" sz="1800" b="1" dirty="0">
                <a:solidFill>
                  <a:schemeClr val="tx1"/>
                </a:solidFill>
              </a:rPr>
              <a:t> </a:t>
            </a:r>
            <a:r>
              <a:rPr lang="ru-RU" sz="1800" b="1" dirty="0" err="1">
                <a:solidFill>
                  <a:schemeClr val="tx1"/>
                </a:solidFill>
              </a:rPr>
              <a:t>Джамаль</a:t>
            </a:r>
            <a:r>
              <a:rPr lang="ru-RU" sz="1800" b="1" dirty="0">
                <a:solidFill>
                  <a:schemeClr val="tx1"/>
                </a:solidFill>
              </a:rPr>
              <a:t> погиб ровно через год от пыток в иракской </a:t>
            </a:r>
            <a:r>
              <a:rPr lang="ru-RU" sz="1800" b="1" dirty="0" smtClean="0">
                <a:solidFill>
                  <a:schemeClr val="tx1"/>
                </a:solidFill>
              </a:rPr>
              <a:t>тюрьме.</a:t>
            </a:r>
            <a:endParaRPr lang="ru-RU" sz="1800" b="1" dirty="0">
              <a:solidFill>
                <a:schemeClr val="tx1"/>
              </a:solidFill>
            </a:endParaRPr>
          </a:p>
          <a:p>
            <a:pPr algn="just"/>
            <a:r>
              <a:rPr lang="ru-RU" sz="1800" b="1" dirty="0" smtClean="0">
                <a:solidFill>
                  <a:schemeClr val="tx1"/>
                </a:solidFill>
              </a:rPr>
              <a:t>9 </a:t>
            </a:r>
            <a:r>
              <a:rPr lang="ru-RU" sz="1800" b="1" dirty="0">
                <a:solidFill>
                  <a:schemeClr val="tx1"/>
                </a:solidFill>
              </a:rPr>
              <a:t>февраля 1943 года в Краснодоне были расстреляны фашистами </a:t>
            </a:r>
          </a:p>
          <a:p>
            <a:pPr algn="just"/>
            <a:r>
              <a:rPr lang="ru-RU" sz="1800" b="1" dirty="0" smtClean="0">
                <a:solidFill>
                  <a:schemeClr val="tx1"/>
                </a:solidFill>
              </a:rPr>
              <a:t>молодогвардейцы: Олег </a:t>
            </a:r>
            <a:r>
              <a:rPr lang="ru-RU" sz="1800" b="1" dirty="0">
                <a:solidFill>
                  <a:schemeClr val="tx1"/>
                </a:solidFill>
              </a:rPr>
              <a:t>Кошевой, Любовь Шевцова, Дмитрий Огурцов, </a:t>
            </a:r>
          </a:p>
          <a:p>
            <a:pPr algn="just"/>
            <a:r>
              <a:rPr lang="ru-RU" sz="1800" b="1" dirty="0">
                <a:solidFill>
                  <a:schemeClr val="tx1"/>
                </a:solidFill>
              </a:rPr>
              <a:t>Виктор Субботин. Семен Остапенко. </a:t>
            </a:r>
          </a:p>
          <a:p>
            <a:pPr algn="just"/>
            <a:r>
              <a:rPr lang="ru-RU" sz="1800" b="1" dirty="0" smtClean="0">
                <a:solidFill>
                  <a:schemeClr val="tx1"/>
                </a:solidFill>
              </a:rPr>
              <a:t>8 </a:t>
            </a:r>
            <a:r>
              <a:rPr lang="ru-RU" sz="1800" b="1" dirty="0">
                <a:solidFill>
                  <a:schemeClr val="tx1"/>
                </a:solidFill>
              </a:rPr>
              <a:t>февраля 1943 год, во Франции, в </a:t>
            </a:r>
            <a:r>
              <a:rPr lang="ru-RU" sz="1800" b="1" dirty="0" err="1" smtClean="0">
                <a:solidFill>
                  <a:schemeClr val="tx1"/>
                </a:solidFill>
              </a:rPr>
              <a:t>Бефоне</a:t>
            </a:r>
            <a:r>
              <a:rPr lang="ru-RU" sz="1800" b="1" dirty="0" smtClean="0">
                <a:solidFill>
                  <a:schemeClr val="tx1"/>
                </a:solidFill>
              </a:rPr>
              <a:t>, были </a:t>
            </a:r>
            <a:r>
              <a:rPr lang="ru-RU" sz="1800" b="1" dirty="0">
                <a:solidFill>
                  <a:schemeClr val="tx1"/>
                </a:solidFill>
              </a:rPr>
              <a:t>расстреляны пять лицеистов, боровшихся против </a:t>
            </a:r>
            <a:r>
              <a:rPr lang="ru-RU" sz="1800" b="1" dirty="0" smtClean="0">
                <a:solidFill>
                  <a:schemeClr val="tx1"/>
                </a:solidFill>
              </a:rPr>
              <a:t>фашизма на </a:t>
            </a:r>
            <a:r>
              <a:rPr lang="ru-RU" sz="1800" b="1" dirty="0">
                <a:solidFill>
                  <a:schemeClr val="tx1"/>
                </a:solidFill>
              </a:rPr>
              <a:t>территории Франции....</a:t>
            </a:r>
          </a:p>
          <a:p>
            <a:pPr algn="just"/>
            <a:r>
              <a:rPr lang="ru-RU" sz="1800" b="1" dirty="0">
                <a:solidFill>
                  <a:schemeClr val="tx1"/>
                </a:solidFill>
              </a:rPr>
              <a:t> Видите, казалось бы, </a:t>
            </a:r>
            <a:r>
              <a:rPr lang="ru-RU" sz="1800" b="1" dirty="0" smtClean="0">
                <a:solidFill>
                  <a:schemeClr val="tx1"/>
                </a:solidFill>
              </a:rPr>
              <a:t>совпадения, и </a:t>
            </a:r>
            <a:r>
              <a:rPr lang="ru-RU" sz="1800" b="1" dirty="0">
                <a:solidFill>
                  <a:schemeClr val="tx1"/>
                </a:solidFill>
              </a:rPr>
              <a:t>может быть, случайные, но они </a:t>
            </a:r>
            <a:r>
              <a:rPr lang="ru-RU" sz="1800" b="1" dirty="0" smtClean="0">
                <a:solidFill>
                  <a:schemeClr val="tx1"/>
                </a:solidFill>
              </a:rPr>
              <a:t>существуют, дополняя </a:t>
            </a:r>
            <a:r>
              <a:rPr lang="ru-RU" sz="1800" b="1" dirty="0">
                <a:solidFill>
                  <a:schemeClr val="tx1"/>
                </a:solidFill>
              </a:rPr>
              <a:t>этот день исторической </a:t>
            </a:r>
            <a:r>
              <a:rPr lang="ru-RU" sz="1800" b="1" dirty="0" smtClean="0">
                <a:solidFill>
                  <a:schemeClr val="tx1"/>
                </a:solidFill>
              </a:rPr>
              <a:t>ответственностью.</a:t>
            </a:r>
            <a:endParaRPr lang="ru-RU" sz="1800" b="1" dirty="0">
              <a:solidFill>
                <a:schemeClr val="tx1"/>
              </a:solidFill>
            </a:endParaRPr>
          </a:p>
          <a:p>
            <a:pPr algn="ctr"/>
            <a:r>
              <a:rPr lang="ru-RU" sz="1800" b="1" dirty="0">
                <a:solidFill>
                  <a:schemeClr val="tx1"/>
                </a:solidFill>
              </a:rPr>
              <a:t>День 8 февраля стал Днем памяти юных героев-антифашистов. </a:t>
            </a:r>
          </a:p>
        </p:txBody>
      </p:sp>
    </p:spTree>
    <p:extLst>
      <p:ext uri="{BB962C8B-B14F-4D97-AF65-F5344CB8AC3E}">
        <p14:creationId xmlns:p14="http://schemas.microsoft.com/office/powerpoint/2010/main" val="366701131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Shape 1"/>
          <p:cNvSpPr txBox="1"/>
          <p:nvPr/>
        </p:nvSpPr>
        <p:spPr>
          <a:xfrm>
            <a:off x="1187624" y="585360"/>
            <a:ext cx="6732376" cy="1142640"/>
          </a:xfrm>
          <a:prstGeom prst="rect">
            <a:avLst/>
          </a:prstGeom>
        </p:spPr>
        <p:txBody>
          <a:bodyPr/>
          <a:lstStyle/>
          <a:p>
            <a:pPr algn="ctr">
              <a:buSzPct val="128000"/>
              <a:buFont typeface="Georgia"/>
              <a:buChar char="*"/>
            </a:pPr>
            <a:r>
              <a:rPr lang="ru-RU" sz="2400" b="1" dirty="0" smtClean="0">
                <a:solidFill>
                  <a:prstClr val="black"/>
                </a:solidFill>
              </a:rPr>
              <a:t>13 февраля – 135 лет со дня рождения английской писательницы Элинор </a:t>
            </a:r>
            <a:r>
              <a:rPr lang="ru-RU" sz="2400" b="1" dirty="0" err="1" smtClean="0">
                <a:solidFill>
                  <a:prstClr val="black"/>
                </a:solidFill>
              </a:rPr>
              <a:t>Фарджон</a:t>
            </a:r>
            <a:r>
              <a:rPr lang="ru-RU" sz="2400" b="1" dirty="0" smtClean="0">
                <a:solidFill>
                  <a:prstClr val="black"/>
                </a:solidFill>
              </a:rPr>
              <a:t> (1881 </a:t>
            </a:r>
            <a:r>
              <a:rPr lang="ru-RU" sz="2400" b="1" dirty="0">
                <a:solidFill>
                  <a:prstClr val="black"/>
                </a:solidFill>
              </a:rPr>
              <a:t>- 1965)</a:t>
            </a:r>
            <a:endParaRPr sz="2400" dirty="0">
              <a:solidFill>
                <a:prstClr val="black"/>
              </a:solidFill>
            </a:endParaRPr>
          </a:p>
        </p:txBody>
      </p:sp>
      <p:sp>
        <p:nvSpPr>
          <p:cNvPr id="176"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77"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pic>
        <p:nvPicPr>
          <p:cNvPr id="10242" name="Picture 2" descr="C:\Users\User\Desktop\Светлана\Англия\фарджон.jpg"/>
          <p:cNvPicPr>
            <a:picLocks noChangeAspect="1" noChangeArrowheads="1"/>
          </p:cNvPicPr>
          <p:nvPr/>
        </p:nvPicPr>
        <p:blipFill>
          <a:blip r:embed="rId2" cstate="print"/>
          <a:srcRect/>
          <a:stretch>
            <a:fillRect/>
          </a:stretch>
        </p:blipFill>
        <p:spPr bwMode="auto">
          <a:xfrm>
            <a:off x="5882493" y="1766025"/>
            <a:ext cx="1857859" cy="2320428"/>
          </a:xfrm>
          <a:prstGeom prst="rect">
            <a:avLst/>
          </a:prstGeom>
          <a:noFill/>
        </p:spPr>
      </p:pic>
      <p:sp>
        <p:nvSpPr>
          <p:cNvPr id="7" name="Содержимое 7"/>
          <p:cNvSpPr>
            <a:spLocks noGrp="1"/>
          </p:cNvSpPr>
          <p:nvPr>
            <p:ph sz="quarter" idx="14"/>
          </p:nvPr>
        </p:nvSpPr>
        <p:spPr>
          <a:xfrm>
            <a:off x="971600" y="1988840"/>
            <a:ext cx="3346704" cy="3672408"/>
          </a:xfrm>
        </p:spPr>
        <p:txBody>
          <a:bodyPr>
            <a:normAutofit fontScale="92500" lnSpcReduction="10000"/>
          </a:bodyPr>
          <a:lstStyle/>
          <a:p>
            <a:r>
              <a:rPr lang="ru-RU" dirty="0" smtClean="0"/>
              <a:t>В 1956 году по решению Международного совета по детской и юношеской литературе  ЮНЕСКО </a:t>
            </a:r>
            <a:r>
              <a:rPr lang="ru-RU" dirty="0" err="1" smtClean="0"/>
              <a:t>Элинор</a:t>
            </a:r>
            <a:r>
              <a:rPr lang="ru-RU" dirty="0" smtClean="0"/>
              <a:t> </a:t>
            </a:r>
            <a:r>
              <a:rPr lang="ru-RU" dirty="0" err="1" smtClean="0"/>
              <a:t>Фарджон</a:t>
            </a:r>
            <a:r>
              <a:rPr lang="ru-RU" dirty="0" smtClean="0"/>
              <a:t> стала первым лауреатом  премии имени </a:t>
            </a:r>
            <a:r>
              <a:rPr lang="ru-RU" dirty="0" err="1" smtClean="0"/>
              <a:t>Ганса</a:t>
            </a:r>
            <a:r>
              <a:rPr lang="ru-RU" dirty="0" smtClean="0"/>
              <a:t> </a:t>
            </a:r>
            <a:r>
              <a:rPr lang="ru-RU" dirty="0" err="1" smtClean="0"/>
              <a:t>Христиана</a:t>
            </a:r>
            <a:r>
              <a:rPr lang="ru-RU" dirty="0" smtClean="0"/>
              <a:t> Андерсена.</a:t>
            </a:r>
          </a:p>
          <a:p>
            <a:r>
              <a:rPr lang="ru-RU" dirty="0" smtClean="0"/>
              <a:t>Эту награду неофициально называют детской Нобелевской премией.</a:t>
            </a:r>
            <a:endParaRPr lang="ru-RU"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891" y="4158801"/>
            <a:ext cx="1364970" cy="233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096" y="4306097"/>
            <a:ext cx="1578244" cy="204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8766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347864" y="1600200"/>
            <a:ext cx="5400600" cy="4637112"/>
          </a:xfrm>
        </p:spPr>
        <p:txBody>
          <a:bodyPr>
            <a:normAutofit lnSpcReduction="10000"/>
          </a:bodyPr>
          <a:lstStyle/>
          <a:p>
            <a:r>
              <a:rPr lang="ru-RU" sz="1600" dirty="0"/>
              <a:t>Л. Н. Толстой говорил о Лескове как о «самом русском из наших писателей», А. П. Чехов считал его, наряду с И. Тургеневым, одним из главных своих учителей</a:t>
            </a:r>
            <a:r>
              <a:rPr lang="ru-RU" sz="1600" dirty="0" smtClean="0"/>
              <a:t>.</a:t>
            </a:r>
          </a:p>
          <a:p>
            <a:endParaRPr lang="ru-RU" sz="1600" dirty="0"/>
          </a:p>
          <a:p>
            <a:r>
              <a:rPr lang="ru-RU" sz="1600" dirty="0"/>
              <a:t>Многие исследователи отмечали особое знание Лесковым русского разговорного языка и виртуозное использование этих знаний</a:t>
            </a:r>
            <a:r>
              <a:rPr lang="ru-RU" sz="1600" dirty="0" smtClean="0"/>
              <a:t>.</a:t>
            </a:r>
          </a:p>
          <a:p>
            <a:endParaRPr lang="ru-RU" sz="1600" dirty="0" smtClean="0"/>
          </a:p>
          <a:p>
            <a:r>
              <a:rPr lang="ru-RU" sz="1600" dirty="0" smtClean="0"/>
              <a:t>«Как </a:t>
            </a:r>
            <a:r>
              <a:rPr lang="ru-RU" sz="1600" dirty="0"/>
              <a:t>художник слова Н. С. Лесков вполне достоин встать рядом с такими творцами литературы русской, каковы Л. Толстой, Гоголь, Тургенев, Гончаров. Талант Лескова силою и красотой своей немногим уступает таланту любого из названных творцов священного писания о русской земле, а широтою охвата явлений жизни, глубиною понимания бытовых загадок её, тонким знанием великорусского языка он нередко превышает названных предшественников и соратников своих</a:t>
            </a:r>
            <a:r>
              <a:rPr lang="ru-RU" sz="1600" dirty="0" smtClean="0"/>
              <a:t>.»</a:t>
            </a:r>
          </a:p>
          <a:p>
            <a:pPr algn="r"/>
            <a:r>
              <a:rPr lang="ru-RU" sz="1600" dirty="0" smtClean="0"/>
              <a:t>Максим Горький</a:t>
            </a:r>
            <a:endParaRPr lang="ru-RU" sz="1600" dirty="0"/>
          </a:p>
        </p:txBody>
      </p:sp>
      <p:sp>
        <p:nvSpPr>
          <p:cNvPr id="6" name="Заголовок 5"/>
          <p:cNvSpPr>
            <a:spLocks noGrp="1"/>
          </p:cNvSpPr>
          <p:nvPr>
            <p:ph type="title"/>
          </p:nvPr>
        </p:nvSpPr>
        <p:spPr/>
        <p:txBody>
          <a:bodyPr>
            <a:normAutofit fontScale="90000"/>
          </a:bodyPr>
          <a:lstStyle/>
          <a:p>
            <a:r>
              <a:rPr lang="ru-RU" sz="2800" b="1" dirty="0" smtClean="0"/>
              <a:t>16 февраля – </a:t>
            </a:r>
            <a:r>
              <a:rPr lang="ru-RU" sz="2800" b="1" dirty="0"/>
              <a:t>185 лет со дня рождения русского писателя Николая Семёновича Лескова (1831-1895). </a:t>
            </a:r>
          </a:p>
        </p:txBody>
      </p:sp>
      <p:pic>
        <p:nvPicPr>
          <p:cNvPr id="7170" name="Picture 2" descr="C:\Users\Администратор\Pictures\2015-03-15\Scan10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41703">
            <a:off x="395536" y="4437112"/>
            <a:ext cx="1403906" cy="20684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Администратор\Pictures\2015-03-15\Scan1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70980">
            <a:off x="1979712" y="4394860"/>
            <a:ext cx="1512168" cy="19886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Администратор\Desktop\Писатели\лесков.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471" y="1628800"/>
            <a:ext cx="2050816"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4947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920880" cy="1440160"/>
          </a:xfrm>
        </p:spPr>
        <p:txBody>
          <a:bodyPr>
            <a:noAutofit/>
          </a:bodyPr>
          <a:lstStyle/>
          <a:p>
            <a:pPr algn="ctr"/>
            <a:r>
              <a:rPr lang="ru-RU" sz="2400" dirty="0" smtClean="0"/>
              <a:t>17 февраля </a:t>
            </a:r>
            <a:r>
              <a:rPr lang="ru-RU" sz="2400" dirty="0"/>
              <a:t>- </a:t>
            </a:r>
            <a:r>
              <a:rPr lang="ru-RU" sz="2400" dirty="0" smtClean="0"/>
              <a:t>160 </a:t>
            </a:r>
            <a:r>
              <a:rPr lang="ru-RU" sz="2400" dirty="0"/>
              <a:t>лет со дня рождения  французского писателя Жозефа РОНИ (старшего) (н. и. Жозеф-Анри </a:t>
            </a:r>
            <a:r>
              <a:rPr lang="ru-RU" sz="2400" dirty="0" err="1"/>
              <a:t>Бёкс</a:t>
            </a:r>
            <a:r>
              <a:rPr lang="ru-RU" sz="2400" dirty="0"/>
              <a:t>) (1856-1940)</a:t>
            </a:r>
          </a:p>
        </p:txBody>
      </p:sp>
      <p:sp>
        <p:nvSpPr>
          <p:cNvPr id="4" name="Объект 3"/>
          <p:cNvSpPr>
            <a:spLocks noGrp="1"/>
          </p:cNvSpPr>
          <p:nvPr>
            <p:ph sz="quarter" idx="13"/>
          </p:nvPr>
        </p:nvSpPr>
        <p:spPr>
          <a:xfrm>
            <a:off x="2051720" y="1844824"/>
            <a:ext cx="5112568" cy="4464496"/>
          </a:xfrm>
        </p:spPr>
        <p:txBody>
          <a:bodyPr>
            <a:normAutofit fontScale="85000" lnSpcReduction="20000"/>
          </a:bodyPr>
          <a:lstStyle/>
          <a:p>
            <a:r>
              <a:rPr lang="ru-RU" dirty="0"/>
              <a:t>Автор приключенческой прозы, романов о доисторическом прошлом, один из родоначальников жанра научной фантастики</a:t>
            </a:r>
            <a:r>
              <a:rPr lang="ru-RU" dirty="0" smtClean="0"/>
              <a:t>.</a:t>
            </a:r>
          </a:p>
          <a:p>
            <a:r>
              <a:rPr lang="ru-RU" dirty="0" smtClean="0"/>
              <a:t>С 1887 по 1909 год писал вместе с младшим братом, который потом взял псевдоним </a:t>
            </a:r>
            <a:r>
              <a:rPr lang="ru-RU" dirty="0" err="1" smtClean="0"/>
              <a:t>Рони</a:t>
            </a:r>
            <a:r>
              <a:rPr lang="ru-RU" dirty="0" smtClean="0"/>
              <a:t>-младший.</a:t>
            </a:r>
            <a:endParaRPr lang="ru-RU" dirty="0"/>
          </a:p>
          <a:p>
            <a:r>
              <a:rPr lang="ru-RU" dirty="0"/>
              <a:t>Награждён орденом Почётного легиона (1897). Член Гонкуровской академии, с 1926 её президент. Книги </a:t>
            </a:r>
            <a:r>
              <a:rPr lang="ru-RU" dirty="0" err="1" smtClean="0"/>
              <a:t>Рони</a:t>
            </a:r>
            <a:r>
              <a:rPr lang="ru-RU" dirty="0" smtClean="0"/>
              <a:t> </a:t>
            </a:r>
            <a:r>
              <a:rPr lang="ru-RU" dirty="0"/>
              <a:t>переиздаются до нынешнего дня на многих языках, множатся исследования его романов в контексте открытий и страхов эпохи. С 1980 во Франции вручается премия Жозефа </a:t>
            </a:r>
            <a:r>
              <a:rPr lang="ru-RU" dirty="0" err="1"/>
              <a:t>Рони</a:t>
            </a:r>
            <a:r>
              <a:rPr lang="ru-RU" dirty="0"/>
              <a:t>-старшего за лучшее произведение в жанре научной фантастики по двум номинациям — роман и новелла.</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4149080"/>
            <a:ext cx="15597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006"/>
            <a:ext cx="17145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072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347864" y="1600200"/>
            <a:ext cx="5338936" cy="4525963"/>
          </a:xfrm>
        </p:spPr>
        <p:txBody>
          <a:bodyPr>
            <a:normAutofit/>
          </a:bodyPr>
          <a:lstStyle/>
          <a:p>
            <a:pPr algn="just"/>
            <a:r>
              <a:rPr lang="ru-RU" sz="1600" dirty="0"/>
              <a:t>Агния Львовна </a:t>
            </a:r>
            <a:r>
              <a:rPr lang="ru-RU" sz="1600" dirty="0" err="1"/>
              <a:t>Барто</a:t>
            </a:r>
            <a:r>
              <a:rPr lang="ru-RU" sz="1600" dirty="0"/>
              <a:t> (17 февраля 1906, Москва — 1 апреля 1981, Москва) — русская советская детская поэтесса, писательница, </a:t>
            </a:r>
            <a:r>
              <a:rPr lang="ru-RU" sz="1600" dirty="0" err="1"/>
              <a:t>киносценаристка</a:t>
            </a:r>
            <a:r>
              <a:rPr lang="ru-RU" sz="1600" dirty="0"/>
              <a:t>, радиоведущая.</a:t>
            </a:r>
          </a:p>
          <a:p>
            <a:pPr algn="just"/>
            <a:r>
              <a:rPr lang="ru-RU" sz="1600" dirty="0"/>
              <a:t>Лауреат Сталинской премии второй степени (1950) и Ленинской премии (1972).</a:t>
            </a:r>
          </a:p>
          <a:p>
            <a:pPr algn="just"/>
            <a:r>
              <a:rPr lang="ru-RU" sz="1600" dirty="0"/>
              <a:t>Имя Агнии </a:t>
            </a:r>
            <a:r>
              <a:rPr lang="ru-RU" sz="1600" dirty="0" err="1"/>
              <a:t>Барто</a:t>
            </a:r>
            <a:r>
              <a:rPr lang="ru-RU" sz="1600" dirty="0"/>
              <a:t> присвоено малой планете (2279) </a:t>
            </a:r>
            <a:r>
              <a:rPr lang="ru-RU" sz="1600" dirty="0" err="1"/>
              <a:t>Барто</a:t>
            </a:r>
            <a:r>
              <a:rPr lang="ru-RU" sz="1600" dirty="0"/>
              <a:t>, расположенной между орбитами Марса и Юпитера, а также одному из кратеров на </a:t>
            </a:r>
            <a:r>
              <a:rPr lang="ru-RU" sz="1600" dirty="0" smtClean="0"/>
              <a:t>Венере.</a:t>
            </a:r>
          </a:p>
          <a:p>
            <a:pPr algn="just"/>
            <a:r>
              <a:rPr lang="ru-RU" sz="1600" dirty="0" smtClean="0"/>
              <a:t>Писательница </a:t>
            </a:r>
            <a:r>
              <a:rPr lang="ru-RU" sz="1600" dirty="0"/>
              <a:t>награждена Орденом </a:t>
            </a:r>
            <a:r>
              <a:rPr lang="ru-RU" sz="1600" dirty="0" smtClean="0"/>
              <a:t>Улыбки.</a:t>
            </a:r>
          </a:p>
          <a:p>
            <a:pPr algn="just"/>
            <a:r>
              <a:rPr lang="ru-RU" sz="1600" dirty="0"/>
              <a:t>Детские стихи Агнии </a:t>
            </a:r>
            <a:r>
              <a:rPr lang="ru-RU" sz="1600" dirty="0" err="1"/>
              <a:t>Барто</a:t>
            </a:r>
            <a:r>
              <a:rPr lang="ru-RU" sz="1600" dirty="0"/>
              <a:t> вырастили не одно поколение малышей, её смело можно назвать народной писательницей. Стихотворные фразы превратились в поговорки, детские образы легко перекочевали во взрослую жизнь, стали чем-то очень родным и близким для каждого из нас.</a:t>
            </a:r>
          </a:p>
        </p:txBody>
      </p:sp>
      <p:sp>
        <p:nvSpPr>
          <p:cNvPr id="6" name="Заголовок 5"/>
          <p:cNvSpPr>
            <a:spLocks noGrp="1"/>
          </p:cNvSpPr>
          <p:nvPr>
            <p:ph type="title"/>
          </p:nvPr>
        </p:nvSpPr>
        <p:spPr/>
        <p:txBody>
          <a:bodyPr>
            <a:normAutofit/>
          </a:bodyPr>
          <a:lstStyle/>
          <a:p>
            <a:r>
              <a:rPr lang="ru-RU" sz="2800" b="1" dirty="0" smtClean="0"/>
              <a:t>17 февраля – </a:t>
            </a:r>
            <a:r>
              <a:rPr lang="ru-RU" sz="2800" b="1" dirty="0"/>
              <a:t>110 лет со дня рождения  русской поэтессы Агнии Львовны </a:t>
            </a:r>
            <a:r>
              <a:rPr lang="ru-RU" sz="2800" b="1" dirty="0" err="1"/>
              <a:t>Барто</a:t>
            </a:r>
            <a:r>
              <a:rPr lang="ru-RU" sz="2800" b="1" dirty="0"/>
              <a:t> (1906-1981</a:t>
            </a:r>
            <a:r>
              <a:rPr lang="ru-RU" sz="2800" b="1" dirty="0" smtClean="0"/>
              <a:t>) </a:t>
            </a:r>
            <a:endParaRPr lang="ru-RU" sz="2800" b="1" dirty="0"/>
          </a:p>
        </p:txBody>
      </p:sp>
      <p:pic>
        <p:nvPicPr>
          <p:cNvPr id="8194" name="Picture 2" descr="C:\Users\Администратор\Pictures\2015-03-15\Sca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4246" y="4103788"/>
            <a:ext cx="1080120" cy="168091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Администратор\Pictures\2015-03-15\Scan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103788"/>
            <a:ext cx="1270011" cy="18062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Администратор\Pictures\2015-03-15\Scan1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5138625"/>
            <a:ext cx="1192025" cy="154280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Администратор\Desktop\Писатели\барто.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581" y="1484784"/>
            <a:ext cx="2498725" cy="279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3376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smtClean="0">
                <a:solidFill>
                  <a:srgbClr val="00B050"/>
                </a:solidFill>
              </a:rPr>
              <a:t>21 февраля - </a:t>
            </a:r>
            <a:br>
              <a:rPr lang="ru-RU" sz="3600" b="1" smtClean="0">
                <a:solidFill>
                  <a:srgbClr val="00B050"/>
                </a:solidFill>
              </a:rPr>
            </a:br>
            <a:r>
              <a:rPr lang="ru-RU" sz="3600" b="1" smtClean="0">
                <a:solidFill>
                  <a:srgbClr val="00B050"/>
                </a:solidFill>
              </a:rPr>
              <a:t>Международный </a:t>
            </a:r>
            <a:r>
              <a:rPr lang="ru-RU" sz="3600" b="1" dirty="0" smtClean="0">
                <a:solidFill>
                  <a:srgbClr val="00B050"/>
                </a:solidFill>
              </a:rPr>
              <a:t>день родного языка</a:t>
            </a:r>
            <a:endParaRPr lang="ru-RU" sz="3600" b="1" dirty="0">
              <a:solidFill>
                <a:srgbClr val="00B050"/>
              </a:solidFill>
            </a:endParaRPr>
          </a:p>
        </p:txBody>
      </p:sp>
      <p:sp>
        <p:nvSpPr>
          <p:cNvPr id="3" name="Объект 2"/>
          <p:cNvSpPr>
            <a:spLocks noGrp="1"/>
          </p:cNvSpPr>
          <p:nvPr>
            <p:ph idx="1"/>
          </p:nvPr>
        </p:nvSpPr>
        <p:spPr>
          <a:xfrm>
            <a:off x="457200" y="1600200"/>
            <a:ext cx="5482952" cy="4565104"/>
          </a:xfrm>
        </p:spPr>
        <p:txBody>
          <a:bodyPr>
            <a:normAutofit fontScale="47500" lnSpcReduction="20000"/>
          </a:bodyPr>
          <a:lstStyle/>
          <a:p>
            <a:pPr algn="just"/>
            <a:r>
              <a:rPr lang="ru-RU" sz="3400" dirty="0" smtClean="0">
                <a:latin typeface="Times New Roman" pitchFamily="18" charset="0"/>
                <a:cs typeface="Times New Roman" pitchFamily="18" charset="0"/>
              </a:rPr>
              <a:t>Международный день родного языка был провозглашен Генеральной конференцией ЮНЕСКО в ноябре 1999 года и отмечается каждый год с февраля 2000 года для содействия языковому и культурному разнообразию и </a:t>
            </a:r>
            <a:r>
              <a:rPr lang="ru-RU" sz="3400" dirty="0" err="1" smtClean="0">
                <a:latin typeface="Times New Roman" pitchFamily="18" charset="0"/>
                <a:cs typeface="Times New Roman" pitchFamily="18" charset="0"/>
              </a:rPr>
              <a:t>многоязычию</a:t>
            </a:r>
            <a:r>
              <a:rPr lang="ru-RU" sz="3400" dirty="0" smtClean="0">
                <a:latin typeface="Times New Roman" pitchFamily="18" charset="0"/>
                <a:cs typeface="Times New Roman" pitchFamily="18" charset="0"/>
              </a:rPr>
              <a:t>.</a:t>
            </a:r>
          </a:p>
          <a:p>
            <a:pPr algn="just"/>
            <a:r>
              <a:rPr lang="ru-RU" sz="3400" dirty="0" smtClean="0">
                <a:latin typeface="Times New Roman" pitchFamily="18" charset="0"/>
                <a:cs typeface="Times New Roman" pitchFamily="18" charset="0"/>
              </a:rPr>
              <a:t>Эта дата была выбрана в знак памяти событий </a:t>
            </a:r>
            <a:r>
              <a:rPr lang="ru-RU" sz="3400" b="1" dirty="0" smtClean="0">
                <a:latin typeface="Times New Roman" pitchFamily="18" charset="0"/>
                <a:cs typeface="Times New Roman" pitchFamily="18" charset="0"/>
              </a:rPr>
              <a:t>21 февраля</a:t>
            </a:r>
            <a:r>
              <a:rPr lang="ru-RU" sz="3400" dirty="0" smtClean="0">
                <a:latin typeface="Times New Roman" pitchFamily="18" charset="0"/>
                <a:cs typeface="Times New Roman" pitchFamily="18" charset="0"/>
              </a:rPr>
              <a:t> 1952 года, когда в Дакке, столице нынешней Бангладеш, от пуль полицейских погибли студенты — участники демонстрации в защиту своего родного языка бенгали, который они требовали признать одним из государственных языков страны.</a:t>
            </a:r>
          </a:p>
          <a:p>
            <a:pPr algn="just"/>
            <a:r>
              <a:rPr lang="ru-RU" sz="3400" dirty="0" smtClean="0">
                <a:latin typeface="Times New Roman" pitchFamily="18" charset="0"/>
                <a:cs typeface="Times New Roman" pitchFamily="18" charset="0"/>
              </a:rPr>
              <a:t>Язык является наиболее мощным инструментом сохранения и развития нашего культурного наследия в его материальных и нематериальных формах. Любая деятельность по содействию распространению родного языка поможет не только лингвистическому разнообразию и </a:t>
            </a:r>
            <a:r>
              <a:rPr lang="ru-RU" sz="3400" dirty="0" err="1" smtClean="0">
                <a:latin typeface="Times New Roman" pitchFamily="18" charset="0"/>
                <a:cs typeface="Times New Roman" pitchFamily="18" charset="0"/>
              </a:rPr>
              <a:t>многоязычию</a:t>
            </a:r>
            <a:r>
              <a:rPr lang="ru-RU" sz="3400" dirty="0" smtClean="0">
                <a:latin typeface="Times New Roman" pitchFamily="18" charset="0"/>
                <a:cs typeface="Times New Roman" pitchFamily="18" charset="0"/>
              </a:rPr>
              <a:t>, но и более полному пониманию языковых и культурных традиций во всем мире, а также солидарности на основе понимания, терпимости и диалога.</a:t>
            </a:r>
          </a:p>
          <a:p>
            <a:endParaRPr lang="ru-RU" dirty="0"/>
          </a:p>
        </p:txBody>
      </p:sp>
      <p:pic>
        <p:nvPicPr>
          <p:cNvPr id="2050" name="Picture 2" descr="C:\Users\User\Desktop\Светлана\родной язык.jpg"/>
          <p:cNvPicPr>
            <a:picLocks noChangeAspect="1" noChangeArrowheads="1"/>
          </p:cNvPicPr>
          <p:nvPr/>
        </p:nvPicPr>
        <p:blipFill>
          <a:blip r:embed="rId2" cstate="print"/>
          <a:srcRect/>
          <a:stretch>
            <a:fillRect/>
          </a:stretch>
        </p:blipFill>
        <p:spPr bwMode="auto">
          <a:xfrm>
            <a:off x="6228184" y="1988840"/>
            <a:ext cx="2714557" cy="3823320"/>
          </a:xfrm>
          <a:prstGeom prst="rect">
            <a:avLst/>
          </a:prstGeom>
          <a:noFill/>
        </p:spPr>
      </p:pic>
    </p:spTree>
    <p:extLst>
      <p:ext uri="{BB962C8B-B14F-4D97-AF65-F5344CB8AC3E}">
        <p14:creationId xmlns:p14="http://schemas.microsoft.com/office/powerpoint/2010/main" val="19762444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050904" cy="1143000"/>
          </a:xfrm>
        </p:spPr>
        <p:txBody>
          <a:bodyPr>
            <a:normAutofit fontScale="90000"/>
          </a:bodyPr>
          <a:lstStyle/>
          <a:p>
            <a:r>
              <a:rPr lang="ru-RU" b="1" dirty="0" smtClean="0">
                <a:solidFill>
                  <a:schemeClr val="tx2">
                    <a:lumMod val="60000"/>
                    <a:lumOff val="40000"/>
                  </a:schemeClr>
                </a:solidFill>
              </a:rPr>
              <a:t>Краеведческие памятные даты</a:t>
            </a:r>
            <a:endParaRPr lang="ru-RU" b="1" dirty="0">
              <a:solidFill>
                <a:schemeClr val="tx2">
                  <a:lumMod val="60000"/>
                  <a:lumOff val="40000"/>
                </a:schemeClr>
              </a:solidFill>
            </a:endParaRPr>
          </a:p>
        </p:txBody>
      </p:sp>
      <p:sp>
        <p:nvSpPr>
          <p:cNvPr id="3" name="Объект 2"/>
          <p:cNvSpPr>
            <a:spLocks noGrp="1"/>
          </p:cNvSpPr>
          <p:nvPr>
            <p:ph idx="1"/>
          </p:nvPr>
        </p:nvSpPr>
        <p:spPr>
          <a:xfrm>
            <a:off x="395536" y="1878881"/>
            <a:ext cx="8064896" cy="1944216"/>
          </a:xfrm>
        </p:spPr>
        <p:txBody>
          <a:bodyPr>
            <a:normAutofit/>
          </a:bodyPr>
          <a:lstStyle/>
          <a:p>
            <a:r>
              <a:rPr lang="ru-RU" sz="2800" dirty="0" smtClean="0"/>
              <a:t>14 февраля - </a:t>
            </a:r>
            <a:r>
              <a:rPr lang="ru-RU" sz="2800" b="1" dirty="0" smtClean="0"/>
              <a:t>День освобождения Ростова-на-Дону от немецко-фашистских захватчиков </a:t>
            </a:r>
            <a:r>
              <a:rPr lang="ru-RU" sz="2800" dirty="0" smtClean="0"/>
              <a:t>(1943)</a:t>
            </a:r>
            <a:endParaRPr lang="ru-RU" sz="2800" dirty="0"/>
          </a:p>
        </p:txBody>
      </p:sp>
      <p:pic>
        <p:nvPicPr>
          <p:cNvPr id="5122" name="Picture 2" descr="G:\росто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188640"/>
            <a:ext cx="2290082" cy="17149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212975"/>
            <a:ext cx="4341862" cy="3256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903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 name="Номер слайда 22"/>
          <p:cNvSpPr>
            <a:spLocks noGrp="1"/>
          </p:cNvSpPr>
          <p:nvPr>
            <p:ph type="sldNum" sz="quarter" idx="12"/>
          </p:nvPr>
        </p:nvSpPr>
        <p:spPr/>
        <p:txBody>
          <a:bodyPr/>
          <a:lstStyle/>
          <a:p>
            <a:pPr>
              <a:defRPr/>
            </a:pPr>
            <a:fld id="{C9D1C6E9-A8CF-447D-8119-86365045A1D2}" type="slidenum">
              <a:rPr lang="ru-RU">
                <a:solidFill>
                  <a:prstClr val="white">
                    <a:shade val="50000"/>
                  </a:prstClr>
                </a:solidFill>
              </a:rPr>
              <a:pPr>
                <a:defRPr/>
              </a:pPr>
              <a:t>58</a:t>
            </a:fld>
            <a:endParaRPr lang="ru-RU">
              <a:solidFill>
                <a:prstClr val="white">
                  <a:shade val="50000"/>
                </a:prstClr>
              </a:solidFill>
            </a:endParaRPr>
          </a:p>
        </p:txBody>
      </p:sp>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solidFill>
                  <a:schemeClr val="accent1">
                    <a:lumMod val="50000"/>
                  </a:schemeClr>
                </a:solidFill>
              </a:rPr>
              <a:t>3 марта - 155 лет отмены крепостного права в России</a:t>
            </a:r>
            <a:endParaRPr lang="ru-RU" dirty="0">
              <a:solidFill>
                <a:schemeClr val="accent1">
                  <a:lumMod val="50000"/>
                </a:schemeClr>
              </a:solidFill>
            </a:endParaRPr>
          </a:p>
        </p:txBody>
      </p:sp>
      <p:sp>
        <p:nvSpPr>
          <p:cNvPr id="9219" name="TextBox 2"/>
          <p:cNvSpPr txBox="1">
            <a:spLocks noChangeArrowheads="1"/>
          </p:cNvSpPr>
          <p:nvPr/>
        </p:nvSpPr>
        <p:spPr bwMode="auto">
          <a:xfrm>
            <a:off x="251520" y="1643063"/>
            <a:ext cx="453650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just" eaLnBrk="1" fontAlgn="base" hangingPunct="1">
              <a:spcBef>
                <a:spcPct val="0"/>
              </a:spcBef>
              <a:spcAft>
                <a:spcPct val="0"/>
              </a:spcAft>
              <a:buFont typeface="Arial" panose="020B0604020202020204" pitchFamily="34" charset="0"/>
              <a:buChar char="•"/>
            </a:pPr>
            <a:r>
              <a:rPr lang="ru-RU" altLang="ru-RU" sz="1600" dirty="0">
                <a:solidFill>
                  <a:schemeClr val="bg1"/>
                </a:solidFill>
                <a:latin typeface="Times New Roman" pitchFamily="18" charset="0"/>
              </a:rPr>
              <a:t>19 февраля (3 марта) 1861 года император Александр II подписал </a:t>
            </a:r>
            <a:r>
              <a:rPr lang="ru-RU" altLang="ru-RU" sz="1600" dirty="0" smtClean="0">
                <a:solidFill>
                  <a:schemeClr val="bg1"/>
                </a:solidFill>
                <a:latin typeface="Times New Roman" pitchFamily="18" charset="0"/>
              </a:rPr>
              <a:t>Манифест </a:t>
            </a:r>
            <a:r>
              <a:rPr lang="ru-RU" altLang="ru-RU" sz="1600" dirty="0">
                <a:solidFill>
                  <a:schemeClr val="bg1"/>
                </a:solidFill>
                <a:latin typeface="Times New Roman" pitchFamily="18" charset="0"/>
              </a:rPr>
              <a:t>«О Всемилостивейшем даровании крепостным людям прав состояния свободных сельских обывателей» и Положение о крестьянах, выходящих из крепостной зависимости, состоявшие из 17-и законодательных актов.</a:t>
            </a:r>
          </a:p>
          <a:p>
            <a:pPr marL="285750" indent="-285750" algn="just" eaLnBrk="1" fontAlgn="base" hangingPunct="1">
              <a:spcBef>
                <a:spcPct val="0"/>
              </a:spcBef>
              <a:spcAft>
                <a:spcPct val="0"/>
              </a:spcAft>
              <a:buFont typeface="Arial" panose="020B0604020202020204" pitchFamily="34" charset="0"/>
              <a:buChar char="•"/>
            </a:pPr>
            <a:r>
              <a:rPr lang="ru-RU" altLang="ru-RU" sz="1600" dirty="0">
                <a:solidFill>
                  <a:schemeClr val="bg1"/>
                </a:solidFill>
                <a:latin typeface="Times New Roman" pitchFamily="18" charset="0"/>
              </a:rPr>
              <a:t>Крестьянская реформа в России (в просторечии отмена крепостного права) — начатая в 1861 году реформа, упразднившая крепостное право в Российской империи. Явилась первой по времени и наиболее значимой из «великих реформ» императора Александра II; возвещалась Манифестом об отмене крепостного права от 19 февраля (3 марта) 1861 год.</a:t>
            </a:r>
          </a:p>
        </p:txBody>
      </p:sp>
      <p:pic>
        <p:nvPicPr>
          <p:cNvPr id="9220" name="Рисунок 3" descr="Креп право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844824"/>
            <a:ext cx="3936010" cy="346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882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23528" y="1628800"/>
            <a:ext cx="5688632" cy="4752528"/>
          </a:xfrm>
        </p:spPr>
        <p:txBody>
          <a:bodyPr>
            <a:normAutofit fontScale="92500" lnSpcReduction="10000"/>
          </a:bodyPr>
          <a:lstStyle/>
          <a:p>
            <a:pPr algn="just"/>
            <a:r>
              <a:rPr lang="ru-RU" sz="1600" dirty="0"/>
              <a:t>Виталий Коржиков — поэт, детский писатель, моряк и настоящий мужчина. Каждая строчка его стихов проверена честной и чистой </a:t>
            </a:r>
            <a:r>
              <a:rPr lang="ru-RU" sz="1600" dirty="0" smtClean="0"/>
              <a:t>жизнью.</a:t>
            </a:r>
          </a:p>
          <a:p>
            <a:pPr algn="just"/>
            <a:r>
              <a:rPr lang="ru-RU" sz="1600" dirty="0"/>
              <a:t>В конце сороковых прошлого века Коржиков </a:t>
            </a:r>
            <a:r>
              <a:rPr lang="ru-RU" sz="1600" dirty="0" smtClean="0"/>
              <a:t>стал </a:t>
            </a:r>
            <a:r>
              <a:rPr lang="ru-RU" sz="1600" dirty="0"/>
              <a:t>студентом Московского государственного педагогического института им. В. И. Ленина, по распределению в 1953 г. </a:t>
            </a:r>
            <a:r>
              <a:rPr lang="ru-RU" sz="1600" dirty="0" smtClean="0"/>
              <a:t>уехал </a:t>
            </a:r>
            <a:r>
              <a:rPr lang="ru-RU" sz="1600" dirty="0"/>
              <a:t>учительствовать на Сахалин, потом во Владивосток. «За окнами школы проплывали корабли». И Коржиков </a:t>
            </a:r>
            <a:r>
              <a:rPr lang="ru-RU" sz="1600" dirty="0" smtClean="0"/>
              <a:t>сменил </a:t>
            </a:r>
            <a:r>
              <a:rPr lang="ru-RU" sz="1600" dirty="0"/>
              <a:t>портфель учителя на бушлат моряка. </a:t>
            </a:r>
            <a:endParaRPr lang="ru-RU" sz="1600" dirty="0" smtClean="0"/>
          </a:p>
          <a:p>
            <a:pPr algn="just"/>
            <a:r>
              <a:rPr lang="ru-RU" sz="1600" dirty="0" smtClean="0"/>
              <a:t>У </a:t>
            </a:r>
            <a:r>
              <a:rPr lang="ru-RU" sz="1600" dirty="0"/>
              <a:t>Виталия </a:t>
            </a:r>
            <a:r>
              <a:rPr lang="ru-RU" sz="1600" dirty="0" err="1"/>
              <a:t>Коржикова</a:t>
            </a:r>
            <a:r>
              <a:rPr lang="ru-RU" sz="1600" dirty="0"/>
              <a:t> много книг, но самая известная и любимая многими поколениями детей, пожалуй, «Мореплавания </a:t>
            </a:r>
            <a:r>
              <a:rPr lang="ru-RU" sz="1600" dirty="0" err="1"/>
              <a:t>Солнышкина</a:t>
            </a:r>
            <a:r>
              <a:rPr lang="ru-RU" sz="1600" dirty="0"/>
              <a:t>»- книга, родившаяся из веселых морских историй, которые писатель рассказывал двум своим сыновьям. Алексей </a:t>
            </a:r>
            <a:r>
              <a:rPr lang="ru-RU" sz="1600" dirty="0" err="1"/>
              <a:t>Солнышкин</a:t>
            </a:r>
            <a:r>
              <a:rPr lang="ru-RU" sz="1600" dirty="0"/>
              <a:t> - главный герой книг, объединенных общим названием «Мореплавания </a:t>
            </a:r>
            <a:r>
              <a:rPr lang="ru-RU" sz="1600" dirty="0" err="1"/>
              <a:t>Солнышкина</a:t>
            </a:r>
            <a:r>
              <a:rPr lang="ru-RU" sz="1600" dirty="0"/>
              <a:t>» («Веселое мореплавание </a:t>
            </a:r>
            <a:r>
              <a:rPr lang="ru-RU" sz="1600" dirty="0" err="1"/>
              <a:t>Солнышкина</a:t>
            </a:r>
            <a:r>
              <a:rPr lang="ru-RU" sz="1600" dirty="0"/>
              <a:t>», «</a:t>
            </a:r>
            <a:r>
              <a:rPr lang="ru-RU" sz="1600" dirty="0" err="1"/>
              <a:t>Солнышкин</a:t>
            </a:r>
            <a:r>
              <a:rPr lang="ru-RU" sz="1600" dirty="0"/>
              <a:t> плывет в Антарктиду», «Ледовое приключение», «Плавали - знаем» и др.). Старший сын, Андрей Коржиков, стал хирургом, спасшим сотни жизней. Как и отец, он пишет стихи и сказки, и так же, как у Виталия </a:t>
            </a:r>
            <a:r>
              <a:rPr lang="ru-RU" sz="1600" dirty="0" err="1"/>
              <a:t>Коржикова</a:t>
            </a:r>
            <a:r>
              <a:rPr lang="ru-RU" sz="1600" dirty="0"/>
              <a:t>, они наполнены добротой, светом и верой в людей.</a:t>
            </a:r>
          </a:p>
          <a:p>
            <a:pPr algn="just"/>
            <a:endParaRPr lang="ru-RU" sz="1600" dirty="0"/>
          </a:p>
        </p:txBody>
      </p:sp>
      <p:sp>
        <p:nvSpPr>
          <p:cNvPr id="6" name="Заголовок 5"/>
          <p:cNvSpPr>
            <a:spLocks noGrp="1"/>
          </p:cNvSpPr>
          <p:nvPr>
            <p:ph type="title"/>
          </p:nvPr>
        </p:nvSpPr>
        <p:spPr/>
        <p:txBody>
          <a:bodyPr>
            <a:normAutofit/>
          </a:bodyPr>
          <a:lstStyle/>
          <a:p>
            <a:r>
              <a:rPr lang="ru-RU" sz="2800" b="1" dirty="0" smtClean="0"/>
              <a:t>12 апреля</a:t>
            </a:r>
            <a:r>
              <a:rPr lang="ru-RU" sz="2800" b="1" dirty="0"/>
              <a:t>–  85 лет со дня рождения русского писателя Виталия Титовича </a:t>
            </a:r>
            <a:r>
              <a:rPr lang="ru-RU" sz="2800" b="1" dirty="0" err="1"/>
              <a:t>Коржикова</a:t>
            </a:r>
            <a:r>
              <a:rPr lang="ru-RU" sz="2800" b="1" dirty="0"/>
              <a:t> (1931-2007</a:t>
            </a:r>
            <a:r>
              <a:rPr lang="ru-RU" sz="2800" b="1" dirty="0" smtClean="0"/>
              <a:t>).</a:t>
            </a:r>
            <a:endParaRPr lang="ru-RU" sz="2800" b="1" dirty="0"/>
          </a:p>
        </p:txBody>
      </p:sp>
      <p:pic>
        <p:nvPicPr>
          <p:cNvPr id="12290" name="Picture 2" descr="C:\Users\Администратор\Desktop\Писатели\Коржиков.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484784"/>
            <a:ext cx="2949506" cy="299943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Администратор\Pictures\2015-03-26\Scan10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96976">
            <a:off x="7560327" y="4471130"/>
            <a:ext cx="1203016" cy="185246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Администратор\Pictures\2015-03-26\Scan10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58529">
            <a:off x="6109268" y="4415458"/>
            <a:ext cx="1250826" cy="160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75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12" name="Заголовок 1"/>
          <p:cNvSpPr>
            <a:spLocks noGrp="1"/>
          </p:cNvSpPr>
          <p:nvPr>
            <p:ph type="title"/>
          </p:nvPr>
        </p:nvSpPr>
        <p:spPr/>
        <p:txBody>
          <a:bodyPr>
            <a:normAutofit fontScale="90000"/>
          </a:bodyPr>
          <a:lstStyle/>
          <a:p>
            <a:pPr fontAlgn="auto">
              <a:spcAft>
                <a:spcPts val="0"/>
              </a:spcAft>
              <a:defRPr/>
            </a:pPr>
            <a:r>
              <a:rPr lang="ru-RU" b="1" dirty="0" smtClean="0">
                <a:solidFill>
                  <a:srgbClr val="0000FF"/>
                </a:solidFill>
                <a:effectLst>
                  <a:outerShdw blurRad="38100" dist="38100" dir="2700000" algn="tl">
                    <a:srgbClr val="000000">
                      <a:alpha val="43137"/>
                    </a:srgbClr>
                  </a:outerShdw>
                </a:effectLst>
              </a:rPr>
              <a:t>Книги-юбиляры 2015:</a:t>
            </a:r>
            <a:endParaRPr lang="ru-RU" b="1" dirty="0">
              <a:solidFill>
                <a:srgbClr val="0000FF"/>
              </a:solidFill>
              <a:effectLst>
                <a:outerShdw blurRad="38100" dist="38100" dir="2700000" algn="tl">
                  <a:srgbClr val="000000">
                    <a:alpha val="43137"/>
                  </a:srgbClr>
                </a:outerShdw>
              </a:effectLst>
            </a:endParaRPr>
          </a:p>
        </p:txBody>
      </p:sp>
      <p:sp>
        <p:nvSpPr>
          <p:cNvPr id="2" name="Текст 1"/>
          <p:cNvSpPr>
            <a:spLocks noGrp="1"/>
          </p:cNvSpPr>
          <p:nvPr>
            <p:ph type="body" sz="quarter" idx="10"/>
          </p:nvPr>
        </p:nvSpPr>
        <p:spPr>
          <a:xfrm>
            <a:off x="2987824" y="1052736"/>
            <a:ext cx="6156176" cy="3024336"/>
          </a:xfrm>
        </p:spPr>
        <p:txBody>
          <a:bodyPr>
            <a:normAutofit fontScale="62500" lnSpcReduction="20000"/>
          </a:bodyPr>
          <a:lstStyle/>
          <a:p>
            <a:r>
              <a:rPr lang="ru-RU" dirty="0"/>
              <a:t>225 лет 	Радищев А.Н.  «Путешествие из Петербурга в Москву» (1790)</a:t>
            </a:r>
          </a:p>
          <a:p>
            <a:r>
              <a:rPr lang="ru-RU" dirty="0">
                <a:solidFill>
                  <a:schemeClr val="tx1"/>
                </a:solidFill>
              </a:rPr>
              <a:t>215 лет 	«Слово о полку Игореве» - памятник древнерусской литературы XII в. (Впервые опубликован в 1800 г.)</a:t>
            </a:r>
          </a:p>
          <a:p>
            <a:r>
              <a:rPr lang="ru-RU" dirty="0"/>
              <a:t>195 лет 	Пушкин А.С.   «Руслан и Людмила» (1820)</a:t>
            </a:r>
          </a:p>
          <a:p>
            <a:r>
              <a:rPr lang="ru-RU" dirty="0"/>
              <a:t>190 лет	Пушкин А.С.   «Борис Годунов» (1825)</a:t>
            </a:r>
          </a:p>
          <a:p>
            <a:r>
              <a:rPr lang="ru-RU" dirty="0"/>
              <a:t>185 лет 	Пушкин А.С.   «Маленькие трагедии» (1830)</a:t>
            </a:r>
          </a:p>
          <a:p>
            <a:r>
              <a:rPr lang="ru-RU" dirty="0"/>
              <a:t>«Моцарт и Сальери» (1830)</a:t>
            </a:r>
          </a:p>
          <a:p>
            <a:r>
              <a:rPr lang="ru-RU" dirty="0"/>
              <a:t>«Сказка о попе и работнике его </a:t>
            </a:r>
            <a:r>
              <a:rPr lang="ru-RU" dirty="0" err="1"/>
              <a:t>Балде</a:t>
            </a:r>
            <a:r>
              <a:rPr lang="ru-RU" dirty="0"/>
              <a:t>» </a:t>
            </a:r>
            <a:r>
              <a:rPr lang="ru-RU" dirty="0" smtClean="0">
                <a:solidFill>
                  <a:schemeClr val="tx1"/>
                </a:solidFill>
              </a:rPr>
              <a:t>(1830)</a:t>
            </a:r>
            <a:endParaRPr lang="ru-RU" dirty="0">
              <a:solidFill>
                <a:schemeClr val="tx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4451" y="4077072"/>
            <a:ext cx="5216575" cy="192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707904" y="2780928"/>
            <a:ext cx="4824536" cy="3323987"/>
          </a:xfrm>
          <a:prstGeom prst="rect">
            <a:avLst/>
          </a:prstGeom>
        </p:spPr>
        <p:txBody>
          <a:bodyPr wrap="square">
            <a:spAutoFit/>
          </a:bodyPr>
          <a:lstStyle/>
          <a:p>
            <a:pPr algn="ctr" fontAlgn="base">
              <a:spcBef>
                <a:spcPct val="0"/>
              </a:spcBef>
              <a:spcAft>
                <a:spcPct val="0"/>
              </a:spcAft>
              <a:defRPr/>
            </a:pPr>
            <a:r>
              <a:rPr lang="ru-RU" sz="3000" b="1" spc="300" dirty="0" smtClean="0">
                <a:ln w="28575" cmpd="sng">
                  <a:solidFill>
                    <a:srgbClr val="FFFF00"/>
                  </a:solidFill>
                  <a:prstDash val="solid"/>
                  <a:miter lim="800000"/>
                </a:ln>
                <a:solidFill>
                  <a:srgbClr val="FFFF00"/>
                </a:solidFill>
                <a:effectLst>
                  <a:glow rad="45500">
                    <a:srgbClr val="FF388C">
                      <a:satMod val="220000"/>
                      <a:alpha val="35000"/>
                    </a:srgbClr>
                  </a:glow>
                </a:effectLst>
                <a:cs typeface="Times New Roman" pitchFamily="18" charset="0"/>
              </a:rPr>
              <a:t>12 апреля 2016 года – 55 лет со дня первого полета человека в  космос.  Юрий Гагарин навсегда вписал свое имя в историю космонавтики</a:t>
            </a:r>
            <a:endParaRPr lang="ru-RU" sz="3000" b="1" spc="300" dirty="0">
              <a:ln w="28575" cmpd="sng">
                <a:solidFill>
                  <a:srgbClr val="FFFF00"/>
                </a:solidFill>
                <a:prstDash val="solid"/>
                <a:miter lim="800000"/>
              </a:ln>
              <a:solidFill>
                <a:srgbClr val="FFFF00"/>
              </a:solidFill>
              <a:effectLst>
                <a:glow rad="45500">
                  <a:srgbClr val="FF388C">
                    <a:satMod val="220000"/>
                    <a:alpha val="35000"/>
                  </a:srgbClr>
                </a:glow>
              </a:effectLst>
              <a:cs typeface="Times New Roman"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03" y="548680"/>
            <a:ext cx="3111573" cy="275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561800"/>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23528" y="1628800"/>
            <a:ext cx="5328592" cy="4752528"/>
          </a:xfrm>
        </p:spPr>
        <p:txBody>
          <a:bodyPr>
            <a:normAutofit/>
          </a:bodyPr>
          <a:lstStyle/>
          <a:p>
            <a:pPr algn="just"/>
            <a:r>
              <a:rPr lang="ru-RU" sz="1600" dirty="0"/>
              <a:t>Николай Степанович Гумилев - русский поэт Серебряного века, создатель школы акмеизма, переводчик, литературный критик, офицер.</a:t>
            </a:r>
          </a:p>
          <a:p>
            <a:pPr algn="just"/>
            <a:r>
              <a:rPr lang="ru-RU" sz="1600" dirty="0" smtClean="0"/>
              <a:t>Весной </a:t>
            </a:r>
            <a:r>
              <a:rPr lang="ru-RU" sz="1600" dirty="0"/>
              <a:t>1913 года в качестве начальника экспедиции от Академии Наук Н.С. Гумилев уезжает на полгода в Африку</a:t>
            </a:r>
            <a:r>
              <a:rPr lang="ru-RU" sz="1600" dirty="0" smtClean="0"/>
              <a:t>.</a:t>
            </a:r>
            <a:endParaRPr lang="ru-RU" sz="1600" dirty="0"/>
          </a:p>
          <a:p>
            <a:pPr algn="just"/>
            <a:r>
              <a:rPr lang="ru-RU" sz="1600" dirty="0"/>
              <a:t>В начале Первой мировой войны Николай Гумилев выступает добровольцем в уланский полк и заслуживает за храбрость два Георгиевских креста</a:t>
            </a:r>
            <a:r>
              <a:rPr lang="ru-RU" sz="1600" dirty="0" smtClean="0"/>
              <a:t>.</a:t>
            </a:r>
          </a:p>
          <a:p>
            <a:pPr algn="just"/>
            <a:r>
              <a:rPr lang="ru-RU" sz="1600" dirty="0"/>
              <a:t>3 августа 1921 года </a:t>
            </a:r>
            <a:r>
              <a:rPr lang="ru-RU" sz="1600" dirty="0" smtClean="0"/>
              <a:t>Николай </a:t>
            </a:r>
            <a:r>
              <a:rPr lang="ru-RU" sz="1600" dirty="0"/>
              <a:t>Гумилёв был арестован по подозрению в участии в заговоре «Петроградской боевой организации В. Н. Таганцева» и вскоре поэт был расстрелян</a:t>
            </a:r>
            <a:r>
              <a:rPr lang="ru-RU" sz="1600" dirty="0" smtClean="0"/>
              <a:t>.</a:t>
            </a:r>
          </a:p>
          <a:p>
            <a:pPr algn="just"/>
            <a:endParaRPr lang="ru-RU" sz="1600" dirty="0"/>
          </a:p>
          <a:p>
            <a:pPr marL="0" indent="1080000" algn="just">
              <a:buNone/>
            </a:pPr>
            <a:r>
              <a:rPr lang="ru-RU" sz="1600" b="1" dirty="0" smtClean="0"/>
              <a:t>«Лишь </a:t>
            </a:r>
            <a:r>
              <a:rPr lang="ru-RU" sz="1600" b="1" dirty="0"/>
              <a:t>небу ведомы пределы наших сил,</a:t>
            </a:r>
          </a:p>
          <a:p>
            <a:pPr marL="0" indent="1080000" algn="just">
              <a:buNone/>
            </a:pPr>
            <a:r>
              <a:rPr lang="ru-RU" sz="1600" b="1" dirty="0"/>
              <a:t>Потомством взвесится, кто сколько утаил</a:t>
            </a:r>
            <a:r>
              <a:rPr lang="ru-RU" sz="1600" b="1" dirty="0" smtClean="0"/>
              <a:t>.»</a:t>
            </a:r>
          </a:p>
          <a:p>
            <a:pPr marL="0" indent="1080000" algn="r">
              <a:buNone/>
            </a:pPr>
            <a:r>
              <a:rPr lang="ru-RU" sz="1600" b="1" dirty="0" smtClean="0"/>
              <a:t>Н.С. Гумилев</a:t>
            </a:r>
          </a:p>
          <a:p>
            <a:pPr marL="0" indent="0" algn="just">
              <a:buNone/>
            </a:pPr>
            <a:endParaRPr lang="ru-RU" sz="1600" dirty="0"/>
          </a:p>
        </p:txBody>
      </p:sp>
      <p:sp>
        <p:nvSpPr>
          <p:cNvPr id="6" name="Заголовок 5"/>
          <p:cNvSpPr>
            <a:spLocks noGrp="1"/>
          </p:cNvSpPr>
          <p:nvPr>
            <p:ph type="title"/>
          </p:nvPr>
        </p:nvSpPr>
        <p:spPr/>
        <p:txBody>
          <a:bodyPr>
            <a:normAutofit/>
          </a:bodyPr>
          <a:lstStyle/>
          <a:p>
            <a:r>
              <a:rPr lang="ru-RU" sz="2800" b="1" dirty="0" smtClean="0"/>
              <a:t>15 апреля</a:t>
            </a:r>
            <a:r>
              <a:rPr lang="ru-RU" sz="2800" b="1" dirty="0"/>
              <a:t>–  130 лет со дня рождения русского поэта Николая Степановича Гумилева (1886-1921).</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293096"/>
            <a:ext cx="1638846" cy="230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411592"/>
            <a:ext cx="1331731" cy="206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C:\Users\Администратор\Desktop\Писатели\Гумилев.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502" y="1749722"/>
            <a:ext cx="1831571" cy="239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296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059832" y="1628800"/>
            <a:ext cx="5688632" cy="4752528"/>
          </a:xfrm>
        </p:spPr>
        <p:txBody>
          <a:bodyPr>
            <a:normAutofit/>
          </a:bodyPr>
          <a:lstStyle/>
          <a:p>
            <a:pPr algn="just"/>
            <a:r>
              <a:rPr lang="ru-RU" sz="1600" dirty="0"/>
              <a:t>Эмма </a:t>
            </a:r>
            <a:r>
              <a:rPr lang="ru-RU" sz="1600" dirty="0" err="1"/>
              <a:t>Эфраимовна</a:t>
            </a:r>
            <a:r>
              <a:rPr lang="ru-RU" sz="1600" dirty="0"/>
              <a:t> </a:t>
            </a:r>
            <a:r>
              <a:rPr lang="ru-RU" sz="1600" dirty="0" err="1"/>
              <a:t>Мошковская</a:t>
            </a:r>
            <a:r>
              <a:rPr lang="ru-RU" sz="1600" dirty="0"/>
              <a:t> (1926-1981) — российская детская писательница и поэтесса. Родилась в </a:t>
            </a:r>
            <a:r>
              <a:rPr lang="ru-RU" sz="1600" dirty="0" smtClean="0"/>
              <a:t>Москве.</a:t>
            </a:r>
          </a:p>
          <a:p>
            <a:pPr algn="just"/>
            <a:r>
              <a:rPr lang="ru-RU" sz="1600" dirty="0" smtClean="0"/>
              <a:t>В </a:t>
            </a:r>
            <a:r>
              <a:rPr lang="ru-RU" sz="1600" dirty="0"/>
              <a:t>1954 году окончила музыкально-педагогическое училище имени Гнесиных по классу </a:t>
            </a:r>
            <a:r>
              <a:rPr lang="ru-RU" sz="1600" dirty="0" smtClean="0"/>
              <a:t>вокала. </a:t>
            </a:r>
            <a:r>
              <a:rPr lang="ru-RU" sz="1600" dirty="0"/>
              <a:t>Работала в Архангельской филармонии, затем - в </a:t>
            </a:r>
            <a:r>
              <a:rPr lang="ru-RU" sz="1600" dirty="0" smtClean="0"/>
              <a:t>Московской </a:t>
            </a:r>
            <a:r>
              <a:rPr lang="ru-RU" sz="1600" dirty="0"/>
              <a:t>консерватории. </a:t>
            </a:r>
            <a:endParaRPr lang="ru-RU" sz="1600" dirty="0" smtClean="0"/>
          </a:p>
          <a:p>
            <a:pPr algn="just"/>
            <a:r>
              <a:rPr lang="ru-RU" sz="1600" dirty="0" smtClean="0"/>
              <a:t>В </a:t>
            </a:r>
            <a:r>
              <a:rPr lang="ru-RU" sz="1600" dirty="0"/>
              <a:t>1961 г. опубликовала свои первые стихи в журналах «Мурзилка», «Пионер», «Вожатый». Ее произведения получили положительные отзывы от С. Я. Маршака и К. И. </a:t>
            </a:r>
            <a:r>
              <a:rPr lang="ru-RU" sz="1600" dirty="0" smtClean="0"/>
              <a:t>Чуковского. </a:t>
            </a:r>
          </a:p>
          <a:p>
            <a:pPr algn="just"/>
            <a:r>
              <a:rPr lang="ru-RU" sz="1600" dirty="0" smtClean="0"/>
              <a:t>В </a:t>
            </a:r>
            <a:r>
              <a:rPr lang="ru-RU" sz="1600" dirty="0"/>
              <a:t>1967 году Эмма </a:t>
            </a:r>
            <a:r>
              <a:rPr lang="ru-RU" sz="1600" dirty="0" err="1"/>
              <a:t>Мошковская</a:t>
            </a:r>
            <a:r>
              <a:rPr lang="ru-RU" sz="1600" dirty="0"/>
              <a:t> стала членом Союза писателей. Помимо стихов она писала прозу, сказки, занималась переводами. </a:t>
            </a:r>
          </a:p>
          <a:p>
            <a:pPr algn="just"/>
            <a:r>
              <a:rPr lang="ru-RU" sz="1600" dirty="0" smtClean="0"/>
              <a:t>Песни </a:t>
            </a:r>
            <a:r>
              <a:rPr lang="ru-RU" sz="1600" dirty="0"/>
              <a:t>на стихи </a:t>
            </a:r>
            <a:r>
              <a:rPr lang="ru-RU" sz="1600" dirty="0" err="1"/>
              <a:t>Мошковской</a:t>
            </a:r>
            <a:r>
              <a:rPr lang="ru-RU" sz="1600" dirty="0"/>
              <a:t> до сих пор можно услышать в исполнении «звезд» отечественной поп- и </a:t>
            </a:r>
            <a:r>
              <a:rPr lang="ru-RU" sz="1600" dirty="0" smtClean="0"/>
              <a:t>рок-музыки.</a:t>
            </a:r>
            <a:endParaRPr lang="ru-RU" sz="1600" dirty="0"/>
          </a:p>
        </p:txBody>
      </p:sp>
      <p:sp>
        <p:nvSpPr>
          <p:cNvPr id="6" name="Заголовок 5"/>
          <p:cNvSpPr>
            <a:spLocks noGrp="1"/>
          </p:cNvSpPr>
          <p:nvPr>
            <p:ph type="title"/>
          </p:nvPr>
        </p:nvSpPr>
        <p:spPr/>
        <p:txBody>
          <a:bodyPr>
            <a:normAutofit fontScale="90000"/>
          </a:bodyPr>
          <a:lstStyle/>
          <a:p>
            <a:r>
              <a:rPr lang="ru-RU" sz="2800" b="1" dirty="0" smtClean="0"/>
              <a:t>15 апреля –  </a:t>
            </a:r>
            <a:r>
              <a:rPr lang="ru-RU" sz="2800" b="1" dirty="0"/>
              <a:t>90 лет со дня рождения русской поэтессы Эммы </a:t>
            </a:r>
            <a:r>
              <a:rPr lang="ru-RU" sz="2800" b="1" dirty="0" err="1"/>
              <a:t>Эфраимовны</a:t>
            </a:r>
            <a:r>
              <a:rPr lang="ru-RU" sz="2800" b="1" dirty="0"/>
              <a:t> </a:t>
            </a:r>
            <a:r>
              <a:rPr lang="ru-RU" sz="2800" b="1" dirty="0" err="1"/>
              <a:t>Мошковской</a:t>
            </a:r>
            <a:r>
              <a:rPr lang="ru-RU" sz="2800" b="1" dirty="0"/>
              <a:t> (1926-1981).</a:t>
            </a:r>
          </a:p>
        </p:txBody>
      </p:sp>
      <p:pic>
        <p:nvPicPr>
          <p:cNvPr id="14338" name="Picture 2" descr="C:\Users\Администратор\Desktop\Писатели\Мошковска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16832"/>
            <a:ext cx="1524744" cy="163062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Администратор\Pictures\2015-03-26\Scan1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49912">
            <a:off x="735790" y="4126257"/>
            <a:ext cx="1686606" cy="219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1271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23528" y="1628800"/>
            <a:ext cx="5688632" cy="4752528"/>
          </a:xfrm>
        </p:spPr>
        <p:txBody>
          <a:bodyPr>
            <a:normAutofit fontScale="92500" lnSpcReduction="20000"/>
          </a:bodyPr>
          <a:lstStyle/>
          <a:p>
            <a:pPr algn="just"/>
            <a:r>
              <a:rPr lang="ru-RU" sz="1600" dirty="0" err="1"/>
              <a:t>Брандис</a:t>
            </a:r>
            <a:r>
              <a:rPr lang="ru-RU" sz="1600" dirty="0"/>
              <a:t>, Евгений </a:t>
            </a:r>
            <a:r>
              <a:rPr lang="ru-RU" sz="1600" dirty="0" smtClean="0"/>
              <a:t>Павлович (1916—1985</a:t>
            </a:r>
            <a:r>
              <a:rPr lang="ru-RU" sz="1600" dirty="0"/>
              <a:t>) — прозаик, литературовед, критик, библиограф; один из ведущих специалистов в области классической и современной зарубежной литературы (статьи, посвященные творчеству Ч. </a:t>
            </a:r>
            <a:r>
              <a:rPr lang="ru-RU" sz="1600" dirty="0" err="1"/>
              <a:t>Дикенса</a:t>
            </a:r>
            <a:r>
              <a:rPr lang="ru-RU" sz="1600" dirty="0"/>
              <a:t>, Ф. Рабле, Т. Шторма, А. Дюма, Ф. </a:t>
            </a:r>
            <a:r>
              <a:rPr lang="ru-RU" sz="1600" dirty="0" err="1"/>
              <a:t>Дюрренмата</a:t>
            </a:r>
            <a:r>
              <a:rPr lang="ru-RU" sz="1600" dirty="0"/>
              <a:t> и др.), историк и теоретик детской литературы и </a:t>
            </a:r>
            <a:r>
              <a:rPr lang="ru-RU" sz="1600" dirty="0" smtClean="0"/>
              <a:t>научной фантастики; </a:t>
            </a:r>
            <a:r>
              <a:rPr lang="ru-RU" sz="1600" dirty="0"/>
              <a:t>ведущий мировой авторитет по творчеству Ж. Верна. Родился в Москве. Окончил филологический фак-т ЛГУ (1939) и там же защитил </a:t>
            </a:r>
            <a:r>
              <a:rPr lang="ru-RU" sz="1600" dirty="0" smtClean="0"/>
              <a:t>диссертацию; кандидат </a:t>
            </a:r>
            <a:r>
              <a:rPr lang="ru-RU" sz="1600" dirty="0" err="1" smtClean="0"/>
              <a:t>филолологических</a:t>
            </a:r>
            <a:r>
              <a:rPr lang="ru-RU" sz="1600" dirty="0" smtClean="0"/>
              <a:t> </a:t>
            </a:r>
            <a:r>
              <a:rPr lang="ru-RU" sz="1600" dirty="0"/>
              <a:t>наук. Работал в </a:t>
            </a:r>
            <a:r>
              <a:rPr lang="ru-RU" sz="1600" dirty="0" smtClean="0"/>
              <a:t>Государственной </a:t>
            </a:r>
            <a:r>
              <a:rPr lang="ru-RU" sz="1600" dirty="0"/>
              <a:t>публичной </a:t>
            </a:r>
            <a:r>
              <a:rPr lang="ru-RU" sz="1600" dirty="0" smtClean="0"/>
              <a:t>библиотеке </a:t>
            </a:r>
            <a:r>
              <a:rPr lang="ru-RU" sz="1600" dirty="0"/>
              <a:t>им. М. Е. Салтыкова-Щедрина в СПб (в этом городе </a:t>
            </a:r>
            <a:r>
              <a:rPr lang="ru-RU" sz="1600" dirty="0" smtClean="0"/>
              <a:t>автор </a:t>
            </a:r>
            <a:r>
              <a:rPr lang="ru-RU" sz="1600" dirty="0"/>
              <a:t>провел большую часть своей жизни). Почетный чл. </a:t>
            </a:r>
            <a:r>
              <a:rPr lang="ru-RU" sz="1600" dirty="0" err="1"/>
              <a:t>Жюльверновского</a:t>
            </a:r>
            <a:r>
              <a:rPr lang="ru-RU" sz="1600" dirty="0"/>
              <a:t> общества (Франция). Печататься начал с 1939 г. Член </a:t>
            </a:r>
            <a:r>
              <a:rPr lang="ru-RU" sz="1600" dirty="0" smtClean="0"/>
              <a:t>Союза писателей.</a:t>
            </a:r>
            <a:endParaRPr lang="ru-RU" sz="1600" dirty="0"/>
          </a:p>
          <a:p>
            <a:pPr algn="just"/>
            <a:r>
              <a:rPr lang="ru-RU" sz="1600" dirty="0"/>
              <a:t>Один из основоположников отечественного </a:t>
            </a:r>
            <a:r>
              <a:rPr lang="ru-RU" sz="1600" dirty="0" err="1"/>
              <a:t>фантастоведения</a:t>
            </a:r>
            <a:r>
              <a:rPr lang="ru-RU" sz="1600" dirty="0"/>
              <a:t>, </a:t>
            </a:r>
            <a:r>
              <a:rPr lang="ru-RU" sz="1600" dirty="0" err="1" smtClean="0"/>
              <a:t>Брандис</a:t>
            </a:r>
            <a:r>
              <a:rPr lang="ru-RU" sz="1600" dirty="0" smtClean="0"/>
              <a:t> </a:t>
            </a:r>
            <a:r>
              <a:rPr lang="ru-RU" sz="1600" dirty="0"/>
              <a:t>опубликовал более десятка книг, около сотни статей и очерков, посвященных истории и проблемам мировой </a:t>
            </a:r>
            <a:r>
              <a:rPr lang="ru-RU" sz="1600" dirty="0" smtClean="0"/>
              <a:t>научной фантастики, </a:t>
            </a:r>
            <a:r>
              <a:rPr lang="ru-RU" sz="1600" dirty="0"/>
              <a:t>а также творчеству отдельных авторов. Среди последних прежде всего выделяются работы, относящиеся к жизни и творчеству Жюля Верна, а также монография, исследующая творчество классика советской </a:t>
            </a:r>
            <a:r>
              <a:rPr lang="ru-RU" sz="1600" dirty="0" smtClean="0"/>
              <a:t>научной фантастики </a:t>
            </a:r>
            <a:r>
              <a:rPr lang="ru-RU" sz="1600" dirty="0"/>
              <a:t>И. А. Ефремова — "Через горы времени" (1963; — в </a:t>
            </a:r>
            <a:r>
              <a:rPr lang="ru-RU" sz="1600" dirty="0" smtClean="0"/>
              <a:t>соавторстве </a:t>
            </a:r>
            <a:r>
              <a:rPr lang="ru-RU" sz="1600" dirty="0"/>
              <a:t>с В. </a:t>
            </a:r>
            <a:r>
              <a:rPr lang="ru-RU" sz="1600" dirty="0" err="1"/>
              <a:t>Дмитревским</a:t>
            </a:r>
            <a:r>
              <a:rPr lang="ru-RU" sz="1600" dirty="0"/>
              <a:t>).</a:t>
            </a:r>
          </a:p>
        </p:txBody>
      </p:sp>
      <p:sp>
        <p:nvSpPr>
          <p:cNvPr id="6" name="Заголовок 5"/>
          <p:cNvSpPr>
            <a:spLocks noGrp="1"/>
          </p:cNvSpPr>
          <p:nvPr>
            <p:ph type="title"/>
          </p:nvPr>
        </p:nvSpPr>
        <p:spPr/>
        <p:txBody>
          <a:bodyPr>
            <a:normAutofit fontScale="90000"/>
          </a:bodyPr>
          <a:lstStyle/>
          <a:p>
            <a:r>
              <a:rPr lang="ru-RU" sz="2800" b="1" dirty="0" smtClean="0"/>
              <a:t>16 апреля</a:t>
            </a:r>
            <a:r>
              <a:rPr lang="ru-RU" sz="2800" b="1" dirty="0"/>
              <a:t>–  100 лет со дня рождения русского писателя, критика, литературоведа, библиографа Евгения Павловича </a:t>
            </a:r>
            <a:r>
              <a:rPr lang="ru-RU" sz="2800" b="1" dirty="0" err="1"/>
              <a:t>Брандиса</a:t>
            </a:r>
            <a:r>
              <a:rPr lang="ru-RU" sz="2800" b="1" dirty="0"/>
              <a:t> (1916-1985).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196752"/>
            <a:ext cx="1769165" cy="274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Администратор\Pictures\2015-03-18\Sca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154859"/>
            <a:ext cx="1051630" cy="1572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Администратор\Pictures\2015-03-18\Scan1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2720" y="3429000"/>
            <a:ext cx="1019768" cy="15655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Администратор\Pictures\2015-03-18\Scan10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3999" y="4883510"/>
            <a:ext cx="1236707" cy="179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052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23528" y="1628800"/>
            <a:ext cx="5400600" cy="4752528"/>
          </a:xfrm>
        </p:spPr>
        <p:txBody>
          <a:bodyPr>
            <a:normAutofit/>
          </a:bodyPr>
          <a:lstStyle/>
          <a:p>
            <a:pPr algn="just"/>
            <a:r>
              <a:rPr lang="ru-RU" sz="1800" dirty="0"/>
              <a:t>КУШАК Юрий Наумович </a:t>
            </a:r>
            <a:r>
              <a:rPr lang="ru-RU" sz="1800" dirty="0" smtClean="0"/>
              <a:t>родился в Москве. </a:t>
            </a:r>
            <a:r>
              <a:rPr lang="ru-RU" sz="1800" dirty="0"/>
              <a:t>Учился в </a:t>
            </a:r>
            <a:r>
              <a:rPr lang="ru-RU" sz="1800" dirty="0" smtClean="0"/>
              <a:t>Литературном институте </a:t>
            </a:r>
            <a:r>
              <a:rPr lang="ru-RU" sz="1800" dirty="0"/>
              <a:t>им. А.М</a:t>
            </a:r>
            <a:r>
              <a:rPr lang="ru-RU" sz="1800" dirty="0" smtClean="0"/>
              <a:t>. Горького</a:t>
            </a:r>
            <a:r>
              <a:rPr lang="ru-RU" sz="1800" dirty="0"/>
              <a:t>. Печататься начал в 1956. Автор </a:t>
            </a:r>
            <a:r>
              <a:rPr lang="ru-RU" sz="1800" dirty="0" smtClean="0"/>
              <a:t>книг, переводов </a:t>
            </a:r>
            <a:r>
              <a:rPr lang="ru-RU" sz="1800" dirty="0"/>
              <a:t>и пьес для детей: «Плывет кораблик в гости» (1986), «Приглашение на уху», «Игра в солдатики», «Почтовая история», «Муравьиный фонарщик», «Колбаска, Боцман и другие» (</a:t>
            </a:r>
            <a:r>
              <a:rPr lang="ru-RU" sz="1800" dirty="0" smtClean="0"/>
              <a:t>пьеса получила приз Международного </a:t>
            </a:r>
            <a:r>
              <a:rPr lang="ru-RU" sz="1800" dirty="0"/>
              <a:t>фестиваля в Лионе, Франция</a:t>
            </a:r>
            <a:r>
              <a:rPr lang="ru-RU" sz="1800" dirty="0" smtClean="0"/>
              <a:t>).</a:t>
            </a:r>
          </a:p>
          <a:p>
            <a:pPr algn="just"/>
            <a:r>
              <a:rPr lang="ru-RU" sz="1800" dirty="0" smtClean="0"/>
              <a:t>Был </a:t>
            </a:r>
            <a:r>
              <a:rPr lang="ru-RU" sz="1800" dirty="0"/>
              <a:t>удостоен диплома им. Х.К</a:t>
            </a:r>
            <a:r>
              <a:rPr lang="ru-RU" sz="1800" dirty="0" smtClean="0"/>
              <a:t>. Андерсена </a:t>
            </a:r>
            <a:r>
              <a:rPr lang="ru-RU" sz="1800" dirty="0"/>
              <a:t>за </a:t>
            </a:r>
            <a:r>
              <a:rPr lang="ru-RU" sz="1800" dirty="0" smtClean="0"/>
              <a:t>книгу </a:t>
            </a:r>
            <a:r>
              <a:rPr lang="ru-RU" sz="1800" dirty="0"/>
              <a:t>«Дом друзей». </a:t>
            </a:r>
          </a:p>
          <a:p>
            <a:pPr algn="just"/>
            <a:r>
              <a:rPr lang="ru-RU" sz="1800" dirty="0"/>
              <a:t>По инициативе и при участии </a:t>
            </a:r>
            <a:r>
              <a:rPr lang="ru-RU" sz="1800" dirty="0" smtClean="0"/>
              <a:t>Юрия Кушака </a:t>
            </a:r>
            <a:r>
              <a:rPr lang="ru-RU" sz="1800" dirty="0"/>
              <a:t>издана </a:t>
            </a:r>
            <a:r>
              <a:rPr lang="ru-RU" sz="1800" dirty="0" smtClean="0"/>
              <a:t>книга «Дети </a:t>
            </a:r>
            <a:r>
              <a:rPr lang="ru-RU" sz="1800" dirty="0"/>
              <a:t>рисуют мир</a:t>
            </a:r>
            <a:r>
              <a:rPr lang="ru-RU" sz="1800" dirty="0" smtClean="0"/>
              <a:t>».</a:t>
            </a:r>
          </a:p>
          <a:p>
            <a:pPr algn="just"/>
            <a:r>
              <a:rPr lang="ru-RU" sz="1800" dirty="0" smtClean="0"/>
              <a:t>Первый </a:t>
            </a:r>
            <a:r>
              <a:rPr lang="ru-RU" sz="1800" dirty="0"/>
              <a:t>переводчик </a:t>
            </a:r>
            <a:r>
              <a:rPr lang="ru-RU" sz="1800" dirty="0" smtClean="0"/>
              <a:t>стихов </a:t>
            </a:r>
            <a:r>
              <a:rPr lang="ru-RU" sz="1800" dirty="0"/>
              <a:t>Мусы </a:t>
            </a:r>
            <a:r>
              <a:rPr lang="ru-RU" sz="1800" dirty="0" err="1"/>
              <a:t>Джалиля</a:t>
            </a:r>
            <a:r>
              <a:rPr lang="ru-RU" sz="1800" dirty="0"/>
              <a:t> для детей.</a:t>
            </a:r>
          </a:p>
        </p:txBody>
      </p:sp>
      <p:sp>
        <p:nvSpPr>
          <p:cNvPr id="6" name="Заголовок 5"/>
          <p:cNvSpPr>
            <a:spLocks noGrp="1"/>
          </p:cNvSpPr>
          <p:nvPr>
            <p:ph type="title"/>
          </p:nvPr>
        </p:nvSpPr>
        <p:spPr>
          <a:xfrm>
            <a:off x="457199" y="274638"/>
            <a:ext cx="8404245" cy="922114"/>
          </a:xfrm>
        </p:spPr>
        <p:txBody>
          <a:bodyPr>
            <a:normAutofit fontScale="90000"/>
          </a:bodyPr>
          <a:lstStyle/>
          <a:p>
            <a:r>
              <a:rPr lang="ru-RU" sz="2800" b="1" dirty="0" smtClean="0"/>
              <a:t>19  апреля</a:t>
            </a:r>
            <a:r>
              <a:rPr lang="ru-RU" sz="2800" b="1" dirty="0"/>
              <a:t>–  80 лет со дня рождения русского поэта, прозаика, переводчика Юрия Наумовича Кушака (р. 1936).</a:t>
            </a:r>
          </a:p>
        </p:txBody>
      </p:sp>
      <p:pic>
        <p:nvPicPr>
          <p:cNvPr id="15362" name="Picture 2" descr="C:\Users\Администратор\Desktop\Писатели\Куша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472851"/>
            <a:ext cx="2420507" cy="2773164"/>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Администратор\Pictures\2015-03-26\Scan10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35488">
            <a:off x="5848972" y="4604626"/>
            <a:ext cx="1408054" cy="180223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Администратор\Pictures\2015-03-26\Scan10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77">
            <a:off x="7631306" y="4606477"/>
            <a:ext cx="1188485" cy="155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646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920880" cy="1440160"/>
          </a:xfrm>
        </p:spPr>
        <p:txBody>
          <a:bodyPr>
            <a:noAutofit/>
          </a:bodyPr>
          <a:lstStyle/>
          <a:p>
            <a:pPr algn="ctr"/>
            <a:r>
              <a:rPr lang="ru-RU" sz="2400" dirty="0" smtClean="0"/>
              <a:t>15 мая </a:t>
            </a:r>
            <a:r>
              <a:rPr lang="ru-RU" sz="2400" dirty="0"/>
              <a:t>- 160 лет со дня рождения  американского писателя, сказочника </a:t>
            </a:r>
            <a:r>
              <a:rPr lang="ru-RU" sz="2400" dirty="0" err="1"/>
              <a:t>Лаймена</a:t>
            </a:r>
            <a:r>
              <a:rPr lang="ru-RU" sz="2400" dirty="0"/>
              <a:t> Фрэнка </a:t>
            </a:r>
            <a:r>
              <a:rPr lang="ru-RU" sz="2400" dirty="0" err="1"/>
              <a:t>Баума</a:t>
            </a:r>
            <a:r>
              <a:rPr lang="ru-RU" sz="2400" dirty="0"/>
              <a:t> (1856-1919)</a:t>
            </a:r>
          </a:p>
        </p:txBody>
      </p:sp>
      <p:sp>
        <p:nvSpPr>
          <p:cNvPr id="5" name="Объект 4"/>
          <p:cNvSpPr>
            <a:spLocks noGrp="1"/>
          </p:cNvSpPr>
          <p:nvPr>
            <p:ph sz="quarter" idx="14"/>
          </p:nvPr>
        </p:nvSpPr>
        <p:spPr>
          <a:xfrm>
            <a:off x="2843808" y="1484784"/>
            <a:ext cx="6048672" cy="4968552"/>
          </a:xfrm>
        </p:spPr>
        <p:txBody>
          <a:bodyPr>
            <a:normAutofit fontScale="92500" lnSpcReduction="10000"/>
          </a:bodyPr>
          <a:lstStyle/>
          <a:p>
            <a:pPr algn="just"/>
            <a:r>
              <a:rPr lang="ru-RU" dirty="0"/>
              <a:t>Название волшебной страны ОЗ, согласно семейной легенде </a:t>
            </a:r>
            <a:r>
              <a:rPr lang="ru-RU" dirty="0" err="1"/>
              <a:t>Баумов</a:t>
            </a:r>
            <a:r>
              <a:rPr lang="ru-RU" dirty="0"/>
              <a:t>, родилось случайно. Майским вечером 1898 года </a:t>
            </a:r>
            <a:r>
              <a:rPr lang="ru-RU" dirty="0" err="1"/>
              <a:t>Баум</a:t>
            </a:r>
            <a:r>
              <a:rPr lang="ru-RU" dirty="0"/>
              <a:t> рассказывал своим и соседским детям очередную сказку, сочиняя ее на ходу. Кто-то спросил, где все это происходит. </a:t>
            </a:r>
            <a:r>
              <a:rPr lang="ru-RU" dirty="0" err="1"/>
              <a:t>Баум</a:t>
            </a:r>
            <a:r>
              <a:rPr lang="ru-RU" dirty="0"/>
              <a:t> обвел взглядом комнату, посмотрел на домашнюю картотеку с ящиками A-N и O-Z и сказал: "В Стране </a:t>
            </a:r>
            <a:r>
              <a:rPr lang="ru-RU" dirty="0" err="1"/>
              <a:t>Оз</a:t>
            </a:r>
            <a:r>
              <a:rPr lang="ru-RU" dirty="0"/>
              <a:t>".</a:t>
            </a:r>
          </a:p>
          <a:p>
            <a:pPr algn="just"/>
            <a:r>
              <a:rPr lang="ru-RU" dirty="0" smtClean="0"/>
              <a:t>В </a:t>
            </a:r>
            <a:r>
              <a:rPr lang="ru-RU" dirty="0"/>
              <a:t>США начало ХХ века ознаменовалось «бумом </a:t>
            </a:r>
            <a:r>
              <a:rPr lang="ru-RU" dirty="0" err="1"/>
              <a:t>Баума</a:t>
            </a:r>
            <a:r>
              <a:rPr lang="ru-RU" dirty="0"/>
              <a:t>» – его книгу решено было экранизировать, причем, Фрэнк лично участвовал не только в написании сценария, но и постановке фильма. Всего при жизни писателя было снять 6 фильмов по его «саге». Кроме того, с 1902 по 1911 годы мюзикл по этой книге был поставлен на Бродвее 293 раза!</a:t>
            </a:r>
          </a:p>
        </p:txBody>
      </p:sp>
      <p:pic>
        <p:nvPicPr>
          <p:cNvPr id="16386" name="Picture 2" descr="C:\Users\Администратор\Pictures\2015-03-26\Scan1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47998">
            <a:off x="683568" y="4293096"/>
            <a:ext cx="1611393" cy="230778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Администратор\Desktop\Писатели\Бау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48" y="1628800"/>
            <a:ext cx="2074540" cy="213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52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347864" y="1600200"/>
            <a:ext cx="5328592" cy="4565104"/>
          </a:xfrm>
        </p:spPr>
        <p:txBody>
          <a:bodyPr>
            <a:normAutofit/>
          </a:bodyPr>
          <a:lstStyle/>
          <a:p>
            <a:r>
              <a:rPr lang="ru-RU" sz="1600" dirty="0"/>
              <a:t>Михаил Афанасьевич Булгаков (15 мая 1891, Киев, Российская империя — 10 марта 1940, Москва, СССР) — русский писатель, драматург, театральный режиссёр и актёр. Автор повестей и рассказов, множества фельетонов, пьес, инсценировок, киносценариев, оперных либретто.</a:t>
            </a:r>
          </a:p>
          <a:p>
            <a:r>
              <a:rPr lang="ru-RU" sz="1600" dirty="0"/>
              <a:t>Государственный музей М. А. Булгакова в Москве — первый и единственный в Российской Федерации официальный музей, посвященный жизни и творчеству Михаила Афанасьевича Булгакова.</a:t>
            </a:r>
          </a:p>
          <a:p>
            <a:r>
              <a:rPr lang="ru-RU" sz="1600" dirty="0"/>
              <a:t>Музей М. А. Булгакова расположен в квартире № 50, в которой частично происходило действие романа М. А. Булгакова «Мастер и Маргарита» и проходил Бал у Сатаны (Большая Садовая, 302 бис., пятый этаж, кв. 50). Название седьмой главы «Мастера и Маргариты» — «Нехорошая квартира».</a:t>
            </a:r>
          </a:p>
        </p:txBody>
      </p:sp>
      <p:sp>
        <p:nvSpPr>
          <p:cNvPr id="6" name="Заголовок 5"/>
          <p:cNvSpPr>
            <a:spLocks noGrp="1"/>
          </p:cNvSpPr>
          <p:nvPr>
            <p:ph type="title"/>
          </p:nvPr>
        </p:nvSpPr>
        <p:spPr/>
        <p:txBody>
          <a:bodyPr>
            <a:normAutofit fontScale="90000"/>
          </a:bodyPr>
          <a:lstStyle/>
          <a:p>
            <a:r>
              <a:rPr lang="ru-RU" sz="2800" b="1" dirty="0" smtClean="0"/>
              <a:t>15  мая –  </a:t>
            </a:r>
            <a:r>
              <a:rPr lang="ru-RU" sz="2800" b="1" dirty="0"/>
              <a:t>125 лет со дня рождения русского писателя, драматурга Михаила Афанасьевича Булгакова (1891-1940).</a:t>
            </a:r>
          </a:p>
        </p:txBody>
      </p:sp>
      <p:pic>
        <p:nvPicPr>
          <p:cNvPr id="9218" name="Picture 2" descr="C:\Users\Администратор\Pictures\2015-03-15\Scan10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82547">
            <a:off x="480915" y="4366845"/>
            <a:ext cx="1229517" cy="190472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Администратор\Pictures\2015-03-15\Scan10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02074">
            <a:off x="1954339" y="4353120"/>
            <a:ext cx="1237356" cy="19082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Администратор\Desktop\Писатели\булгаков.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96" y="1484784"/>
            <a:ext cx="2092910" cy="241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8799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347864" y="1600200"/>
            <a:ext cx="5472608" cy="4997152"/>
          </a:xfrm>
        </p:spPr>
        <p:txBody>
          <a:bodyPr>
            <a:normAutofit fontScale="92500" lnSpcReduction="20000"/>
          </a:bodyPr>
          <a:lstStyle/>
          <a:p>
            <a:pPr algn="just"/>
            <a:r>
              <a:rPr lang="ru-RU" sz="1600" dirty="0"/>
              <a:t>Кроме ежегодных обозрений текущей литературы, в которых взгляды Белинского высказывались с особенной полнотой и последовательностью, кроме статей о театре и массы библиографических и политических заметок, Белинский поместил в «Отечественных Записках» 1840—1846 годов статьи о Державине, Лермонтове, </a:t>
            </a:r>
            <a:r>
              <a:rPr lang="ru-RU" sz="1600" dirty="0" err="1"/>
              <a:t>Майкове</a:t>
            </a:r>
            <a:r>
              <a:rPr lang="ru-RU" sz="1600" dirty="0"/>
              <a:t>, Полежаеве, Марлинском, о русской народной поэзии и ряд больших </a:t>
            </a:r>
            <a:r>
              <a:rPr lang="ru-RU" sz="1600" dirty="0" smtClean="0"/>
              <a:t>статей, </a:t>
            </a:r>
            <a:r>
              <a:rPr lang="ru-RU" sz="1600" dirty="0"/>
              <a:t>составивших целый том и представляющих, в сущности, историю русской литературы от Ломоносова до смерти Пушкина.</a:t>
            </a:r>
          </a:p>
          <a:p>
            <a:pPr algn="just"/>
            <a:r>
              <a:rPr lang="ru-RU" sz="1600" dirty="0"/>
              <a:t>Значение Белинского и его влияние в русской литературе было очень велико. Он не только указал тот путь, по которому должна идти литература, чтобы стать общественной силой, но явился учителем и руководителем молодого поколения писателей, — плеяды 1840-х годов. Как литературный критик Белинский выдвинул и обосновал теорию реализма, на много лет вперед определив пути развития русской литературы. Его статьи-монографии о творчестве А. С. Пушкина, Н. В. Гоголя, А. С. Грибоедова, М. Ю. Лермонтова содержали ряд новых эстетических принципов и положений, ставших ключевыми при оценке литературного произведения, — народность, соответствие действительности, верность характеру героя, современность. Художественная точка зрения всегда сочеталась у него с исторической и социальной.</a:t>
            </a:r>
          </a:p>
        </p:txBody>
      </p:sp>
      <p:sp>
        <p:nvSpPr>
          <p:cNvPr id="6" name="Заголовок 5"/>
          <p:cNvSpPr>
            <a:spLocks noGrp="1"/>
          </p:cNvSpPr>
          <p:nvPr>
            <p:ph type="title"/>
          </p:nvPr>
        </p:nvSpPr>
        <p:spPr/>
        <p:txBody>
          <a:bodyPr>
            <a:normAutofit fontScale="90000"/>
          </a:bodyPr>
          <a:lstStyle/>
          <a:p>
            <a:r>
              <a:rPr lang="ru-RU" sz="2800" b="1" dirty="0" smtClean="0"/>
              <a:t>11 июня –  205 </a:t>
            </a:r>
            <a:r>
              <a:rPr lang="ru-RU" sz="2800" b="1" dirty="0"/>
              <a:t>лет со дня рождения русского писателя, </a:t>
            </a:r>
            <a:r>
              <a:rPr lang="ru-RU" sz="2800" b="1" dirty="0" smtClean="0"/>
              <a:t>литературного критика, публициста Виссариона Григорьевича Белинского (1811-1848).</a:t>
            </a:r>
            <a:endParaRPr lang="ru-RU" sz="2800" b="1" dirty="0"/>
          </a:p>
        </p:txBody>
      </p:sp>
      <p:pic>
        <p:nvPicPr>
          <p:cNvPr id="17410" name="Picture 2" descr="C:\Users\Администратор\Pictures\2015-03-26\Scan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14548">
            <a:off x="299213" y="3958934"/>
            <a:ext cx="1521641" cy="226476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Администратор\Pictures\2015-03-26\Scan1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4660">
            <a:off x="1940435" y="4704282"/>
            <a:ext cx="1351909" cy="200631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Администратор\Desktop\Писатели\Белинский.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054" y="1558910"/>
            <a:ext cx="1742770" cy="2355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135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6" name="Рисунок 19"/>
          <p:cNvPicPr>
            <a:picLocks noChangeAspect="1" noChangeArrowheads="1"/>
          </p:cNvPicPr>
          <p:nvPr/>
        </p:nvPicPr>
        <p:blipFill>
          <a:blip r:embed="rId3" cstate="print"/>
          <a:srcRect/>
          <a:stretch>
            <a:fillRect/>
          </a:stretch>
        </p:blipFill>
        <p:spPr bwMode="auto">
          <a:xfrm>
            <a:off x="5521338" y="3319461"/>
            <a:ext cx="3151005" cy="3054264"/>
          </a:xfrm>
          <a:prstGeom prst="ellipse">
            <a:avLst/>
          </a:prstGeom>
          <a:ln>
            <a:noFill/>
          </a:ln>
          <a:effectLst>
            <a:softEdge rad="112500"/>
          </a:effectLst>
        </p:spPr>
      </p:pic>
      <p:sp>
        <p:nvSpPr>
          <p:cNvPr id="91138" name="Rectangle 2"/>
          <p:cNvSpPr>
            <a:spLocks noChangeArrowheads="1"/>
          </p:cNvSpPr>
          <p:nvPr/>
        </p:nvSpPr>
        <p:spPr bwMode="auto">
          <a:xfrm>
            <a:off x="555625" y="973286"/>
            <a:ext cx="8069263" cy="461665"/>
          </a:xfrm>
          <a:prstGeom prst="rect">
            <a:avLst/>
          </a:prstGeom>
          <a:noFill/>
          <a:ln w="9525">
            <a:noFill/>
            <a:miter lim="800000"/>
            <a:headEnd/>
            <a:tailEnd/>
          </a:ln>
        </p:spPr>
        <p:txBody>
          <a:bodyPr anchor="ctr">
            <a:spAutoFit/>
          </a:bodyPr>
          <a:lstStyle/>
          <a:p>
            <a:pPr lvl="0" indent="342900" algn="ctr" fontAlgn="base">
              <a:spcBef>
                <a:spcPct val="0"/>
              </a:spcBef>
              <a:spcAft>
                <a:spcPct val="0"/>
              </a:spcAft>
              <a:defRPr/>
            </a:pPr>
            <a:r>
              <a:rPr lang="ru-RU" b="1" i="1" dirty="0" smtClean="0">
                <a:solidFill>
                  <a:prstClr val="black"/>
                </a:solidFill>
                <a:latin typeface="Times New Roman" pitchFamily="18" charset="0"/>
                <a:cs typeface="Times New Roman" pitchFamily="18" charset="0"/>
              </a:rPr>
              <a:t> </a:t>
            </a:r>
            <a:r>
              <a:rPr lang="ru-RU" sz="2400" b="1" dirty="0">
                <a:solidFill>
                  <a:srgbClr val="C00000"/>
                </a:solidFill>
                <a:latin typeface="Times New Roman" pitchFamily="18" charset="0"/>
                <a:cs typeface="Times New Roman" pitchFamily="18" charset="0"/>
              </a:rPr>
              <a:t>Обратите внимание на следующие даты</a:t>
            </a:r>
            <a:r>
              <a:rPr lang="ru-RU" sz="2400" b="1" dirty="0" smtClean="0">
                <a:solidFill>
                  <a:srgbClr val="C00000"/>
                </a:solidFill>
                <a:latin typeface="Times New Roman" pitchFamily="18" charset="0"/>
                <a:cs typeface="Times New Roman" pitchFamily="18" charset="0"/>
              </a:rPr>
              <a:t>:</a:t>
            </a:r>
            <a:endParaRPr lang="ru-RU" sz="2400" b="1" dirty="0">
              <a:solidFill>
                <a:srgbClr val="C00000"/>
              </a:solidFill>
              <a:latin typeface="Times New Roman" pitchFamily="18" charset="0"/>
              <a:cs typeface="Times New Roman" pitchFamily="18" charset="0"/>
            </a:endParaRPr>
          </a:p>
        </p:txBody>
      </p:sp>
      <p:sp>
        <p:nvSpPr>
          <p:cNvPr id="3" name="Пятиугольник 2"/>
          <p:cNvSpPr/>
          <p:nvPr/>
        </p:nvSpPr>
        <p:spPr>
          <a:xfrm>
            <a:off x="1066752" y="0"/>
            <a:ext cx="6864444" cy="803286"/>
          </a:xfrm>
          <a:prstGeom prst="homePlat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Arial Black" pitchFamily="34" charset="0"/>
            </a:endParaRPr>
          </a:p>
          <a:p>
            <a:pPr algn="ctr">
              <a:defRPr/>
            </a:pPr>
            <a:r>
              <a:rPr lang="ru-RU" sz="4000" dirty="0">
                <a:solidFill>
                  <a:srgbClr val="7030A0"/>
                </a:solidFill>
                <a:latin typeface="Arial Black" pitchFamily="34" charset="0"/>
              </a:rPr>
              <a:t> </a:t>
            </a:r>
            <a:r>
              <a:rPr lang="ru-RU" sz="3600" b="1" dirty="0" smtClean="0">
                <a:ln>
                  <a:solidFill>
                    <a:sysClr val="windowText" lastClr="000000"/>
                  </a:solidFill>
                </a:ln>
                <a:solidFill>
                  <a:srgbClr val="FFFF00"/>
                </a:solidFill>
                <a:latin typeface="Arial Black" pitchFamily="34" charset="0"/>
              </a:rPr>
              <a:t>Экология человека</a:t>
            </a:r>
            <a:endParaRPr lang="ru-RU" dirty="0">
              <a:solidFill>
                <a:prstClr val="white"/>
              </a:solidFill>
              <a:latin typeface="Arial Black" pitchFamily="34" charset="0"/>
            </a:endParaRPr>
          </a:p>
        </p:txBody>
      </p:sp>
      <p:sp>
        <p:nvSpPr>
          <p:cNvPr id="110597" name="Rectangle 2"/>
          <p:cNvSpPr>
            <a:spLocks noChangeArrowheads="1"/>
          </p:cNvSpPr>
          <p:nvPr/>
        </p:nvSpPr>
        <p:spPr bwMode="auto">
          <a:xfrm>
            <a:off x="588629" y="1317301"/>
            <a:ext cx="80692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4926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indent="0" fontAlgn="base">
              <a:spcBef>
                <a:spcPct val="0"/>
              </a:spcBef>
              <a:spcAft>
                <a:spcPct val="0"/>
              </a:spcAft>
            </a:pPr>
            <a:r>
              <a:rPr lang="ru-RU" sz="2000" dirty="0" smtClean="0">
                <a:solidFill>
                  <a:prstClr val="black"/>
                </a:solidFill>
                <a:latin typeface="Times New Roman" pitchFamily="18" charset="0"/>
                <a:cs typeface="Times New Roman" pitchFamily="18" charset="0"/>
              </a:rPr>
              <a:t>11 сентября – Всероссийский день трезвости</a:t>
            </a:r>
          </a:p>
          <a:p>
            <a:pPr indent="0" fontAlgn="base">
              <a:spcBef>
                <a:spcPct val="0"/>
              </a:spcBef>
              <a:spcAft>
                <a:spcPct val="0"/>
              </a:spcAft>
            </a:pPr>
            <a:r>
              <a:rPr lang="ru-RU" sz="2000" dirty="0" smtClean="0">
                <a:solidFill>
                  <a:prstClr val="black"/>
                </a:solidFill>
                <a:latin typeface="Times New Roman" pitchFamily="18" charset="0"/>
                <a:cs typeface="Times New Roman" pitchFamily="18" charset="0"/>
              </a:rPr>
              <a:t>28 сентября</a:t>
            </a:r>
            <a:r>
              <a:rPr lang="ru-RU" sz="2000" dirty="0">
                <a:solidFill>
                  <a:prstClr val="black"/>
                </a:solidFill>
                <a:latin typeface="Times New Roman" pitchFamily="18" charset="0"/>
                <a:cs typeface="Times New Roman" pitchFamily="18" charset="0"/>
              </a:rPr>
              <a:t> — Международный день </a:t>
            </a:r>
            <a:r>
              <a:rPr lang="ru-RU" sz="2000" dirty="0" smtClean="0">
                <a:solidFill>
                  <a:prstClr val="black"/>
                </a:solidFill>
                <a:latin typeface="Times New Roman" pitchFamily="18" charset="0"/>
                <a:cs typeface="Times New Roman" pitchFamily="18" charset="0"/>
              </a:rPr>
              <a:t>глухонемых</a:t>
            </a:r>
          </a:p>
          <a:p>
            <a:pPr indent="0" fontAlgn="base">
              <a:spcBef>
                <a:spcPct val="0"/>
              </a:spcBef>
              <a:spcAft>
                <a:spcPct val="0"/>
              </a:spcAft>
            </a:pPr>
            <a:r>
              <a:rPr lang="ru-RU" sz="2000" dirty="0" smtClean="0">
                <a:solidFill>
                  <a:prstClr val="black"/>
                </a:solidFill>
                <a:latin typeface="Times New Roman" pitchFamily="18" charset="0"/>
                <a:cs typeface="Times New Roman" pitchFamily="18" charset="0"/>
              </a:rPr>
              <a:t>9</a:t>
            </a:r>
            <a:r>
              <a:rPr lang="ru-RU" sz="2000" dirty="0">
                <a:solidFill>
                  <a:prstClr val="black"/>
                </a:solidFill>
                <a:latin typeface="Times New Roman" pitchFamily="18" charset="0"/>
                <a:cs typeface="Times New Roman" pitchFamily="18" charset="0"/>
              </a:rPr>
              <a:t> </a:t>
            </a:r>
            <a:r>
              <a:rPr lang="ru-RU" sz="2000" dirty="0" smtClean="0">
                <a:solidFill>
                  <a:prstClr val="black"/>
                </a:solidFill>
                <a:latin typeface="Times New Roman" pitchFamily="18" charset="0"/>
                <a:cs typeface="Times New Roman" pitchFamily="18" charset="0"/>
              </a:rPr>
              <a:t>октября — Всемирный </a:t>
            </a:r>
            <a:r>
              <a:rPr lang="ru-RU" sz="2000" dirty="0">
                <a:solidFill>
                  <a:prstClr val="black"/>
                </a:solidFill>
                <a:latin typeface="Times New Roman" pitchFamily="18" charset="0"/>
                <a:cs typeface="Times New Roman" pitchFamily="18" charset="0"/>
              </a:rPr>
              <a:t>день зрения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10 октября — Всемирный день психического здоровья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15 октября — День белой </a:t>
            </a:r>
            <a:r>
              <a:rPr lang="ru-RU" sz="2000" dirty="0" smtClean="0">
                <a:solidFill>
                  <a:prstClr val="black"/>
                </a:solidFill>
                <a:latin typeface="Times New Roman" pitchFamily="18" charset="0"/>
                <a:cs typeface="Times New Roman" pitchFamily="18" charset="0"/>
              </a:rPr>
              <a:t>трости</a:t>
            </a:r>
            <a:endParaRPr lang="ru-RU" altLang="ru-RU" sz="2400" dirty="0">
              <a:solidFill>
                <a:prstClr val="black"/>
              </a:solidFill>
            </a:endParaRPr>
          </a:p>
        </p:txBody>
      </p:sp>
      <p:sp>
        <p:nvSpPr>
          <p:cNvPr id="110598" name="Прямоугольник 2"/>
          <p:cNvSpPr>
            <a:spLocks noChangeArrowheads="1"/>
          </p:cNvSpPr>
          <p:nvPr/>
        </p:nvSpPr>
        <p:spPr bwMode="auto">
          <a:xfrm>
            <a:off x="603080" y="2953767"/>
            <a:ext cx="504904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fontAlgn="base">
              <a:spcBef>
                <a:spcPct val="0"/>
              </a:spcBef>
              <a:spcAft>
                <a:spcPct val="0"/>
              </a:spcAft>
              <a:defRPr/>
            </a:pPr>
            <a:r>
              <a:rPr lang="ru-RU" sz="2000" dirty="0" smtClean="0">
                <a:solidFill>
                  <a:prstClr val="black"/>
                </a:solidFill>
                <a:latin typeface="Times New Roman" pitchFamily="18" charset="0"/>
                <a:cs typeface="Times New Roman" pitchFamily="18" charset="0"/>
              </a:rPr>
              <a:t>31</a:t>
            </a:r>
            <a:r>
              <a:rPr lang="ru-RU" sz="2000" dirty="0">
                <a:solidFill>
                  <a:prstClr val="black"/>
                </a:solidFill>
                <a:latin typeface="Times New Roman" pitchFamily="18" charset="0"/>
                <a:cs typeface="Times New Roman" pitchFamily="18" charset="0"/>
              </a:rPr>
              <a:t> октября — День </a:t>
            </a:r>
            <a:r>
              <a:rPr lang="ru-RU" sz="2000" dirty="0" err="1">
                <a:solidFill>
                  <a:prstClr val="black"/>
                </a:solidFill>
                <a:latin typeface="Times New Roman" pitchFamily="18" charset="0"/>
                <a:cs typeface="Times New Roman" pitchFamily="18" charset="0"/>
              </a:rPr>
              <a:t>сурдопереводчика</a:t>
            </a:r>
            <a:r>
              <a:rPr lang="ru-RU" sz="2000" dirty="0">
                <a:solidFill>
                  <a:prstClr val="black"/>
                </a:solidFill>
                <a:latin typeface="Times New Roman" pitchFamily="18" charset="0"/>
                <a:cs typeface="Times New Roman" pitchFamily="18" charset="0"/>
              </a:rPr>
              <a:t>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13 ноября —  Международный день слепых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14 ноября —  Всемирный день борьбы против диабета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20 ноября —  Всемирный день ребенка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1 декабря —  Международный день борьбы со СПИДом </a:t>
            </a:r>
            <a:br>
              <a:rPr lang="ru-RU" sz="2000" dirty="0">
                <a:solidFill>
                  <a:prstClr val="black"/>
                </a:solidFill>
                <a:latin typeface="Times New Roman" pitchFamily="18" charset="0"/>
                <a:cs typeface="Times New Roman" pitchFamily="18" charset="0"/>
              </a:rPr>
            </a:br>
            <a:r>
              <a:rPr lang="ru-RU" sz="2000" dirty="0">
                <a:solidFill>
                  <a:prstClr val="black"/>
                </a:solidFill>
                <a:latin typeface="Times New Roman" pitchFamily="18" charset="0"/>
                <a:cs typeface="Times New Roman" pitchFamily="18" charset="0"/>
              </a:rPr>
              <a:t>3 декабря —  Международный день инвалидов</a:t>
            </a:r>
          </a:p>
          <a:p>
            <a:pPr eaLnBrk="1" fontAlgn="base" hangingPunct="1">
              <a:spcBef>
                <a:spcPct val="0"/>
              </a:spcBef>
              <a:spcAft>
                <a:spcPct val="0"/>
              </a:spcAft>
            </a:pPr>
            <a:endParaRPr lang="ru-RU" altLang="ru-RU" sz="2000" b="1" dirty="0">
              <a:solidFill>
                <a:srgbClr val="7030A0"/>
              </a:solidFill>
            </a:endParaRPr>
          </a:p>
          <a:p>
            <a:pPr eaLnBrk="1" fontAlgn="base" hangingPunct="1">
              <a:spcBef>
                <a:spcPct val="0"/>
              </a:spcBef>
              <a:spcAft>
                <a:spcPct val="0"/>
              </a:spcAft>
            </a:pPr>
            <a:endParaRPr lang="ru-RU" altLang="ru-RU" sz="2000" dirty="0">
              <a:solidFill>
                <a:srgbClr val="7030A0"/>
              </a:solidFill>
            </a:endParaRPr>
          </a:p>
        </p:txBody>
      </p:sp>
    </p:spTree>
    <p:extLst>
      <p:ext uri="{BB962C8B-B14F-4D97-AF65-F5344CB8AC3E}">
        <p14:creationId xmlns:p14="http://schemas.microsoft.com/office/powerpoint/2010/main" val="1127561725"/>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6" name="Рисунок 19"/>
          <p:cNvPicPr>
            <a:picLocks noChangeAspect="1" noChangeArrowheads="1"/>
          </p:cNvPicPr>
          <p:nvPr/>
        </p:nvPicPr>
        <p:blipFill>
          <a:blip r:embed="rId3" cstate="print"/>
          <a:srcRect/>
          <a:stretch>
            <a:fillRect/>
          </a:stretch>
        </p:blipFill>
        <p:spPr bwMode="auto">
          <a:xfrm>
            <a:off x="5521338" y="3319461"/>
            <a:ext cx="3151005" cy="3054264"/>
          </a:xfrm>
          <a:prstGeom prst="ellipse">
            <a:avLst/>
          </a:prstGeom>
          <a:ln>
            <a:noFill/>
          </a:ln>
          <a:effectLst>
            <a:softEdge rad="112500"/>
          </a:effectLst>
        </p:spPr>
      </p:pic>
      <p:sp>
        <p:nvSpPr>
          <p:cNvPr id="91138" name="Rectangle 2"/>
          <p:cNvSpPr>
            <a:spLocks noChangeArrowheads="1"/>
          </p:cNvSpPr>
          <p:nvPr/>
        </p:nvSpPr>
        <p:spPr bwMode="auto">
          <a:xfrm>
            <a:off x="555625" y="973286"/>
            <a:ext cx="8069263" cy="461665"/>
          </a:xfrm>
          <a:prstGeom prst="rect">
            <a:avLst/>
          </a:prstGeom>
          <a:noFill/>
          <a:ln w="9525">
            <a:noFill/>
            <a:miter lim="800000"/>
            <a:headEnd/>
            <a:tailEnd/>
          </a:ln>
        </p:spPr>
        <p:txBody>
          <a:bodyPr anchor="ctr">
            <a:spAutoFit/>
          </a:bodyPr>
          <a:lstStyle/>
          <a:p>
            <a:pPr lvl="0" indent="342900" algn="ctr" fontAlgn="base">
              <a:spcBef>
                <a:spcPct val="0"/>
              </a:spcBef>
              <a:spcAft>
                <a:spcPct val="0"/>
              </a:spcAft>
              <a:defRPr/>
            </a:pPr>
            <a:r>
              <a:rPr lang="ru-RU" b="1" i="1" dirty="0" smtClean="0">
                <a:solidFill>
                  <a:prstClr val="black"/>
                </a:solidFill>
                <a:latin typeface="Times New Roman" pitchFamily="18" charset="0"/>
                <a:cs typeface="Times New Roman" pitchFamily="18" charset="0"/>
              </a:rPr>
              <a:t> </a:t>
            </a:r>
            <a:r>
              <a:rPr lang="ru-RU" sz="2400" b="1" dirty="0">
                <a:solidFill>
                  <a:srgbClr val="C00000"/>
                </a:solidFill>
                <a:latin typeface="Times New Roman" pitchFamily="18" charset="0"/>
                <a:cs typeface="Times New Roman" pitchFamily="18" charset="0"/>
              </a:rPr>
              <a:t>Обратите внимание на следующие даты</a:t>
            </a:r>
            <a:r>
              <a:rPr lang="ru-RU" sz="2400" b="1" dirty="0" smtClean="0">
                <a:solidFill>
                  <a:srgbClr val="C00000"/>
                </a:solidFill>
                <a:latin typeface="Times New Roman" pitchFamily="18" charset="0"/>
                <a:cs typeface="Times New Roman" pitchFamily="18" charset="0"/>
              </a:rPr>
              <a:t>:</a:t>
            </a:r>
            <a:endParaRPr lang="ru-RU" sz="2400" b="1" dirty="0">
              <a:solidFill>
                <a:srgbClr val="C00000"/>
              </a:solidFill>
              <a:latin typeface="Times New Roman" pitchFamily="18" charset="0"/>
              <a:cs typeface="Times New Roman" pitchFamily="18" charset="0"/>
            </a:endParaRPr>
          </a:p>
        </p:txBody>
      </p:sp>
      <p:sp>
        <p:nvSpPr>
          <p:cNvPr id="3" name="Пятиугольник 2"/>
          <p:cNvSpPr/>
          <p:nvPr/>
        </p:nvSpPr>
        <p:spPr>
          <a:xfrm>
            <a:off x="1066752" y="0"/>
            <a:ext cx="6864444" cy="803286"/>
          </a:xfrm>
          <a:prstGeom prst="homePlat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Arial Black" pitchFamily="34" charset="0"/>
            </a:endParaRPr>
          </a:p>
          <a:p>
            <a:pPr algn="ctr">
              <a:defRPr/>
            </a:pPr>
            <a:r>
              <a:rPr lang="ru-RU" sz="4000" dirty="0">
                <a:solidFill>
                  <a:srgbClr val="7030A0"/>
                </a:solidFill>
                <a:latin typeface="Arial Black" pitchFamily="34" charset="0"/>
              </a:rPr>
              <a:t> </a:t>
            </a:r>
            <a:r>
              <a:rPr lang="ru-RU" sz="3600" b="1" smtClean="0">
                <a:ln>
                  <a:solidFill>
                    <a:sysClr val="windowText" lastClr="000000"/>
                  </a:solidFill>
                </a:ln>
                <a:solidFill>
                  <a:srgbClr val="FFFF00"/>
                </a:solidFill>
                <a:latin typeface="Arial Black" pitchFamily="34" charset="0"/>
              </a:rPr>
              <a:t>Экология человека</a:t>
            </a:r>
            <a:endParaRPr lang="ru-RU" sz="4000" b="1" dirty="0">
              <a:ln>
                <a:solidFill>
                  <a:sysClr val="windowText" lastClr="000000"/>
                </a:solidFill>
              </a:ln>
              <a:solidFill>
                <a:srgbClr val="FFFF00"/>
              </a:solidFill>
              <a:latin typeface="Arial Black" pitchFamily="34" charset="0"/>
            </a:endParaRPr>
          </a:p>
          <a:p>
            <a:pPr algn="ctr">
              <a:defRPr/>
            </a:pPr>
            <a:endParaRPr lang="ru-RU" dirty="0">
              <a:solidFill>
                <a:prstClr val="white"/>
              </a:solidFill>
              <a:latin typeface="Arial Black" pitchFamily="34" charset="0"/>
            </a:endParaRPr>
          </a:p>
        </p:txBody>
      </p:sp>
      <p:sp>
        <p:nvSpPr>
          <p:cNvPr id="110597" name="Rectangle 2"/>
          <p:cNvSpPr>
            <a:spLocks noChangeArrowheads="1"/>
          </p:cNvSpPr>
          <p:nvPr/>
        </p:nvSpPr>
        <p:spPr bwMode="auto">
          <a:xfrm>
            <a:off x="603080" y="1568746"/>
            <a:ext cx="80692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4926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indent="0" algn="just" eaLnBrk="1" fontAlgn="base" hangingPunct="1">
              <a:spcBef>
                <a:spcPct val="0"/>
              </a:spcBef>
              <a:spcAft>
                <a:spcPct val="0"/>
              </a:spcAft>
              <a:defRPr/>
            </a:pPr>
            <a:r>
              <a:rPr lang="ru-RU" dirty="0">
                <a:solidFill>
                  <a:prstClr val="black"/>
                </a:solidFill>
                <a:latin typeface="Times New Roman" pitchFamily="18" charset="0"/>
                <a:cs typeface="Times New Roman" pitchFamily="18" charset="0"/>
              </a:rPr>
              <a:t>11 февраля – Всемирный день больного </a:t>
            </a:r>
          </a:p>
          <a:p>
            <a:pPr lvl="0" indent="0" fontAlgn="base">
              <a:spcBef>
                <a:spcPct val="0"/>
              </a:spcBef>
              <a:spcAft>
                <a:spcPct val="0"/>
              </a:spcAft>
              <a:defRPr/>
            </a:pPr>
            <a:r>
              <a:rPr lang="ru-RU" dirty="0" smtClean="0">
                <a:solidFill>
                  <a:prstClr val="black"/>
                </a:solidFill>
                <a:latin typeface="Times New Roman" pitchFamily="18" charset="0"/>
                <a:cs typeface="Times New Roman" pitchFamily="18" charset="0"/>
              </a:rPr>
              <a:t>15 февраля</a:t>
            </a:r>
            <a:r>
              <a:rPr lang="ru-RU" dirty="0">
                <a:solidFill>
                  <a:prstClr val="black"/>
                </a:solidFill>
                <a:latin typeface="Times New Roman" pitchFamily="18" charset="0"/>
                <a:cs typeface="Times New Roman" pitchFamily="18" charset="0"/>
              </a:rPr>
              <a:t> — Международный день детей, больных раком</a:t>
            </a:r>
            <a:r>
              <a:rPr lang="ru-RU" dirty="0" smtClean="0">
                <a:solidFill>
                  <a:prstClr val="black"/>
                </a:solidFill>
                <a:latin typeface="Times New Roman" pitchFamily="18" charset="0"/>
                <a:cs typeface="Times New Roman" pitchFamily="18" charset="0"/>
              </a:rPr>
              <a:t> </a:t>
            </a:r>
            <a:r>
              <a:rPr lang="ru-RU" dirty="0">
                <a:solidFill>
                  <a:prstClr val="black"/>
                </a:solidFill>
                <a:latin typeface="Times New Roman" pitchFamily="18" charset="0"/>
                <a:cs typeface="Times New Roman" pitchFamily="18" charset="0"/>
              </a:rPr>
              <a:t/>
            </a:r>
            <a:br>
              <a:rPr lang="ru-RU" dirty="0">
                <a:solidFill>
                  <a:prstClr val="black"/>
                </a:solidFill>
                <a:latin typeface="Times New Roman" pitchFamily="18" charset="0"/>
                <a:cs typeface="Times New Roman" pitchFamily="18" charset="0"/>
              </a:rPr>
            </a:br>
            <a:r>
              <a:rPr lang="ru-RU" dirty="0" smtClean="0">
                <a:solidFill>
                  <a:prstClr val="black"/>
                </a:solidFill>
                <a:latin typeface="Times New Roman" pitchFamily="18" charset="0"/>
                <a:cs typeface="Times New Roman" pitchFamily="18" charset="0"/>
              </a:rPr>
              <a:t>5 марта</a:t>
            </a:r>
            <a:r>
              <a:rPr lang="ru-RU" dirty="0">
                <a:solidFill>
                  <a:prstClr val="black"/>
                </a:solidFill>
                <a:latin typeface="Times New Roman" pitchFamily="18" charset="0"/>
                <a:cs typeface="Times New Roman" pitchFamily="18" charset="0"/>
              </a:rPr>
              <a:t> — Всемирный день </a:t>
            </a:r>
            <a:r>
              <a:rPr lang="ru-RU" dirty="0" smtClean="0">
                <a:solidFill>
                  <a:prstClr val="black"/>
                </a:solidFill>
                <a:latin typeface="Times New Roman" pitchFamily="18" charset="0"/>
                <a:cs typeface="Times New Roman" pitchFamily="18" charset="0"/>
              </a:rPr>
              <a:t>борьбы с заболеваниями почек </a:t>
            </a:r>
            <a:endParaRPr lang="ru-RU" altLang="ru-RU" dirty="0">
              <a:solidFill>
                <a:prstClr val="black"/>
              </a:solidFill>
            </a:endParaRPr>
          </a:p>
        </p:txBody>
      </p:sp>
      <p:sp>
        <p:nvSpPr>
          <p:cNvPr id="110598" name="Прямоугольник 2"/>
          <p:cNvSpPr>
            <a:spLocks noChangeArrowheads="1"/>
          </p:cNvSpPr>
          <p:nvPr/>
        </p:nvSpPr>
        <p:spPr bwMode="auto">
          <a:xfrm>
            <a:off x="603080" y="2564904"/>
            <a:ext cx="56251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fontAlgn="base">
              <a:spcBef>
                <a:spcPct val="0"/>
              </a:spcBef>
              <a:spcAft>
                <a:spcPct val="0"/>
              </a:spcAft>
              <a:defRPr/>
            </a:pPr>
            <a:r>
              <a:rPr lang="ru-RU" dirty="0">
                <a:solidFill>
                  <a:prstClr val="black"/>
                </a:solidFill>
                <a:latin typeface="Times New Roman" pitchFamily="18" charset="0"/>
                <a:cs typeface="Times New Roman" pitchFamily="18" charset="0"/>
              </a:rPr>
              <a:t>24 марта — Всемирный день борьбы с туберкулезом </a:t>
            </a:r>
            <a:br>
              <a:rPr lang="ru-RU" dirty="0">
                <a:solidFill>
                  <a:prstClr val="black"/>
                </a:solidFill>
                <a:latin typeface="Times New Roman" pitchFamily="18" charset="0"/>
                <a:cs typeface="Times New Roman" pitchFamily="18" charset="0"/>
              </a:rPr>
            </a:br>
            <a:r>
              <a:rPr lang="ru-RU" dirty="0">
                <a:solidFill>
                  <a:prstClr val="black"/>
                </a:solidFill>
                <a:latin typeface="Times New Roman" pitchFamily="18" charset="0"/>
                <a:cs typeface="Times New Roman" pitchFamily="18" charset="0"/>
              </a:rPr>
              <a:t>2 апреля — Всемирный день распространения информации об аутизме </a:t>
            </a:r>
            <a:br>
              <a:rPr lang="ru-RU" dirty="0">
                <a:solidFill>
                  <a:prstClr val="black"/>
                </a:solidFill>
                <a:latin typeface="Times New Roman" pitchFamily="18" charset="0"/>
                <a:cs typeface="Times New Roman" pitchFamily="18" charset="0"/>
              </a:rPr>
            </a:br>
            <a:r>
              <a:rPr lang="ru-RU" dirty="0">
                <a:solidFill>
                  <a:prstClr val="black"/>
                </a:solidFill>
                <a:latin typeface="Times New Roman" pitchFamily="18" charset="0"/>
                <a:cs typeface="Times New Roman" pitchFamily="18" charset="0"/>
              </a:rPr>
              <a:t>7 апреля — Всемирный день здоровья </a:t>
            </a:r>
            <a:br>
              <a:rPr lang="ru-RU" dirty="0">
                <a:solidFill>
                  <a:prstClr val="black"/>
                </a:solidFill>
                <a:latin typeface="Times New Roman" pitchFamily="18" charset="0"/>
                <a:cs typeface="Times New Roman" pitchFamily="18" charset="0"/>
              </a:rPr>
            </a:br>
            <a:r>
              <a:rPr lang="ru-RU" dirty="0">
                <a:solidFill>
                  <a:prstClr val="black"/>
                </a:solidFill>
                <a:latin typeface="Times New Roman" pitchFamily="18" charset="0"/>
                <a:cs typeface="Times New Roman" pitchFamily="18" charset="0"/>
              </a:rPr>
              <a:t>5 мая — Международный день борьбы за права инвалидов </a:t>
            </a:r>
            <a:br>
              <a:rPr lang="ru-RU" dirty="0">
                <a:solidFill>
                  <a:prstClr val="black"/>
                </a:solidFill>
                <a:latin typeface="Times New Roman" pitchFamily="18" charset="0"/>
                <a:cs typeface="Times New Roman" pitchFamily="18" charset="0"/>
              </a:rPr>
            </a:br>
            <a:r>
              <a:rPr lang="ru-RU" dirty="0">
                <a:solidFill>
                  <a:prstClr val="black"/>
                </a:solidFill>
                <a:latin typeface="Times New Roman" pitchFamily="18" charset="0"/>
                <a:cs typeface="Times New Roman" pitchFamily="18" charset="0"/>
              </a:rPr>
              <a:t>8 мая — Всемирный день Красного креста и Красного </a:t>
            </a:r>
            <a:r>
              <a:rPr lang="ru-RU" dirty="0" smtClean="0">
                <a:solidFill>
                  <a:prstClr val="black"/>
                </a:solidFill>
                <a:latin typeface="Times New Roman" pitchFamily="18" charset="0"/>
                <a:cs typeface="Times New Roman" pitchFamily="18" charset="0"/>
              </a:rPr>
              <a:t>полумесяца</a:t>
            </a:r>
          </a:p>
          <a:p>
            <a:pPr lvl="0" fontAlgn="base">
              <a:spcBef>
                <a:spcPct val="0"/>
              </a:spcBef>
              <a:spcAft>
                <a:spcPct val="0"/>
              </a:spcAft>
              <a:defRPr/>
            </a:pPr>
            <a:r>
              <a:rPr lang="ru-RU" dirty="0" smtClean="0">
                <a:solidFill>
                  <a:prstClr val="black"/>
                </a:solidFill>
                <a:latin typeface="Times New Roman" pitchFamily="18" charset="0"/>
                <a:cs typeface="Times New Roman" pitchFamily="18" charset="0"/>
              </a:rPr>
              <a:t>17 мая – Всемирный день памяти жертв СПИДа</a:t>
            </a:r>
            <a:r>
              <a:rPr lang="ru-RU" dirty="0">
                <a:solidFill>
                  <a:prstClr val="black"/>
                </a:solidFill>
                <a:latin typeface="Times New Roman" pitchFamily="18" charset="0"/>
                <a:cs typeface="Times New Roman" pitchFamily="18" charset="0"/>
              </a:rPr>
              <a:t/>
            </a:r>
            <a:br>
              <a:rPr lang="ru-RU" dirty="0">
                <a:solidFill>
                  <a:prstClr val="black"/>
                </a:solidFill>
                <a:latin typeface="Times New Roman" pitchFamily="18" charset="0"/>
                <a:cs typeface="Times New Roman" pitchFamily="18" charset="0"/>
              </a:rPr>
            </a:br>
            <a:r>
              <a:rPr lang="ru-RU" dirty="0">
                <a:solidFill>
                  <a:prstClr val="black"/>
                </a:solidFill>
                <a:latin typeface="Times New Roman" pitchFamily="18" charset="0"/>
                <a:cs typeface="Times New Roman" pitchFamily="18" charset="0"/>
              </a:rPr>
              <a:t>31 мая – Всемирный день без табака (День борьбы с курением</a:t>
            </a:r>
            <a:r>
              <a:rPr lang="ru-RU" dirty="0" smtClean="0">
                <a:solidFill>
                  <a:prstClr val="black"/>
                </a:solidFill>
                <a:latin typeface="Times New Roman" pitchFamily="18" charset="0"/>
                <a:cs typeface="Times New Roman" pitchFamily="18" charset="0"/>
              </a:rPr>
              <a:t>)</a:t>
            </a:r>
            <a:r>
              <a:rPr lang="ru-RU" dirty="0">
                <a:solidFill>
                  <a:prstClr val="black"/>
                </a:solidFill>
                <a:latin typeface="Times New Roman" pitchFamily="18" charset="0"/>
                <a:cs typeface="Times New Roman" pitchFamily="18" charset="0"/>
              </a:rPr>
              <a:t/>
            </a:r>
            <a:br>
              <a:rPr lang="ru-RU" dirty="0">
                <a:solidFill>
                  <a:prstClr val="black"/>
                </a:solidFill>
                <a:latin typeface="Times New Roman" pitchFamily="18" charset="0"/>
                <a:cs typeface="Times New Roman" pitchFamily="18" charset="0"/>
              </a:rPr>
            </a:br>
            <a:r>
              <a:rPr lang="ru-RU" dirty="0">
                <a:solidFill>
                  <a:prstClr val="black"/>
                </a:solidFill>
                <a:latin typeface="Times New Roman" pitchFamily="18" charset="0"/>
                <a:cs typeface="Times New Roman" pitchFamily="18" charset="0"/>
              </a:rPr>
              <a:t>14 июня — Всемирный день донора </a:t>
            </a:r>
            <a:r>
              <a:rPr lang="ru-RU" dirty="0" smtClean="0">
                <a:solidFill>
                  <a:prstClr val="black"/>
                </a:solidFill>
                <a:latin typeface="Times New Roman" pitchFamily="18" charset="0"/>
                <a:cs typeface="Times New Roman" pitchFamily="18" charset="0"/>
              </a:rPr>
              <a:t>крови</a:t>
            </a:r>
            <a:endParaRPr lang="ru-RU" altLang="ru-RU" sz="2000" b="1" dirty="0">
              <a:solidFill>
                <a:srgbClr val="7030A0"/>
              </a:solidFill>
            </a:endParaRPr>
          </a:p>
        </p:txBody>
      </p:sp>
    </p:spTree>
    <p:extLst>
      <p:ext uri="{BB962C8B-B14F-4D97-AF65-F5344CB8AC3E}">
        <p14:creationId xmlns:p14="http://schemas.microsoft.com/office/powerpoint/2010/main" val="375305991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blip>
          <a:srcRect/>
          <a:stretch>
            <a:fillRect t="-6000" b="-6000"/>
          </a:stretch>
        </a:blipFill>
        <a:effectLst/>
      </p:bgPr>
    </p:bg>
    <p:spTree>
      <p:nvGrpSpPr>
        <p:cNvPr id="1" name=""/>
        <p:cNvGrpSpPr/>
        <p:nvPr/>
      </p:nvGrpSpPr>
      <p:grpSpPr>
        <a:xfrm>
          <a:off x="0" y="0"/>
          <a:ext cx="0" cy="0"/>
          <a:chOff x="0" y="0"/>
          <a:chExt cx="0" cy="0"/>
        </a:xfrm>
      </p:grpSpPr>
      <p:sp>
        <p:nvSpPr>
          <p:cNvPr id="2" name="Лента лицом вниз 1"/>
          <p:cNvSpPr/>
          <p:nvPr/>
        </p:nvSpPr>
        <p:spPr>
          <a:xfrm>
            <a:off x="1103313" y="1201738"/>
            <a:ext cx="7286625" cy="714375"/>
          </a:xfrm>
          <a:prstGeom prst="ribbon">
            <a:avLst>
              <a:gd name="adj1" fmla="val 16667"/>
              <a:gd name="adj2" fmla="val 6956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rgbClr val="FF0000"/>
                </a:solidFill>
                <a:latin typeface="Arial Black" pitchFamily="34" charset="0"/>
              </a:rPr>
              <a:t>Патриотическое воспитание</a:t>
            </a:r>
          </a:p>
        </p:txBody>
      </p:sp>
      <p:sp>
        <p:nvSpPr>
          <p:cNvPr id="89091" name="Rectangle 5"/>
          <p:cNvSpPr>
            <a:spLocks noChangeArrowheads="1"/>
          </p:cNvSpPr>
          <p:nvPr/>
        </p:nvSpPr>
        <p:spPr bwMode="auto">
          <a:xfrm>
            <a:off x="701675" y="4146123"/>
            <a:ext cx="76676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ct val="0"/>
              </a:spcAft>
            </a:pPr>
            <a:r>
              <a:rPr lang="ru-RU" altLang="ru-RU" sz="2000" dirty="0">
                <a:solidFill>
                  <a:prstClr val="black"/>
                </a:solidFill>
                <a:latin typeface="Times New Roman" pitchFamily="18" charset="0"/>
                <a:cs typeface="Times New Roman" pitchFamily="18" charset="0"/>
              </a:rPr>
              <a:t>   Патриотизм - одна из наиболее значимых, непреходящих ценностей, присущих всем сферам жизни общества и государства, является важнейшим духовным достоянием личности, характеризует высший уровень ее   развития и проявляется в ее активно-</a:t>
            </a:r>
            <a:r>
              <a:rPr lang="ru-RU" altLang="ru-RU" sz="2000" dirty="0" err="1">
                <a:solidFill>
                  <a:prstClr val="black"/>
                </a:solidFill>
                <a:latin typeface="Times New Roman" pitchFamily="18" charset="0"/>
                <a:cs typeface="Times New Roman" pitchFamily="18" charset="0"/>
              </a:rPr>
              <a:t>деятельностной</a:t>
            </a:r>
            <a:r>
              <a:rPr lang="ru-RU" altLang="ru-RU" sz="2000" dirty="0">
                <a:solidFill>
                  <a:prstClr val="black"/>
                </a:solidFill>
                <a:latin typeface="Times New Roman" pitchFamily="18" charset="0"/>
                <a:cs typeface="Times New Roman" pitchFamily="18" charset="0"/>
              </a:rPr>
              <a:t> самореализации на благо </a:t>
            </a:r>
            <a:r>
              <a:rPr lang="ru-RU" altLang="ru-RU" sz="2000" dirty="0" smtClean="0">
                <a:solidFill>
                  <a:prstClr val="black"/>
                </a:solidFill>
                <a:latin typeface="Times New Roman" pitchFamily="18" charset="0"/>
                <a:cs typeface="Times New Roman" pitchFamily="18" charset="0"/>
              </a:rPr>
              <a:t>Отечества.</a:t>
            </a:r>
            <a:endParaRPr lang="ru-RU" altLang="ru-RU" sz="2000" dirty="0">
              <a:solidFill>
                <a:prstClr val="black"/>
              </a:solidFill>
              <a:latin typeface="Times New Roman" pitchFamily="18" charset="0"/>
              <a:cs typeface="Times New Roman" pitchFamily="18" charset="0"/>
            </a:endParaRPr>
          </a:p>
        </p:txBody>
      </p:sp>
      <p:sp>
        <p:nvSpPr>
          <p:cNvPr id="89092" name="Rectangle 6"/>
          <p:cNvSpPr>
            <a:spLocks noChangeArrowheads="1"/>
          </p:cNvSpPr>
          <p:nvPr/>
        </p:nvSpPr>
        <p:spPr bwMode="auto">
          <a:xfrm>
            <a:off x="3160713" y="2204864"/>
            <a:ext cx="52292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fontAlgn="base">
              <a:spcBef>
                <a:spcPct val="0"/>
              </a:spcBef>
              <a:spcAft>
                <a:spcPct val="0"/>
              </a:spcAft>
            </a:pPr>
            <a:r>
              <a:rPr lang="ru-RU" altLang="ru-RU" sz="1600" i="1" dirty="0">
                <a:solidFill>
                  <a:prstClr val="black"/>
                </a:solidFill>
                <a:latin typeface="Times New Roman" pitchFamily="18" charset="0"/>
                <a:cs typeface="Times New Roman" pitchFamily="18" charset="0"/>
              </a:rPr>
              <a:t>Историческое значение каждого русского человека </a:t>
            </a:r>
          </a:p>
          <a:p>
            <a:pPr algn="r" fontAlgn="base">
              <a:spcBef>
                <a:spcPct val="0"/>
              </a:spcBef>
              <a:spcAft>
                <a:spcPct val="0"/>
              </a:spcAft>
            </a:pPr>
            <a:r>
              <a:rPr lang="ru-RU" altLang="ru-RU" sz="1600" i="1" dirty="0">
                <a:solidFill>
                  <a:prstClr val="black"/>
                </a:solidFill>
                <a:latin typeface="Times New Roman" pitchFamily="18" charset="0"/>
                <a:cs typeface="Times New Roman" pitchFamily="18" charset="0"/>
              </a:rPr>
              <a:t>                                       измеряется его заслугами Родине, его человеческое </a:t>
            </a:r>
          </a:p>
          <a:p>
            <a:pPr algn="r" fontAlgn="base">
              <a:spcBef>
                <a:spcPct val="0"/>
              </a:spcBef>
              <a:spcAft>
                <a:spcPct val="0"/>
              </a:spcAft>
            </a:pPr>
            <a:r>
              <a:rPr lang="ru-RU" altLang="ru-RU" sz="1600" i="1" dirty="0">
                <a:solidFill>
                  <a:prstClr val="black"/>
                </a:solidFill>
                <a:latin typeface="Times New Roman" pitchFamily="18" charset="0"/>
                <a:cs typeface="Times New Roman" pitchFamily="18" charset="0"/>
              </a:rPr>
              <a:t>                      достоинство – силой его патриотизма.</a:t>
            </a:r>
          </a:p>
          <a:p>
            <a:pPr algn="r" fontAlgn="base">
              <a:spcBef>
                <a:spcPct val="0"/>
              </a:spcBef>
              <a:spcAft>
                <a:spcPct val="0"/>
              </a:spcAft>
            </a:pPr>
            <a:r>
              <a:rPr lang="ru-RU" altLang="ru-RU" sz="1600" i="1" dirty="0" smtClean="0">
                <a:solidFill>
                  <a:prstClr val="black"/>
                </a:solidFill>
                <a:latin typeface="Times New Roman" pitchFamily="18" charset="0"/>
                <a:cs typeface="Times New Roman" pitchFamily="18" charset="0"/>
              </a:rPr>
              <a:t>Н.Г. Чернышевский</a:t>
            </a:r>
            <a:endParaRPr lang="ru-RU" altLang="ru-RU" sz="2000" i="1" dirty="0">
              <a:solidFill>
                <a:prstClr val="black"/>
              </a:solidFill>
            </a:endParaRPr>
          </a:p>
        </p:txBody>
      </p:sp>
    </p:spTree>
    <p:extLst>
      <p:ext uri="{BB962C8B-B14F-4D97-AF65-F5344CB8AC3E}">
        <p14:creationId xmlns:p14="http://schemas.microsoft.com/office/powerpoint/2010/main" val="368176108"/>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7544" y="620688"/>
            <a:ext cx="8229600" cy="1727200"/>
          </a:xfrm>
        </p:spPr>
        <p:txBody>
          <a:bodyPr/>
          <a:lstStyle/>
          <a:p>
            <a:pPr eaLnBrk="1" hangingPunct="1"/>
            <a:r>
              <a:rPr lang="ru-RU" altLang="ru-RU" b="1" i="1" dirty="0" smtClean="0">
                <a:solidFill>
                  <a:schemeClr val="accent5">
                    <a:lumMod val="60000"/>
                    <a:lumOff val="40000"/>
                  </a:schemeClr>
                </a:solidFill>
                <a:latin typeface="Times New Roman" pitchFamily="18" charset="0"/>
              </a:rPr>
              <a:t>Спасибо за внимание!</a:t>
            </a:r>
            <a:br>
              <a:rPr lang="ru-RU" altLang="ru-RU" b="1" i="1" dirty="0" smtClean="0">
                <a:solidFill>
                  <a:schemeClr val="accent5">
                    <a:lumMod val="60000"/>
                    <a:lumOff val="40000"/>
                  </a:schemeClr>
                </a:solidFill>
                <a:latin typeface="Times New Roman" pitchFamily="18" charset="0"/>
              </a:rPr>
            </a:br>
            <a:r>
              <a:rPr lang="ru-RU" altLang="ru-RU" b="1" i="1" dirty="0" smtClean="0">
                <a:solidFill>
                  <a:schemeClr val="accent5">
                    <a:lumMod val="60000"/>
                    <a:lumOff val="40000"/>
                  </a:schemeClr>
                </a:solidFill>
                <a:latin typeface="Times New Roman" pitchFamily="18" charset="0"/>
              </a:rPr>
              <a:t>Творческих удач!</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36550" y="142875"/>
            <a:ext cx="8469313" cy="1143000"/>
          </a:xfrm>
        </p:spPr>
        <p:txBody>
          <a:bodyPr/>
          <a:lstStyle/>
          <a:p>
            <a:pPr eaLnBrk="1" hangingPunct="1"/>
            <a:r>
              <a:rPr lang="ru-RU" altLang="ru-RU" sz="2800" dirty="0" smtClean="0"/>
              <a:t>2 сентября – 70 лет победы во Второй мировой войне</a:t>
            </a:r>
            <a:endParaRPr lang="ru-RU" altLang="ru-RU" sz="2800" b="1" dirty="0" smtClean="0"/>
          </a:p>
        </p:txBody>
      </p:sp>
      <p:sp>
        <p:nvSpPr>
          <p:cNvPr id="6148" name="Rectangle 3"/>
          <p:cNvSpPr>
            <a:spLocks noGrp="1" noChangeArrowheads="1"/>
          </p:cNvSpPr>
          <p:nvPr>
            <p:ph type="body" sz="half" idx="4294967295"/>
          </p:nvPr>
        </p:nvSpPr>
        <p:spPr>
          <a:xfrm>
            <a:off x="4763379" y="1311275"/>
            <a:ext cx="4107572" cy="5286077"/>
          </a:xfrm>
        </p:spPr>
        <p:txBody>
          <a:bodyPr/>
          <a:lstStyle/>
          <a:p>
            <a:pPr algn="just" eaLnBrk="1" hangingPunct="1">
              <a:lnSpc>
                <a:spcPct val="80000"/>
              </a:lnSpc>
              <a:defRPr/>
            </a:pPr>
            <a:r>
              <a:rPr lang="ru-RU" altLang="ru-RU" sz="2000" dirty="0">
                <a:solidFill>
                  <a:schemeClr val="tx1"/>
                </a:solidFill>
                <a:latin typeface="Book Antiqua" pitchFamily="18" charset="0"/>
              </a:rPr>
              <a:t>Вторая мировая война (1 сентября 1939 — 2 сентября 1945) — война двух мировых военно-политических коалиций, ставшая крупнейшим вооружённым конфликтом в истории человечества. В ней участвовало 62 государства из 73 существовавших на тот момент (80 % населения земного шара). Боевые действия велись на территории трёх континентов и в водах четырёх океанов. Это единственный конфликт, в котором было применено ядерное оружие.</a:t>
            </a:r>
            <a:endParaRPr lang="ru-RU" altLang="ru-RU" sz="2000" dirty="0" smtClean="0">
              <a:solidFill>
                <a:schemeClr val="tx1"/>
              </a:solidFill>
              <a:latin typeface="Book Antiqu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00808"/>
            <a:ext cx="4511859" cy="324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03095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Дни воинской славы России</a:t>
            </a:r>
            <a:endParaRPr lang="ru-RU" sz="4000" b="1" dirty="0"/>
          </a:p>
        </p:txBody>
      </p:sp>
      <p:sp>
        <p:nvSpPr>
          <p:cNvPr id="6" name="Текст 5"/>
          <p:cNvSpPr>
            <a:spLocks noGrp="1"/>
          </p:cNvSpPr>
          <p:nvPr>
            <p:ph type="body" sz="quarter" idx="10"/>
          </p:nvPr>
        </p:nvSpPr>
        <p:spPr>
          <a:xfrm>
            <a:off x="935596" y="1340768"/>
            <a:ext cx="7740860" cy="4536504"/>
          </a:xfrm>
        </p:spPr>
        <p:txBody>
          <a:bodyPr/>
          <a:lstStyle/>
          <a:p>
            <a:pPr algn="just"/>
            <a:r>
              <a:rPr lang="ru-RU" sz="1700" b="1" dirty="0">
                <a:solidFill>
                  <a:schemeClr val="tx1"/>
                </a:solidFill>
              </a:rPr>
              <a:t>8 сентября</a:t>
            </a:r>
            <a:r>
              <a:rPr lang="ru-RU" sz="1700" dirty="0">
                <a:solidFill>
                  <a:schemeClr val="tx1"/>
                </a:solidFill>
              </a:rPr>
              <a:t> - День Бородинского сражения русской армии под командованием М.И. Кутузова с французской армией (1812 год);</a:t>
            </a:r>
          </a:p>
          <a:p>
            <a:pPr algn="just"/>
            <a:r>
              <a:rPr lang="ru-RU" sz="1700" b="1" dirty="0">
                <a:solidFill>
                  <a:schemeClr val="tx1"/>
                </a:solidFill>
              </a:rPr>
              <a:t>11 сентября </a:t>
            </a:r>
            <a:r>
              <a:rPr lang="ru-RU" sz="1700" dirty="0">
                <a:solidFill>
                  <a:schemeClr val="tx1"/>
                </a:solidFill>
              </a:rPr>
              <a:t>- День победы русской эскадры под командованием Ф.Ф. Ушакова над турецкой эскадрой у мыса </a:t>
            </a:r>
            <a:r>
              <a:rPr lang="ru-RU" sz="1700" dirty="0" err="1">
                <a:solidFill>
                  <a:schemeClr val="tx1"/>
                </a:solidFill>
              </a:rPr>
              <a:t>Тендра</a:t>
            </a:r>
            <a:r>
              <a:rPr lang="ru-RU" sz="1700" dirty="0">
                <a:solidFill>
                  <a:schemeClr val="tx1"/>
                </a:solidFill>
              </a:rPr>
              <a:t> (1790 год);</a:t>
            </a:r>
          </a:p>
          <a:p>
            <a:pPr algn="just"/>
            <a:r>
              <a:rPr lang="ru-RU" sz="1700" b="1" dirty="0">
                <a:solidFill>
                  <a:schemeClr val="tx1"/>
                </a:solidFill>
              </a:rPr>
              <a:t>21 сентября</a:t>
            </a:r>
            <a:r>
              <a:rPr lang="ru-RU" sz="1700" dirty="0">
                <a:solidFill>
                  <a:schemeClr val="tx1"/>
                </a:solidFill>
              </a:rPr>
              <a:t> - День победы русских полков во главе с великим князем Дмитрием Донским над монголо-татарскими войсками в Куликовской битве (1380 год);</a:t>
            </a:r>
          </a:p>
          <a:p>
            <a:pPr algn="just"/>
            <a:r>
              <a:rPr lang="ru-RU" sz="1700" b="1" dirty="0">
                <a:solidFill>
                  <a:schemeClr val="tx1"/>
                </a:solidFill>
              </a:rPr>
              <a:t>4 ноября </a:t>
            </a:r>
            <a:r>
              <a:rPr lang="ru-RU" sz="1700" dirty="0">
                <a:solidFill>
                  <a:schemeClr val="tx1"/>
                </a:solidFill>
              </a:rPr>
              <a:t>- День народного единства;</a:t>
            </a:r>
          </a:p>
          <a:p>
            <a:pPr algn="just"/>
            <a:r>
              <a:rPr lang="ru-RU" sz="1700" b="1" dirty="0">
                <a:solidFill>
                  <a:schemeClr val="tx1"/>
                </a:solidFill>
              </a:rPr>
              <a:t>7 ноября</a:t>
            </a:r>
            <a:r>
              <a:rPr lang="ru-RU" sz="1700" dirty="0">
                <a:solidFill>
                  <a:schemeClr val="tx1"/>
                </a:solidFill>
              </a:rPr>
              <a:t> - День проведения военного парада на Красной площади в городе Москве в ознаменование двадцать четвертой годовщины Великой Октябрьской социалистической революции (1941 год);</a:t>
            </a:r>
          </a:p>
          <a:p>
            <a:pPr algn="just"/>
            <a:r>
              <a:rPr lang="ru-RU" sz="1700" b="1" dirty="0">
                <a:solidFill>
                  <a:schemeClr val="tx1"/>
                </a:solidFill>
              </a:rPr>
              <a:t>1 декабря </a:t>
            </a:r>
            <a:r>
              <a:rPr lang="ru-RU" sz="1700" dirty="0">
                <a:solidFill>
                  <a:schemeClr val="tx1"/>
                </a:solidFill>
              </a:rPr>
              <a:t>- День победы русской эскадры под командованием П.С. Нахимова над турецкой эскадрой у мыса Синоп (1853 год);</a:t>
            </a:r>
          </a:p>
          <a:p>
            <a:pPr algn="just"/>
            <a:r>
              <a:rPr lang="ru-RU" sz="1700" b="1" dirty="0">
                <a:solidFill>
                  <a:schemeClr val="tx1"/>
                </a:solidFill>
              </a:rPr>
              <a:t>5 декабря </a:t>
            </a:r>
            <a:r>
              <a:rPr lang="ru-RU" sz="1700" dirty="0">
                <a:solidFill>
                  <a:schemeClr val="tx1"/>
                </a:solidFill>
              </a:rPr>
              <a:t>- День начала контрнаступления советских войск против немецко-фашистских войск в битве под Москвой (1941 год);</a:t>
            </a:r>
          </a:p>
          <a:p>
            <a:pPr algn="just"/>
            <a:r>
              <a:rPr lang="ru-RU" sz="1700" b="1" dirty="0">
                <a:solidFill>
                  <a:schemeClr val="tx1"/>
                </a:solidFill>
              </a:rPr>
              <a:t>24 декабря </a:t>
            </a:r>
            <a:r>
              <a:rPr lang="ru-RU" sz="1700" dirty="0">
                <a:solidFill>
                  <a:schemeClr val="tx1"/>
                </a:solidFill>
              </a:rPr>
              <a:t>- День взятия турецкой крепости Измаил русскими войсками под командованием А.В. Суворова (1790 год).</a:t>
            </a:r>
          </a:p>
          <a:p>
            <a:endParaRPr lang="ru-RU" sz="1600" dirty="0"/>
          </a:p>
        </p:txBody>
      </p:sp>
    </p:spTree>
    <p:extLst>
      <p:ext uri="{BB962C8B-B14F-4D97-AF65-F5344CB8AC3E}">
        <p14:creationId xmlns:p14="http://schemas.microsoft.com/office/powerpoint/2010/main" val="3192719209"/>
      </p:ext>
    </p:extLst>
  </p:cSld>
  <p:clrMapOvr>
    <a:masterClrMapping/>
  </p:clrMapOvr>
  <p:transition spd="med"/>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9.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4016</TotalTime>
  <Words>8539</Words>
  <Application>Microsoft Office PowerPoint</Application>
  <PresentationFormat>Экран (4:3)</PresentationFormat>
  <Paragraphs>402</Paragraphs>
  <Slides>70</Slides>
  <Notes>9</Notes>
  <HiddenSlides>0</HiddenSlides>
  <MMClips>0</MMClips>
  <ScaleCrop>false</ScaleCrop>
  <HeadingPairs>
    <vt:vector size="4" baseType="variant">
      <vt:variant>
        <vt:lpstr>Тема</vt:lpstr>
      </vt:variant>
      <vt:variant>
        <vt:i4>11</vt:i4>
      </vt:variant>
      <vt:variant>
        <vt:lpstr>Заголовки слайдов</vt:lpstr>
      </vt:variant>
      <vt:variant>
        <vt:i4>70</vt:i4>
      </vt:variant>
    </vt:vector>
  </HeadingPairs>
  <TitlesOfParts>
    <vt:vector size="81" baseType="lpstr">
      <vt:lpstr>Тема Office</vt:lpstr>
      <vt:lpstr>1_Тема Office</vt:lpstr>
      <vt:lpstr>2_Тема Office</vt:lpstr>
      <vt:lpstr>5_Тема Office</vt:lpstr>
      <vt:lpstr>6_Тема Office</vt:lpstr>
      <vt:lpstr>7_Тема Office</vt:lpstr>
      <vt:lpstr>8_Тема Office</vt:lpstr>
      <vt:lpstr>Апекс</vt:lpstr>
      <vt:lpstr>Воздушный поток</vt:lpstr>
      <vt:lpstr>9_Тема Office</vt:lpstr>
      <vt:lpstr>3_Тема Office</vt:lpstr>
      <vt:lpstr>Планирование: теория  и практика</vt:lpstr>
      <vt:lpstr>Презентация PowerPoint</vt:lpstr>
      <vt:lpstr>По решению ООН:</vt:lpstr>
      <vt:lpstr>По решению президента РФ В. В. Путина</vt:lpstr>
      <vt:lpstr>2015 год – Год ветеранов Великой Отечественной войны 1941-1945 годов в Содружестве Независимых Государств</vt:lpstr>
      <vt:lpstr>Книги-юбиляры 2015:</vt:lpstr>
      <vt:lpstr>Презентация PowerPoint</vt:lpstr>
      <vt:lpstr>2 сентября – 70 лет победы во Второй мировой войне</vt:lpstr>
      <vt:lpstr>Дни воинской славы России</vt:lpstr>
      <vt:lpstr>Дни воинской славы России</vt:lpstr>
      <vt:lpstr>Памятные даты России</vt:lpstr>
      <vt:lpstr>Презентация PowerPoint</vt:lpstr>
      <vt:lpstr>Памятные даты России</vt:lpstr>
      <vt:lpstr>7 сентября – Международный день уничтожения военной игрушки </vt:lpstr>
      <vt:lpstr>7  сентября – 145 лет со дня рождения русского писателя Александра Ивановича Куприна (1870-1938)</vt:lpstr>
      <vt:lpstr>Дни воинской славы России</vt:lpstr>
      <vt:lpstr>Блинков Александр Сражение у острова Тендра 28-29 августа 1790 года</vt:lpstr>
      <vt:lpstr>13 сентября – 80 лет со дня рождения русского писателя Альберта Анатольевича Лиханова (1935)</vt:lpstr>
      <vt:lpstr>21 сентября – 635 лет Куликовской битве</vt:lpstr>
      <vt:lpstr>3 октября – 120 лет со дня рождения русского поэта Сергея Есенина (1895-1925)</vt:lpstr>
      <vt:lpstr>7 октября – 100 лет со дня рождения русской поэтессы Маргариты Алигер (1915 – 1992) </vt:lpstr>
      <vt:lpstr>16 октября – 105 лет со дня рождения русской писательницы  Лии Борисовны Гераскиной (1910-2010)</vt:lpstr>
      <vt:lpstr>22 октября – 145 лет со дня рождения русского писателя, лауреата Нобелевской премии по литературе (1953) Ивана Алексеевича Бунина (1870-1953). </vt:lpstr>
      <vt:lpstr>22 октября - Праздник белых журавлей</vt:lpstr>
      <vt:lpstr>Презентация PowerPoint</vt:lpstr>
      <vt:lpstr>22 октября – 90 лет русскому писателю, кинодраматургу Владимиру Карповичу  Железникову (р. 1925). </vt:lpstr>
      <vt:lpstr>26 октября – Международный день школьных библиотек</vt:lpstr>
      <vt:lpstr>30 октября – 95 лет со дня рождения русского писателя Вячеслава Леонидовича Кондратьева (1920-1993). </vt:lpstr>
      <vt:lpstr>Презентация PowerPoint</vt:lpstr>
      <vt:lpstr>28 ноября – 135 лет со дня рождения русского поэта Александра Александровича Блока (1880-1921).</vt:lpstr>
      <vt:lpstr>28 ноября – 100 лет со дня рождения русского поэта, писателя Константина (Кирилла) Михайловича Симонова (1915-1979). </vt:lpstr>
      <vt:lpstr>28 ноября – 110 лет со дня рождения русского писателя Гавриила Николаевича Троепольского (1905-1995). </vt:lpstr>
      <vt:lpstr>Презентация PowerPoint</vt:lpstr>
      <vt:lpstr>30 ноября – 180 лет со дня рождения американского писателя Марка Твена (н. и. Сэмюэл Ленгхорн Клеменс) (1835-1910).</vt:lpstr>
      <vt:lpstr>5 декабря – 195 лет со дня рождения русского поэта Афанасия Афанасьевича Фета (н.ф. Шеншин) (1820-1892).</vt:lpstr>
      <vt:lpstr>12 декабря – 90 лет со дня рождения композитора, народного артиста РСФСР, лауреата премии «Национальная гордость России» (2003) Владимира Яковлевича Шаинского (р. 1925). </vt:lpstr>
      <vt:lpstr>Дни воинской славы России</vt:lpstr>
      <vt:lpstr>Презентация PowerPoint</vt:lpstr>
      <vt:lpstr>По решению президента РФ В. В. Путина</vt:lpstr>
      <vt:lpstr>2016 год – Год образования в СНГ</vt:lpstr>
      <vt:lpstr>Книги-юбиляры 2016:</vt:lpstr>
      <vt:lpstr>2016 год – 160 лет Государственной Третьяковской Галерее (1856)</vt:lpstr>
      <vt:lpstr>2016 год – 70 лет ЮНЕСКО – Организации объединенных наций по вопросам образования, науки и культуры (1946).</vt:lpstr>
      <vt:lpstr>2016 год – 70 лет ЮНИСЕФ – Детский фонд ООН (1946)</vt:lpstr>
      <vt:lpstr>2016 год – 60 лет Международной премии Х. К. Андерсена  (1956)</vt:lpstr>
      <vt:lpstr>8 января – 70 лет со дня рождения русского поэта, переводчика Михаила Давидовича Яснова (р. 1946).</vt:lpstr>
      <vt:lpstr>12 января – 140 лет со дня рождения  американского писателя Джека Лондона (н. и. Джон Гриффит Чейни) (1876-1916).</vt:lpstr>
      <vt:lpstr>24 января - 240 лет со дня рождения  немецкого писателя, композитора, художника Эрнста Теодора Амадея Гофмана (1776-1822)</vt:lpstr>
      <vt:lpstr>27 января – 190 лет со дня рождения русского писателя, публициста, критика Михаила Евграфовича Салтыкова-Щедрина (н. ф. Салтыков) (1826-1889).</vt:lpstr>
      <vt:lpstr>5 февраля – 180 лет со дня рождения русского литературного критика, публициста Николая Александровича  Добролюбова (1836-1861).</vt:lpstr>
      <vt:lpstr>8 февраля –  День юного героя антифашиста</vt:lpstr>
      <vt:lpstr>Презентация PowerPoint</vt:lpstr>
      <vt:lpstr>16 февраля – 185 лет со дня рождения русского писателя Николая Семёновича Лескова (1831-1895). </vt:lpstr>
      <vt:lpstr>17 февраля - 160 лет со дня рождения  французского писателя Жозефа РОНИ (старшего) (н. и. Жозеф-Анри Бёкс) (1856-1940)</vt:lpstr>
      <vt:lpstr>17 февраля – 110 лет со дня рождения  русской поэтессы Агнии Львовны Барто (1906-1981) </vt:lpstr>
      <vt:lpstr>21 февраля -  Международный день родного языка</vt:lpstr>
      <vt:lpstr>Краеведческие памятные даты</vt:lpstr>
      <vt:lpstr>3 марта - 155 лет отмены крепостного права в России</vt:lpstr>
      <vt:lpstr>12 апреля–  85 лет со дня рождения русского писателя Виталия Титовича Коржикова (1931-2007).</vt:lpstr>
      <vt:lpstr>Презентация PowerPoint</vt:lpstr>
      <vt:lpstr>15 апреля–  130 лет со дня рождения русского поэта Николая Степановича Гумилева (1886-1921).</vt:lpstr>
      <vt:lpstr>15 апреля –  90 лет со дня рождения русской поэтессы Эммы Эфраимовны Мошковской (1926-1981).</vt:lpstr>
      <vt:lpstr>16 апреля–  100 лет со дня рождения русского писателя, критика, литературоведа, библиографа Евгения Павловича Брандиса (1916-1985).</vt:lpstr>
      <vt:lpstr>19  апреля–  80 лет со дня рождения русского поэта, прозаика, переводчика Юрия Наумовича Кушака (р. 1936).</vt:lpstr>
      <vt:lpstr>15 мая - 160 лет со дня рождения  американского писателя, сказочника Лаймена Фрэнка Баума (1856-1919)</vt:lpstr>
      <vt:lpstr>15  мая –  125 лет со дня рождения русского писателя, драматурга Михаила Афанасьевича Булгакова (1891-1940).</vt:lpstr>
      <vt:lpstr>11 июня –  205 лет со дня рождения русского писателя, литературного критика, публициста Виссариона Григорьевича Белинского (1811-1848).</vt:lpstr>
      <vt:lpstr>Презентация PowerPoint</vt:lpstr>
      <vt:lpstr>Презентация PowerPoint</vt:lpstr>
      <vt:lpstr>Спасибо за внимание! Творческих удач!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Планирование: теория  и практика</dc:title>
  <dc:creator>User</dc:creator>
  <cp:lastModifiedBy>Admin</cp:lastModifiedBy>
  <cp:revision>200</cp:revision>
  <dcterms:created xsi:type="dcterms:W3CDTF">2014-01-31T08:20:47Z</dcterms:created>
  <dcterms:modified xsi:type="dcterms:W3CDTF">2015-08-31T05:33:12Z</dcterms:modified>
</cp:coreProperties>
</file>