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877" r:id="rId2"/>
    <p:sldId id="878" r:id="rId3"/>
    <p:sldId id="890" r:id="rId4"/>
    <p:sldId id="426" r:id="rId5"/>
    <p:sldId id="440" r:id="rId6"/>
    <p:sldId id="879" r:id="rId7"/>
    <p:sldId id="893" r:id="rId8"/>
    <p:sldId id="442" r:id="rId9"/>
    <p:sldId id="891" r:id="rId10"/>
    <p:sldId id="892" r:id="rId11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5382643-6D9B-4EED-B4B1-48474D181CA1}">
          <p14:sldIdLst>
            <p14:sldId id="877"/>
            <p14:sldId id="878"/>
            <p14:sldId id="890"/>
            <p14:sldId id="426"/>
            <p14:sldId id="440"/>
            <p14:sldId id="879"/>
            <p14:sldId id="893"/>
            <p14:sldId id="442"/>
            <p14:sldId id="891"/>
            <p14:sldId id="8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84" y="119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794BD-58BA-4AEC-A517-CFD1A4D6D4D6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AE090-C101-49C9-AD75-AAB592887A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963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08E3B4-A007-4A58-91E2-311CDF4612D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944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08E3B4-A007-4A58-91E2-311CDF4612D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206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08E3B4-A007-4A58-91E2-311CDF4612D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311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08E3B4-A007-4A58-91E2-311CDF4612D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920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43000" y="3352800"/>
            <a:ext cx="9906000" cy="665480"/>
          </a:xfrm>
        </p:spPr>
        <p:txBody>
          <a:bodyPr lIns="0" tIns="0" rIns="0" bIns="0"/>
          <a:lstStyle>
            <a:lvl1pPr>
              <a:defRPr sz="4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33" y="228600"/>
            <a:ext cx="3969426" cy="2438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62707" y="2461736"/>
            <a:ext cx="10972800" cy="738664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2769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>
          <a:xfrm>
            <a:off x="609600" y="6377940"/>
            <a:ext cx="280416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4904B-C9AF-4087-BAD3-D62D715C53DD}" type="datetimeFigureOut">
              <a:rPr lang="ru-RU"/>
              <a:pPr>
                <a:defRPr/>
              </a:pPr>
              <a:t>21.10.2022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145280" y="6377940"/>
            <a:ext cx="390144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>
          <a:xfrm>
            <a:off x="8778240" y="6377940"/>
            <a:ext cx="280416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E3E2A-3140-4EC2-8826-A0CD534573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59296" y="101295"/>
            <a:ext cx="7603490" cy="606425"/>
          </a:xfrm>
          <a:custGeom>
            <a:avLst/>
            <a:gdLst/>
            <a:ahLst/>
            <a:cxnLst/>
            <a:rect l="l" t="t" r="r" b="b"/>
            <a:pathLst>
              <a:path w="7603490" h="606425">
                <a:moveTo>
                  <a:pt x="544664" y="0"/>
                </a:moveTo>
                <a:lnTo>
                  <a:pt x="0" y="606183"/>
                </a:lnTo>
                <a:lnTo>
                  <a:pt x="7603070" y="606183"/>
                </a:lnTo>
                <a:lnTo>
                  <a:pt x="7603070" y="19977"/>
                </a:lnTo>
                <a:lnTo>
                  <a:pt x="544664" y="0"/>
                </a:lnTo>
                <a:close/>
              </a:path>
            </a:pathLst>
          </a:custGeom>
          <a:solidFill>
            <a:srgbClr val="00B050"/>
          </a:solidFill>
          <a:ln w="1270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endParaRPr b="1" cap="none" spc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4559299" y="101295"/>
            <a:ext cx="7599680" cy="606425"/>
          </a:xfrm>
          <a:custGeom>
            <a:avLst/>
            <a:gdLst/>
            <a:ahLst/>
            <a:cxnLst/>
            <a:rect l="l" t="t" r="r" b="b"/>
            <a:pathLst>
              <a:path w="7599680" h="606425">
                <a:moveTo>
                  <a:pt x="544383" y="0"/>
                </a:moveTo>
                <a:lnTo>
                  <a:pt x="7599189" y="19965"/>
                </a:lnTo>
                <a:lnTo>
                  <a:pt x="7599189" y="605878"/>
                </a:lnTo>
                <a:lnTo>
                  <a:pt x="0" y="605878"/>
                </a:lnTo>
                <a:lnTo>
                  <a:pt x="544383" y="0"/>
                </a:lnTo>
                <a:close/>
              </a:path>
            </a:pathLst>
          </a:custGeom>
          <a:ln w="12693">
            <a:solidFill>
              <a:srgbClr val="0C54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6675970"/>
            <a:ext cx="12191999" cy="178854"/>
          </a:xfrm>
          <a:prstGeom prst="rect">
            <a:avLst/>
          </a:prstGeom>
          <a:solidFill>
            <a:srgbClr val="00B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379811" y="0"/>
            <a:ext cx="656166" cy="712432"/>
          </a:xfrm>
          <a:custGeom>
            <a:avLst/>
            <a:gdLst/>
            <a:ahLst/>
            <a:cxnLst/>
            <a:rect l="l" t="t" r="r" b="b"/>
            <a:pathLst>
              <a:path w="666750" h="712470">
                <a:moveTo>
                  <a:pt x="666409" y="0"/>
                </a:moveTo>
                <a:lnTo>
                  <a:pt x="0" y="711866"/>
                </a:lnTo>
                <a:lnTo>
                  <a:pt x="0" y="711866"/>
                </a:lnTo>
              </a:path>
            </a:pathLst>
          </a:custGeom>
          <a:ln w="28560">
            <a:solidFill>
              <a:srgbClr val="00B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024667" y="0"/>
            <a:ext cx="7148830" cy="0"/>
          </a:xfrm>
          <a:custGeom>
            <a:avLst/>
            <a:gdLst/>
            <a:ahLst/>
            <a:cxnLst/>
            <a:rect l="l" t="t" r="r" b="b"/>
            <a:pathLst>
              <a:path w="7148830">
                <a:moveTo>
                  <a:pt x="0" y="0"/>
                </a:moveTo>
                <a:lnTo>
                  <a:pt x="7148567" y="0"/>
                </a:lnTo>
              </a:path>
            </a:pathLst>
          </a:custGeom>
          <a:ln w="28560">
            <a:solidFill>
              <a:srgbClr val="00B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8465" y="702734"/>
            <a:ext cx="4379595" cy="0"/>
          </a:xfrm>
          <a:custGeom>
            <a:avLst/>
            <a:gdLst/>
            <a:ahLst/>
            <a:cxnLst/>
            <a:rect l="l" t="t" r="r" b="b"/>
            <a:pathLst>
              <a:path w="4379595">
                <a:moveTo>
                  <a:pt x="4379265" y="0"/>
                </a:moveTo>
                <a:lnTo>
                  <a:pt x="0" y="0"/>
                </a:lnTo>
              </a:path>
            </a:pathLst>
          </a:custGeom>
          <a:ln w="28560">
            <a:solidFill>
              <a:srgbClr val="00B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1044" y="990091"/>
            <a:ext cx="11909910" cy="665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7982" y="1731526"/>
            <a:ext cx="5271770" cy="3037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0" y="12661"/>
            <a:ext cx="1086900" cy="66767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31C75F7E-AEAB-49EF-8B95-06A7A64A81B9}"/>
              </a:ext>
            </a:extLst>
          </p:cNvPr>
          <p:cNvSpPr txBox="1"/>
          <p:nvPr/>
        </p:nvSpPr>
        <p:spPr>
          <a:xfrm>
            <a:off x="1260668" y="2351782"/>
            <a:ext cx="83665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algn="ctr">
              <a:defRPr sz="3200" b="1">
                <a:solidFill>
                  <a:srgbClr val="002060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Об особенностях анализа результатов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обучающихся образовательных организаций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 2022-2023 учебном году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BF0004-1436-4595-82CA-DDB958C64427}"/>
              </a:ext>
            </a:extLst>
          </p:cNvPr>
          <p:cNvSpPr txBox="1"/>
          <p:nvPr/>
        </p:nvSpPr>
        <p:spPr>
          <a:xfrm>
            <a:off x="4876800" y="5715000"/>
            <a:ext cx="1774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21 октября 2022</a:t>
            </a:r>
          </a:p>
        </p:txBody>
      </p:sp>
    </p:spTree>
    <p:extLst>
      <p:ext uri="{BB962C8B-B14F-4D97-AF65-F5344CB8AC3E}">
        <p14:creationId xmlns:p14="http://schemas.microsoft.com/office/powerpoint/2010/main" val="498227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47363C92-DBE4-44CB-8268-64F2BE2A2B80}"/>
              </a:ext>
            </a:extLst>
          </p:cNvPr>
          <p:cNvSpPr/>
          <p:nvPr/>
        </p:nvSpPr>
        <p:spPr>
          <a:xfrm>
            <a:off x="5105400" y="138235"/>
            <a:ext cx="6934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097280" hangingPunct="0">
              <a:defRPr/>
            </a:pPr>
            <a:r>
              <a:rPr lang="ru-RU" sz="2800" b="1" kern="0" dirty="0"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Оценка уровня объективности результатов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58D7BF-FD96-4C45-8E8C-9563EEF709CB}"/>
              </a:ext>
            </a:extLst>
          </p:cNvPr>
          <p:cNvSpPr txBox="1"/>
          <p:nvPr/>
        </p:nvSpPr>
        <p:spPr>
          <a:xfrm>
            <a:off x="1524000" y="1143000"/>
            <a:ext cx="8845408" cy="29238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>
            <a:defPPr>
              <a:defRPr lang="ru-RU"/>
            </a:defPPr>
            <a:lvl1pPr marR="0" indent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ea typeface="Arial"/>
                <a:cs typeface="Calibri" panose="020F0502020204030204" pitchFamily="34" charset="0"/>
              </a:defRPr>
            </a:lvl1pPr>
          </a:lstStyle>
          <a:p>
            <a:pPr>
              <a:spcAft>
                <a:spcPts val="1200"/>
              </a:spcAft>
            </a:pPr>
            <a:r>
              <a:rPr lang="ru-RU" sz="1800" b="1" dirty="0">
                <a:sym typeface="Arial"/>
              </a:rPr>
              <a:t>Объективность результатов:</a:t>
            </a:r>
          </a:p>
          <a:p>
            <a:pPr marL="285750" indent="-285750">
              <a:spcAft>
                <a:spcPts val="1200"/>
              </a:spcAft>
              <a:buFont typeface="Calibri" panose="020F0502020204030204" pitchFamily="34" charset="0"/>
              <a:buChar char="-"/>
            </a:pPr>
            <a:r>
              <a:rPr lang="ru-RU" sz="1800" b="1" dirty="0">
                <a:sym typeface="Arial"/>
              </a:rPr>
              <a:t> показатель 1.2 </a:t>
            </a:r>
            <a:r>
              <a:rPr lang="ru-RU" sz="1800" dirty="0">
                <a:sym typeface="Arial"/>
              </a:rPr>
              <a:t>–соответствие не менее 75% итоговых (годовых) отметок обучающихся результатам ВПР; </a:t>
            </a:r>
          </a:p>
          <a:p>
            <a:pPr marL="285750" indent="-285750">
              <a:spcAft>
                <a:spcPts val="1200"/>
              </a:spcAft>
              <a:buFont typeface="Calibri" panose="020F0502020204030204" pitchFamily="34" charset="0"/>
              <a:buChar char="-"/>
            </a:pPr>
            <a:r>
              <a:rPr lang="ru-RU" sz="1800" b="1" dirty="0">
                <a:sym typeface="Arial"/>
              </a:rPr>
              <a:t>показатель 1.10 </a:t>
            </a:r>
            <a:r>
              <a:rPr lang="ru-RU" sz="1800" dirty="0">
                <a:sym typeface="Arial"/>
              </a:rPr>
              <a:t>– доля выпускников, получивших аттестат особого образца, набравших по всем предметам ОГЭ максимальный балл по 5-балльной шкале, составляет не менее 95%;</a:t>
            </a:r>
          </a:p>
          <a:p>
            <a:pPr marL="285750" indent="-285750">
              <a:spcAft>
                <a:spcPts val="1200"/>
              </a:spcAft>
              <a:buFont typeface="Calibri" panose="020F0502020204030204" pitchFamily="34" charset="0"/>
              <a:buChar char="-"/>
            </a:pPr>
            <a:r>
              <a:rPr lang="ru-RU" sz="1800" b="1" dirty="0">
                <a:sym typeface="Arial"/>
              </a:rPr>
              <a:t>показатель 1.11</a:t>
            </a:r>
            <a:r>
              <a:rPr lang="ru-RU" sz="1800" dirty="0">
                <a:sym typeface="Arial"/>
              </a:rPr>
              <a:t>. –соответствие годовых отметок обучающихся 9-х классов составляет не менее 75% результатам ОГЭ по русскому языку и математике.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2BF0219F-B8A5-478E-9EA6-C381E014462F}"/>
              </a:ext>
            </a:extLst>
          </p:cNvPr>
          <p:cNvSpPr/>
          <p:nvPr/>
        </p:nvSpPr>
        <p:spPr>
          <a:xfrm>
            <a:off x="914400" y="1447800"/>
            <a:ext cx="452761" cy="450354"/>
          </a:xfrm>
          <a:prstGeom prst="ellipse">
            <a:avLst/>
          </a:prstGeom>
          <a:solidFill>
            <a:srgbClr val="FF7979"/>
          </a:solidFill>
          <a:ln w="25400" cap="flat">
            <a:solidFill>
              <a:srgbClr val="FF000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BA66C396-66FB-436A-82C6-586C3F5E16F2}"/>
              </a:ext>
            </a:extLst>
          </p:cNvPr>
          <p:cNvSpPr/>
          <p:nvPr/>
        </p:nvSpPr>
        <p:spPr>
          <a:xfrm>
            <a:off x="914400" y="2230783"/>
            <a:ext cx="452761" cy="450354"/>
          </a:xfrm>
          <a:prstGeom prst="ellipse">
            <a:avLst/>
          </a:prstGeom>
          <a:solidFill>
            <a:srgbClr val="FF7979"/>
          </a:solidFill>
          <a:ln w="25400" cap="flat">
            <a:solidFill>
              <a:srgbClr val="FF000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BC399EFE-18B7-44C6-B8EF-5535FE982355}"/>
              </a:ext>
            </a:extLst>
          </p:cNvPr>
          <p:cNvSpPr/>
          <p:nvPr/>
        </p:nvSpPr>
        <p:spPr>
          <a:xfrm>
            <a:off x="914399" y="3124200"/>
            <a:ext cx="452761" cy="450354"/>
          </a:xfrm>
          <a:prstGeom prst="ellipse">
            <a:avLst/>
          </a:prstGeom>
          <a:solidFill>
            <a:srgbClr val="FF7979"/>
          </a:solidFill>
          <a:ln w="25400" cap="flat">
            <a:solidFill>
              <a:srgbClr val="FF000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Стрелка: вправо 11">
            <a:extLst>
              <a:ext uri="{FF2B5EF4-FFF2-40B4-BE49-F238E27FC236}">
                <a16:creationId xmlns:a16="http://schemas.microsoft.com/office/drawing/2014/main" id="{485059F6-43FC-4D3D-A97F-6B0D79104CBF}"/>
              </a:ext>
            </a:extLst>
          </p:cNvPr>
          <p:cNvSpPr/>
          <p:nvPr/>
        </p:nvSpPr>
        <p:spPr>
          <a:xfrm rot="5400000">
            <a:off x="1581320" y="4274851"/>
            <a:ext cx="310718" cy="467317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A2DC1CC-2847-40BF-9416-DFEDFE9E0375}"/>
              </a:ext>
            </a:extLst>
          </p:cNvPr>
          <p:cNvSpPr txBox="1"/>
          <p:nvPr/>
        </p:nvSpPr>
        <p:spPr>
          <a:xfrm>
            <a:off x="1243989" y="4787733"/>
            <a:ext cx="1054774" cy="369330"/>
          </a:xfrm>
          <a:prstGeom prst="rect">
            <a:avLst/>
          </a:prstGeom>
          <a:noFill/>
          <a:ln w="12700" cap="flat">
            <a:solidFill>
              <a:srgbClr val="C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ЗАДАЧА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CA6A1141-41A5-4FC9-8051-ADE8F7A58854}"/>
              </a:ext>
            </a:extLst>
          </p:cNvPr>
          <p:cNvSpPr/>
          <p:nvPr/>
        </p:nvSpPr>
        <p:spPr>
          <a:xfrm>
            <a:off x="1243989" y="5428073"/>
            <a:ext cx="9948730" cy="9541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hangingPunct="0"/>
            <a:r>
              <a:rPr lang="ru-RU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Повысить объективность оценочных процедур внутренней системы оценки качества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4283521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A4A2DEB-6EB7-410C-AE68-FA5C1B6D0027}"/>
              </a:ext>
            </a:extLst>
          </p:cNvPr>
          <p:cNvSpPr/>
          <p:nvPr/>
        </p:nvSpPr>
        <p:spPr>
          <a:xfrm>
            <a:off x="4291947" y="6020463"/>
            <a:ext cx="71123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* - граница отметки «</a:t>
            </a:r>
            <a:r>
              <a:rPr lang="ru-RU" b="1" dirty="0">
                <a:solidFill>
                  <a:srgbClr val="0070C0"/>
                </a:solidFill>
              </a:rPr>
              <a:t>2</a:t>
            </a:r>
            <a:r>
              <a:rPr lang="ru-RU" dirty="0"/>
              <a:t>» на ВПР-2022 и ОГЭ-2022, </a:t>
            </a:r>
            <a:r>
              <a:rPr lang="ru-RU" b="1" dirty="0">
                <a:solidFill>
                  <a:srgbClr val="0070C0"/>
                </a:solidFill>
              </a:rPr>
              <a:t>порог </a:t>
            </a:r>
            <a:r>
              <a:rPr lang="ru-RU" dirty="0"/>
              <a:t>на ЕГЭ-2022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9B765B05-E4C0-4DC5-8A08-A5BB0496D5CE}"/>
              </a:ext>
            </a:extLst>
          </p:cNvPr>
          <p:cNvSpPr/>
          <p:nvPr/>
        </p:nvSpPr>
        <p:spPr>
          <a:xfrm>
            <a:off x="5029200" y="116465"/>
            <a:ext cx="70866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/>
              <a:t>Достижение минимального уровня подготовки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D613F630-03F7-4642-AE69-FF37DE7AB8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318772"/>
              </p:ext>
            </p:extLst>
          </p:nvPr>
        </p:nvGraphicFramePr>
        <p:xfrm>
          <a:off x="533400" y="1270024"/>
          <a:ext cx="11277600" cy="3840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1942531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3398628393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86860635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443788423"/>
                    </a:ext>
                  </a:extLst>
                </a:gridCol>
              </a:tblGrid>
              <a:tr h="39946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0070C0"/>
                          </a:solidFill>
                        </a:rPr>
                        <a:t>Предметы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0070C0"/>
                          </a:solidFill>
                        </a:rPr>
                        <a:t>Оценочные процедуры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0070C0"/>
                          </a:solidFill>
                        </a:rPr>
                        <a:t>Значения, учитываемые при расчете показателя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4995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/>
                        <a:t>Математика</a:t>
                      </a:r>
                    </a:p>
                    <a:p>
                      <a:r>
                        <a:rPr lang="ru-RU" sz="2400" dirty="0"/>
                        <a:t>Русский язык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ЕГЭ</a:t>
                      </a:r>
                    </a:p>
                    <a:p>
                      <a:r>
                        <a:rPr lang="ru-RU" sz="2400" dirty="0"/>
                        <a:t>ОГЭ</a:t>
                      </a:r>
                    </a:p>
                    <a:p>
                      <a:r>
                        <a:rPr lang="ru-RU" sz="2400" dirty="0"/>
                        <a:t>ВПР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доли участников оценочных процедур, которые либо не преодолевают минимальную границу*, либо преодолевают ее </a:t>
                      </a:r>
                    </a:p>
                    <a:p>
                      <a:r>
                        <a:rPr lang="ru-RU" sz="2400" dirty="0"/>
                        <a:t>с минимальным запасом в 1-2 балла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уровень объективности окружных результатов ОГЭ и ВПР, который определяется в процессе расчета показателя «Объективность оценочных процедур»</a:t>
                      </a:r>
                    </a:p>
                    <a:p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8998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0088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9B765B05-E4C0-4DC5-8A08-A5BB0496D5CE}"/>
              </a:ext>
            </a:extLst>
          </p:cNvPr>
          <p:cNvSpPr/>
          <p:nvPr/>
        </p:nvSpPr>
        <p:spPr>
          <a:xfrm>
            <a:off x="5029200" y="116465"/>
            <a:ext cx="70866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/>
              <a:t>Достижение минимального уровня подготовки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596374AA-8679-4CFD-97F2-32B7A8F391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922916"/>
              </p:ext>
            </p:extLst>
          </p:nvPr>
        </p:nvGraphicFramePr>
        <p:xfrm>
          <a:off x="457200" y="990600"/>
          <a:ext cx="11440590" cy="5033010"/>
        </p:xfrm>
        <a:graphic>
          <a:graphicData uri="http://schemas.openxmlformats.org/drawingml/2006/table">
            <a:tbl>
              <a:tblPr/>
              <a:tblGrid>
                <a:gridCol w="1793239">
                  <a:extLst>
                    <a:ext uri="{9D8B030D-6E8A-4147-A177-3AD203B41FA5}">
                      <a16:colId xmlns:a16="http://schemas.microsoft.com/office/drawing/2014/main" val="2857894895"/>
                    </a:ext>
                  </a:extLst>
                </a:gridCol>
                <a:gridCol w="1112087">
                  <a:extLst>
                    <a:ext uri="{9D8B030D-6E8A-4147-A177-3AD203B41FA5}">
                      <a16:colId xmlns:a16="http://schemas.microsoft.com/office/drawing/2014/main" val="2936307754"/>
                    </a:ext>
                  </a:extLst>
                </a:gridCol>
                <a:gridCol w="1390108">
                  <a:extLst>
                    <a:ext uri="{9D8B030D-6E8A-4147-A177-3AD203B41FA5}">
                      <a16:colId xmlns:a16="http://schemas.microsoft.com/office/drawing/2014/main" val="3991071404"/>
                    </a:ext>
                  </a:extLst>
                </a:gridCol>
                <a:gridCol w="1240672">
                  <a:extLst>
                    <a:ext uri="{9D8B030D-6E8A-4147-A177-3AD203B41FA5}">
                      <a16:colId xmlns:a16="http://schemas.microsoft.com/office/drawing/2014/main" val="2741243163"/>
                    </a:ext>
                  </a:extLst>
                </a:gridCol>
                <a:gridCol w="1557217">
                  <a:extLst>
                    <a:ext uri="{9D8B030D-6E8A-4147-A177-3AD203B41FA5}">
                      <a16:colId xmlns:a16="http://schemas.microsoft.com/office/drawing/2014/main" val="1972952466"/>
                    </a:ext>
                  </a:extLst>
                </a:gridCol>
                <a:gridCol w="1591377">
                  <a:extLst>
                    <a:ext uri="{9D8B030D-6E8A-4147-A177-3AD203B41FA5}">
                      <a16:colId xmlns:a16="http://schemas.microsoft.com/office/drawing/2014/main" val="3182868974"/>
                    </a:ext>
                  </a:extLst>
                </a:gridCol>
                <a:gridCol w="1324078">
                  <a:extLst>
                    <a:ext uri="{9D8B030D-6E8A-4147-A177-3AD203B41FA5}">
                      <a16:colId xmlns:a16="http://schemas.microsoft.com/office/drawing/2014/main" val="2688272394"/>
                    </a:ext>
                  </a:extLst>
                </a:gridCol>
                <a:gridCol w="1431812">
                  <a:extLst>
                    <a:ext uri="{9D8B030D-6E8A-4147-A177-3AD203B41FA5}">
                      <a16:colId xmlns:a16="http://schemas.microsoft.com/office/drawing/2014/main" val="3212401149"/>
                    </a:ext>
                  </a:extLst>
                </a:gridCol>
              </a:tblGrid>
              <a:tr h="11576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Оценочная процедура, предмет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Количество участников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Количество участников, получивших низкие результаты ("2")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Доля участников, получивших низкие результаты ("2"), в 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Количество участников, получивших низкие результаты </a:t>
                      </a:r>
                    </a:p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(«3» - преодолевшие порог на 1-2 балла )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Доля участников, получивших низкие результаты </a:t>
                      </a:r>
                    </a:p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(«3» - преодолевшие порог на 1-2 балла), в 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ИТОГО </a:t>
                      </a:r>
                      <a:b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количество участников, получивших низкие результаты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ИТОГО </a:t>
                      </a:r>
                      <a:b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доля участников, получивших низкие результаты, </a:t>
                      </a:r>
                    </a:p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 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75023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ВПР 5 Русский язык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547430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ВПР 5 Математика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423627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ВПР 6 Русский язык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029153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ВПР 6 Математика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384125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ОГЭ Русский язык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5912854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ОГЭ Математика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394087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ЕГЭ Русский язык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764517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ЕГЭ Математика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417644"/>
                  </a:ext>
                </a:extLst>
              </a:tr>
              <a:tr h="257175">
                <a:tc gridSpan="6">
                  <a:txBody>
                    <a:bodyPr/>
                    <a:lstStyle/>
                    <a:p>
                      <a:pPr marL="72000"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r>
                        <a:rPr lang="en-US" sz="2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  <a:endParaRPr lang="ru-RU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565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5932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br>
              <a:rPr lang="ru-RU" dirty="0">
                <a:solidFill>
                  <a:srgbClr val="002060"/>
                </a:solidFill>
              </a:rPr>
            </a:br>
            <a:br>
              <a:rPr lang="ru-RU" dirty="0">
                <a:solidFill>
                  <a:srgbClr val="002060"/>
                </a:solidFill>
              </a:rPr>
            </a:br>
            <a:br>
              <a:rPr lang="ru-RU" dirty="0">
                <a:solidFill>
                  <a:schemeClr val="accent4">
                    <a:lumMod val="50000"/>
                  </a:schemeClr>
                </a:solidFill>
              </a:rPr>
            </a:b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0201" y="685800"/>
            <a:ext cx="10020300" cy="552926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endParaRPr lang="en-US" sz="2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400" b="1" dirty="0">
              <a:solidFill>
                <a:srgbClr val="500000"/>
              </a:solidFill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E80E659-FB66-E622-3524-BD3B84081E43}"/>
              </a:ext>
            </a:extLst>
          </p:cNvPr>
          <p:cNvSpPr txBox="1">
            <a:spLocks/>
          </p:cNvSpPr>
          <p:nvPr/>
        </p:nvSpPr>
        <p:spPr>
          <a:xfrm>
            <a:off x="5105400" y="-241062"/>
            <a:ext cx="7315200" cy="1354217"/>
          </a:xfrm>
          <a:prstGeom prst="rect">
            <a:avLst/>
          </a:prstGeom>
        </p:spPr>
        <p:txBody>
          <a:bodyPr wrap="square" lIns="45720" tIns="0" rIns="45720" bIns="0" anchor="b">
            <a:spAutoFit/>
            <a:scene3d>
              <a:camera prst="orthographicFront"/>
              <a:lightRig rig="soft" dir="t">
                <a:rot lat="0" lon="0" rev="17220000"/>
              </a:lightRig>
            </a:scene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4000" b="1" i="1" u="none" strike="noStrike" kern="0" cap="all" spc="0" normalizeH="0" baseline="0" noProof="0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sz="4800" b="1" i="0" u="none" strike="noStrike" kern="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81600" y="141711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Clr>
                <a:schemeClr val="tx1">
                  <a:shade val="95000"/>
                </a:schemeClr>
              </a:buClr>
              <a:defRPr/>
            </a:pPr>
            <a:r>
              <a:rPr lang="ru-RU" sz="2800" b="1" dirty="0">
                <a:latin typeface="+mj-lt"/>
                <a:cs typeface="Times New Roman" pitchFamily="18" charset="0"/>
              </a:rPr>
              <a:t>Анализ результатов ЕГЭ-2022 г.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3DD45F09-2E7C-4DA8-BE90-5FA52E11C98B}"/>
              </a:ext>
            </a:extLst>
          </p:cNvPr>
          <p:cNvSpPr/>
          <p:nvPr/>
        </p:nvSpPr>
        <p:spPr>
          <a:xfrm>
            <a:off x="735621" y="1173140"/>
            <a:ext cx="2667000" cy="94424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Русский язык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FAF9633-D04B-4383-87AB-49777DBDF114}"/>
              </a:ext>
            </a:extLst>
          </p:cNvPr>
          <p:cNvSpPr/>
          <p:nvPr/>
        </p:nvSpPr>
        <p:spPr>
          <a:xfrm>
            <a:off x="4267200" y="1172714"/>
            <a:ext cx="7511561" cy="9324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Сдавали – 517 чел.</a:t>
            </a:r>
          </a:p>
          <a:p>
            <a:r>
              <a:rPr lang="ru-RU" dirty="0">
                <a:solidFill>
                  <a:schemeClr val="tx1"/>
                </a:solidFill>
              </a:rPr>
              <a:t>Не преодолели границу – 4 чел., из них недобравших 1-2 б. до мин нет</a:t>
            </a:r>
          </a:p>
          <a:p>
            <a:r>
              <a:rPr lang="ru-RU" dirty="0">
                <a:solidFill>
                  <a:schemeClr val="tx1"/>
                </a:solidFill>
              </a:rPr>
              <a:t>Преодолели границу с запасом в 1-2 балла – 1 чел.</a:t>
            </a:r>
          </a:p>
        </p:txBody>
      </p:sp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id="{CCD23B8B-F4EF-4EF2-8492-B1B540F8078D}"/>
              </a:ext>
            </a:extLst>
          </p:cNvPr>
          <p:cNvSpPr/>
          <p:nvPr/>
        </p:nvSpPr>
        <p:spPr>
          <a:xfrm>
            <a:off x="3604843" y="1415948"/>
            <a:ext cx="381000" cy="3048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57A5C318-C5EA-4F13-B12C-F38AFA1810DA}"/>
              </a:ext>
            </a:extLst>
          </p:cNvPr>
          <p:cNvSpPr/>
          <p:nvPr/>
        </p:nvSpPr>
        <p:spPr>
          <a:xfrm>
            <a:off x="750275" y="2657942"/>
            <a:ext cx="2667000" cy="94424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Математика (профиль)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D8652E82-1EDC-4230-B67C-251B4F98A8BD}"/>
              </a:ext>
            </a:extLst>
          </p:cNvPr>
          <p:cNvSpPr/>
          <p:nvPr/>
        </p:nvSpPr>
        <p:spPr>
          <a:xfrm>
            <a:off x="838200" y="4127713"/>
            <a:ext cx="2667000" cy="94424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Биология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06A0B6B2-6C43-4F9F-9D92-8000206A3AED}"/>
              </a:ext>
            </a:extLst>
          </p:cNvPr>
          <p:cNvSpPr/>
          <p:nvPr/>
        </p:nvSpPr>
        <p:spPr>
          <a:xfrm>
            <a:off x="838200" y="5535180"/>
            <a:ext cx="2667000" cy="94424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История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74448071-6B1B-4331-9ADB-1B51AE35DD9C}"/>
              </a:ext>
            </a:extLst>
          </p:cNvPr>
          <p:cNvSpPr/>
          <p:nvPr/>
        </p:nvSpPr>
        <p:spPr>
          <a:xfrm>
            <a:off x="4267200" y="2716270"/>
            <a:ext cx="7492508" cy="9324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Сдавали – 278 чел.</a:t>
            </a:r>
          </a:p>
          <a:p>
            <a:r>
              <a:rPr lang="ru-RU" dirty="0">
                <a:solidFill>
                  <a:schemeClr val="tx1"/>
                </a:solidFill>
              </a:rPr>
              <a:t>Не преодолели границу – </a:t>
            </a:r>
            <a:r>
              <a:rPr lang="ru-RU" dirty="0">
                <a:solidFill>
                  <a:srgbClr val="FF0000"/>
                </a:solidFill>
              </a:rPr>
              <a:t>34 чел</a:t>
            </a:r>
            <a:r>
              <a:rPr lang="ru-RU" dirty="0">
                <a:solidFill>
                  <a:schemeClr val="tx1"/>
                </a:solidFill>
              </a:rPr>
              <a:t>., из них недобравших 1-2 б. до мин. нет</a:t>
            </a:r>
          </a:p>
          <a:p>
            <a:r>
              <a:rPr lang="ru-RU" dirty="0">
                <a:solidFill>
                  <a:schemeClr val="tx1"/>
                </a:solidFill>
              </a:rPr>
              <a:t>Преодолели границу с запасом в 1-2 балла – 0 чел.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BE0008A1-E614-4BB3-9146-F4131BFF3092}"/>
              </a:ext>
            </a:extLst>
          </p:cNvPr>
          <p:cNvSpPr/>
          <p:nvPr/>
        </p:nvSpPr>
        <p:spPr>
          <a:xfrm>
            <a:off x="4278923" y="3941389"/>
            <a:ext cx="7499838" cy="11176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Сдавали – 86 чел.</a:t>
            </a:r>
          </a:p>
          <a:p>
            <a:r>
              <a:rPr lang="ru-RU" dirty="0">
                <a:solidFill>
                  <a:schemeClr val="tx1"/>
                </a:solidFill>
              </a:rPr>
              <a:t>Не преодолели границу – </a:t>
            </a:r>
            <a:r>
              <a:rPr lang="ru-RU" dirty="0">
                <a:solidFill>
                  <a:srgbClr val="FF0000"/>
                </a:solidFill>
              </a:rPr>
              <a:t>15 чел</a:t>
            </a:r>
            <a:r>
              <a:rPr lang="ru-RU" dirty="0">
                <a:solidFill>
                  <a:schemeClr val="tx1"/>
                </a:solidFill>
              </a:rPr>
              <a:t>., из них недобравших 1-2 б. до мин. </a:t>
            </a:r>
            <a:r>
              <a:rPr lang="ru-RU" dirty="0">
                <a:solidFill>
                  <a:srgbClr val="FF0000"/>
                </a:solidFill>
              </a:rPr>
              <a:t>4 чел.</a:t>
            </a:r>
          </a:p>
          <a:p>
            <a:r>
              <a:rPr lang="ru-RU" dirty="0">
                <a:solidFill>
                  <a:schemeClr val="tx1"/>
                </a:solidFill>
              </a:rPr>
              <a:t>Преодолели границу с запасом в 1-2 балла – 3 чел.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31959C64-D7CF-41E4-A756-9008E2B1EB77}"/>
              </a:ext>
            </a:extLst>
          </p:cNvPr>
          <p:cNvSpPr/>
          <p:nvPr/>
        </p:nvSpPr>
        <p:spPr>
          <a:xfrm>
            <a:off x="4355126" y="5504632"/>
            <a:ext cx="7423635" cy="9324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Сдавали – 73 чел.</a:t>
            </a:r>
          </a:p>
          <a:p>
            <a:r>
              <a:rPr lang="ru-RU" dirty="0">
                <a:solidFill>
                  <a:schemeClr val="tx1"/>
                </a:solidFill>
              </a:rPr>
              <a:t>Не преодолели границу – 0 чел.</a:t>
            </a:r>
          </a:p>
          <a:p>
            <a:r>
              <a:rPr lang="ru-RU" dirty="0">
                <a:solidFill>
                  <a:schemeClr val="tx1"/>
                </a:solidFill>
              </a:rPr>
              <a:t>Преодолели границу с запасом в 1-2 балла – 4 чел.</a:t>
            </a:r>
          </a:p>
        </p:txBody>
      </p:sp>
      <p:sp>
        <p:nvSpPr>
          <p:cNvPr id="17" name="Стрелка: вправо 16">
            <a:extLst>
              <a:ext uri="{FF2B5EF4-FFF2-40B4-BE49-F238E27FC236}">
                <a16:creationId xmlns:a16="http://schemas.microsoft.com/office/drawing/2014/main" id="{6785F847-7C2D-495A-91BB-3DF0F4961DB6}"/>
              </a:ext>
            </a:extLst>
          </p:cNvPr>
          <p:cNvSpPr/>
          <p:nvPr/>
        </p:nvSpPr>
        <p:spPr>
          <a:xfrm>
            <a:off x="3641476" y="3002396"/>
            <a:ext cx="381000" cy="3048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: вправо 17">
            <a:extLst>
              <a:ext uri="{FF2B5EF4-FFF2-40B4-BE49-F238E27FC236}">
                <a16:creationId xmlns:a16="http://schemas.microsoft.com/office/drawing/2014/main" id="{7014627C-3FBD-4EED-86EF-3FDDDAFBB646}"/>
              </a:ext>
            </a:extLst>
          </p:cNvPr>
          <p:cNvSpPr/>
          <p:nvPr/>
        </p:nvSpPr>
        <p:spPr>
          <a:xfrm>
            <a:off x="3663460" y="4447435"/>
            <a:ext cx="381000" cy="3048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: вправо 18">
            <a:extLst>
              <a:ext uri="{FF2B5EF4-FFF2-40B4-BE49-F238E27FC236}">
                <a16:creationId xmlns:a16="http://schemas.microsoft.com/office/drawing/2014/main" id="{76FFE3F6-7F6C-488D-BB2A-0DD8C805F63C}"/>
              </a:ext>
            </a:extLst>
          </p:cNvPr>
          <p:cNvSpPr/>
          <p:nvPr/>
        </p:nvSpPr>
        <p:spPr>
          <a:xfrm>
            <a:off x="3719143" y="5818438"/>
            <a:ext cx="381000" cy="3048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br>
              <a:rPr lang="ru-RU" dirty="0">
                <a:solidFill>
                  <a:srgbClr val="002060"/>
                </a:solidFill>
              </a:rPr>
            </a:br>
            <a:br>
              <a:rPr lang="ru-RU" dirty="0">
                <a:solidFill>
                  <a:srgbClr val="002060"/>
                </a:solidFill>
              </a:rPr>
            </a:br>
            <a:br>
              <a:rPr lang="ru-RU" dirty="0">
                <a:solidFill>
                  <a:schemeClr val="accent4">
                    <a:lumMod val="50000"/>
                  </a:schemeClr>
                </a:solidFill>
              </a:rPr>
            </a:b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0201" y="685800"/>
            <a:ext cx="10020300" cy="552926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endParaRPr lang="en-US" sz="2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400" b="1" dirty="0">
              <a:solidFill>
                <a:srgbClr val="500000"/>
              </a:solidFill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E80E659-FB66-E622-3524-BD3B84081E43}"/>
              </a:ext>
            </a:extLst>
          </p:cNvPr>
          <p:cNvSpPr txBox="1">
            <a:spLocks/>
          </p:cNvSpPr>
          <p:nvPr/>
        </p:nvSpPr>
        <p:spPr>
          <a:xfrm>
            <a:off x="5105400" y="-241062"/>
            <a:ext cx="7315200" cy="1354217"/>
          </a:xfrm>
          <a:prstGeom prst="rect">
            <a:avLst/>
          </a:prstGeom>
        </p:spPr>
        <p:txBody>
          <a:bodyPr wrap="square" lIns="45720" tIns="0" rIns="45720" bIns="0" anchor="b">
            <a:spAutoFit/>
            <a:scene3d>
              <a:camera prst="orthographicFront"/>
              <a:lightRig rig="soft" dir="t">
                <a:rot lat="0" lon="0" rev="17220000"/>
              </a:lightRig>
            </a:scene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4000" b="1" i="1" u="none" strike="noStrike" kern="0" cap="all" spc="0" normalizeH="0" baseline="0" noProof="0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sz="4800" b="1" i="0" u="none" strike="noStrike" kern="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81600" y="141711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Clr>
                <a:schemeClr val="tx1">
                  <a:shade val="95000"/>
                </a:schemeClr>
              </a:buClr>
              <a:defRPr/>
            </a:pPr>
            <a:r>
              <a:rPr lang="ru-RU" sz="2800" b="1" dirty="0">
                <a:latin typeface="+mj-lt"/>
                <a:cs typeface="Times New Roman" pitchFamily="18" charset="0"/>
              </a:rPr>
              <a:t>Анализ результатов ЕГЭ-2022 г.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3DD45F09-2E7C-4DA8-BE90-5FA52E11C98B}"/>
              </a:ext>
            </a:extLst>
          </p:cNvPr>
          <p:cNvSpPr/>
          <p:nvPr/>
        </p:nvSpPr>
        <p:spPr>
          <a:xfrm>
            <a:off x="735621" y="1173140"/>
            <a:ext cx="2667000" cy="94424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КЕГЭ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FAF9633-D04B-4383-87AB-49777DBDF114}"/>
              </a:ext>
            </a:extLst>
          </p:cNvPr>
          <p:cNvSpPr/>
          <p:nvPr/>
        </p:nvSpPr>
        <p:spPr>
          <a:xfrm>
            <a:off x="4267200" y="1172714"/>
            <a:ext cx="7589225" cy="9324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Сдавали – 19 чел.</a:t>
            </a:r>
          </a:p>
          <a:p>
            <a:r>
              <a:rPr lang="ru-RU" dirty="0">
                <a:solidFill>
                  <a:schemeClr val="tx1"/>
                </a:solidFill>
              </a:rPr>
              <a:t>Не преодолели границу – 0 чел.</a:t>
            </a:r>
          </a:p>
          <a:p>
            <a:r>
              <a:rPr lang="ru-RU" dirty="0">
                <a:solidFill>
                  <a:schemeClr val="tx1"/>
                </a:solidFill>
              </a:rPr>
              <a:t>Преодолели границу с запасом в 1-2 балла – 2 чел.</a:t>
            </a:r>
          </a:p>
        </p:txBody>
      </p:sp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id="{CCD23B8B-F4EF-4EF2-8492-B1B540F8078D}"/>
              </a:ext>
            </a:extLst>
          </p:cNvPr>
          <p:cNvSpPr/>
          <p:nvPr/>
        </p:nvSpPr>
        <p:spPr>
          <a:xfrm>
            <a:off x="3604843" y="1415948"/>
            <a:ext cx="381000" cy="3048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57A5C318-C5EA-4F13-B12C-F38AFA1810DA}"/>
              </a:ext>
            </a:extLst>
          </p:cNvPr>
          <p:cNvSpPr/>
          <p:nvPr/>
        </p:nvSpPr>
        <p:spPr>
          <a:xfrm>
            <a:off x="750275" y="2657942"/>
            <a:ext cx="2667000" cy="94424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Обществознание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D8652E82-1EDC-4230-B67C-251B4F98A8BD}"/>
              </a:ext>
            </a:extLst>
          </p:cNvPr>
          <p:cNvSpPr/>
          <p:nvPr/>
        </p:nvSpPr>
        <p:spPr>
          <a:xfrm>
            <a:off x="838200" y="4127713"/>
            <a:ext cx="2667000" cy="94424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Физика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06A0B6B2-6C43-4F9F-9D92-8000206A3AED}"/>
              </a:ext>
            </a:extLst>
          </p:cNvPr>
          <p:cNvSpPr/>
          <p:nvPr/>
        </p:nvSpPr>
        <p:spPr>
          <a:xfrm>
            <a:off x="838200" y="5535180"/>
            <a:ext cx="2667000" cy="94424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Химия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74448071-6B1B-4331-9ADB-1B51AE35DD9C}"/>
              </a:ext>
            </a:extLst>
          </p:cNvPr>
          <p:cNvSpPr/>
          <p:nvPr/>
        </p:nvSpPr>
        <p:spPr>
          <a:xfrm>
            <a:off x="4267200" y="2716270"/>
            <a:ext cx="7577502" cy="9324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Сдавали – 200 чел.</a:t>
            </a:r>
          </a:p>
          <a:p>
            <a:r>
              <a:rPr lang="ru-RU" dirty="0">
                <a:solidFill>
                  <a:schemeClr val="tx1"/>
                </a:solidFill>
              </a:rPr>
              <a:t>Не преодолели границу – </a:t>
            </a:r>
            <a:r>
              <a:rPr lang="ru-RU" dirty="0">
                <a:solidFill>
                  <a:srgbClr val="FF0000"/>
                </a:solidFill>
              </a:rPr>
              <a:t>22 чел</a:t>
            </a:r>
            <a:r>
              <a:rPr lang="ru-RU" dirty="0">
                <a:solidFill>
                  <a:schemeClr val="tx1"/>
                </a:solidFill>
              </a:rPr>
              <a:t>., из них недобравших 1-2 б. до мин. </a:t>
            </a:r>
            <a:r>
              <a:rPr lang="ru-RU" dirty="0">
                <a:solidFill>
                  <a:srgbClr val="FF0000"/>
                </a:solidFill>
              </a:rPr>
              <a:t>7 чел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</a:rPr>
              <a:t>Преодолели границу с запасом в 1-2 балла – 3 чел.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BE0008A1-E614-4BB3-9146-F4131BFF3092}"/>
              </a:ext>
            </a:extLst>
          </p:cNvPr>
          <p:cNvSpPr/>
          <p:nvPr/>
        </p:nvSpPr>
        <p:spPr>
          <a:xfrm>
            <a:off x="4278923" y="3941389"/>
            <a:ext cx="7577502" cy="11176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Сдавали – 147 чел.</a:t>
            </a:r>
          </a:p>
          <a:p>
            <a:r>
              <a:rPr lang="ru-RU" dirty="0">
                <a:solidFill>
                  <a:schemeClr val="tx1"/>
                </a:solidFill>
              </a:rPr>
              <a:t>Не преодолели границу – </a:t>
            </a:r>
            <a:r>
              <a:rPr lang="ru-RU" dirty="0">
                <a:solidFill>
                  <a:srgbClr val="FF0000"/>
                </a:solidFill>
              </a:rPr>
              <a:t>13 чел</a:t>
            </a:r>
            <a:r>
              <a:rPr lang="ru-RU" dirty="0">
                <a:solidFill>
                  <a:schemeClr val="tx1"/>
                </a:solidFill>
              </a:rPr>
              <a:t>., из них недобравших 1-2 б. до мин. 0 чел.</a:t>
            </a:r>
          </a:p>
          <a:p>
            <a:r>
              <a:rPr lang="ru-RU" dirty="0">
                <a:solidFill>
                  <a:schemeClr val="tx1"/>
                </a:solidFill>
              </a:rPr>
              <a:t>Преодолели границу с запасом в 1-2 балла – </a:t>
            </a:r>
            <a:r>
              <a:rPr lang="ru-RU" dirty="0">
                <a:solidFill>
                  <a:srgbClr val="FF0000"/>
                </a:solidFill>
              </a:rPr>
              <a:t>7 чел.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31959C64-D7CF-41E4-A756-9008E2B1EB77}"/>
              </a:ext>
            </a:extLst>
          </p:cNvPr>
          <p:cNvSpPr/>
          <p:nvPr/>
        </p:nvSpPr>
        <p:spPr>
          <a:xfrm>
            <a:off x="4355126" y="5504632"/>
            <a:ext cx="7489576" cy="9324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Сдавали – 72 чел.</a:t>
            </a:r>
          </a:p>
          <a:p>
            <a:r>
              <a:rPr lang="ru-RU" dirty="0">
                <a:solidFill>
                  <a:schemeClr val="tx1"/>
                </a:solidFill>
              </a:rPr>
              <a:t>Не преодолели границу – </a:t>
            </a:r>
            <a:r>
              <a:rPr lang="ru-RU" dirty="0">
                <a:solidFill>
                  <a:srgbClr val="FF0000"/>
                </a:solidFill>
              </a:rPr>
              <a:t>9 чел</a:t>
            </a:r>
            <a:r>
              <a:rPr lang="ru-RU" dirty="0">
                <a:solidFill>
                  <a:schemeClr val="tx1"/>
                </a:solidFill>
              </a:rPr>
              <a:t>., из них недобравших 1-2 б. до мин. 0 чел.</a:t>
            </a:r>
          </a:p>
          <a:p>
            <a:r>
              <a:rPr lang="ru-RU" dirty="0">
                <a:solidFill>
                  <a:schemeClr val="tx1"/>
                </a:solidFill>
              </a:rPr>
              <a:t>Преодолели границу с запасом в 1-2 балла – </a:t>
            </a:r>
            <a:r>
              <a:rPr lang="ru-RU" dirty="0">
                <a:solidFill>
                  <a:srgbClr val="FF0000"/>
                </a:solidFill>
              </a:rPr>
              <a:t>4 чел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7" name="Стрелка: вправо 16">
            <a:extLst>
              <a:ext uri="{FF2B5EF4-FFF2-40B4-BE49-F238E27FC236}">
                <a16:creationId xmlns:a16="http://schemas.microsoft.com/office/drawing/2014/main" id="{6785F847-7C2D-495A-91BB-3DF0F4961DB6}"/>
              </a:ext>
            </a:extLst>
          </p:cNvPr>
          <p:cNvSpPr/>
          <p:nvPr/>
        </p:nvSpPr>
        <p:spPr>
          <a:xfrm>
            <a:off x="3641476" y="3002396"/>
            <a:ext cx="381000" cy="3048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: вправо 17">
            <a:extLst>
              <a:ext uri="{FF2B5EF4-FFF2-40B4-BE49-F238E27FC236}">
                <a16:creationId xmlns:a16="http://schemas.microsoft.com/office/drawing/2014/main" id="{7014627C-3FBD-4EED-86EF-3FDDDAFBB646}"/>
              </a:ext>
            </a:extLst>
          </p:cNvPr>
          <p:cNvSpPr/>
          <p:nvPr/>
        </p:nvSpPr>
        <p:spPr>
          <a:xfrm>
            <a:off x="3663460" y="4447435"/>
            <a:ext cx="381000" cy="3048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: вправо 18">
            <a:extLst>
              <a:ext uri="{FF2B5EF4-FFF2-40B4-BE49-F238E27FC236}">
                <a16:creationId xmlns:a16="http://schemas.microsoft.com/office/drawing/2014/main" id="{76FFE3F6-7F6C-488D-BB2A-0DD8C805F63C}"/>
              </a:ext>
            </a:extLst>
          </p:cNvPr>
          <p:cNvSpPr/>
          <p:nvPr/>
        </p:nvSpPr>
        <p:spPr>
          <a:xfrm>
            <a:off x="3719143" y="5818438"/>
            <a:ext cx="381000" cy="3048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526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47363C92-DBE4-44CB-8268-64F2BE2A2B80}"/>
              </a:ext>
            </a:extLst>
          </p:cNvPr>
          <p:cNvSpPr/>
          <p:nvPr/>
        </p:nvSpPr>
        <p:spPr>
          <a:xfrm>
            <a:off x="5105400" y="138235"/>
            <a:ext cx="6934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Достижение высокого уровня подготовки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1A59D21A-F55E-44BD-8B82-51BB7E71A204}"/>
              </a:ext>
            </a:extLst>
          </p:cNvPr>
          <p:cNvSpPr/>
          <p:nvPr/>
        </p:nvSpPr>
        <p:spPr>
          <a:xfrm>
            <a:off x="4172150" y="5827213"/>
            <a:ext cx="72170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* - граница отметки «</a:t>
            </a:r>
            <a:r>
              <a:rPr lang="ru-RU" b="1" dirty="0">
                <a:solidFill>
                  <a:srgbClr val="0070C0"/>
                </a:solidFill>
              </a:rPr>
              <a:t>5</a:t>
            </a:r>
            <a:r>
              <a:rPr lang="ru-RU" dirty="0"/>
              <a:t>» на ВПР-2022 и ОГЭ-2022, </a:t>
            </a:r>
            <a:r>
              <a:rPr lang="ru-RU" b="1" dirty="0">
                <a:solidFill>
                  <a:srgbClr val="0070C0"/>
                </a:solidFill>
              </a:rPr>
              <a:t>80 баллов </a:t>
            </a:r>
            <a:r>
              <a:rPr lang="ru-RU" dirty="0"/>
              <a:t>на ЕГЭ-2022</a:t>
            </a:r>
          </a:p>
        </p:txBody>
      </p:sp>
      <p:graphicFrame>
        <p:nvGraphicFramePr>
          <p:cNvPr id="18" name="Таблица 17">
            <a:extLst>
              <a:ext uri="{FF2B5EF4-FFF2-40B4-BE49-F238E27FC236}">
                <a16:creationId xmlns:a16="http://schemas.microsoft.com/office/drawing/2014/main" id="{A05AC198-CBC5-4C65-BD52-F7D9F6FE3027}"/>
              </a:ext>
            </a:extLst>
          </p:cNvPr>
          <p:cNvGraphicFramePr>
            <a:graphicFrameLocks noGrp="1"/>
          </p:cNvGraphicFramePr>
          <p:nvPr/>
        </p:nvGraphicFramePr>
        <p:xfrm>
          <a:off x="671292" y="1030787"/>
          <a:ext cx="10924360" cy="420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3508">
                  <a:extLst>
                    <a:ext uri="{9D8B030D-6E8A-4147-A177-3AD203B41FA5}">
                      <a16:colId xmlns:a16="http://schemas.microsoft.com/office/drawing/2014/main" val="2019425312"/>
                    </a:ext>
                  </a:extLst>
                </a:gridCol>
                <a:gridCol w="1934659">
                  <a:extLst>
                    <a:ext uri="{9D8B030D-6E8A-4147-A177-3AD203B41FA5}">
                      <a16:colId xmlns:a16="http://schemas.microsoft.com/office/drawing/2014/main" val="3398628393"/>
                    </a:ext>
                  </a:extLst>
                </a:gridCol>
                <a:gridCol w="4025654">
                  <a:extLst>
                    <a:ext uri="{9D8B030D-6E8A-4147-A177-3AD203B41FA5}">
                      <a16:colId xmlns:a16="http://schemas.microsoft.com/office/drawing/2014/main" val="2868606354"/>
                    </a:ext>
                  </a:extLst>
                </a:gridCol>
                <a:gridCol w="3400539">
                  <a:extLst>
                    <a:ext uri="{9D8B030D-6E8A-4147-A177-3AD203B41FA5}">
                      <a16:colId xmlns:a16="http://schemas.microsoft.com/office/drawing/2014/main" val="3443788423"/>
                    </a:ext>
                  </a:extLst>
                </a:gridCol>
              </a:tblGrid>
              <a:tr h="39113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0070C0"/>
                          </a:solidFill>
                        </a:rPr>
                        <a:t>Предметы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0070C0"/>
                          </a:solidFill>
                        </a:rPr>
                        <a:t>Оценочные процедуры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0070C0"/>
                          </a:solidFill>
                        </a:rPr>
                        <a:t>Значения, учитываемые при расчете показателя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4995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/>
                        <a:t>Математика</a:t>
                      </a:r>
                    </a:p>
                    <a:p>
                      <a:r>
                        <a:rPr lang="ru-RU" sz="2400" dirty="0"/>
                        <a:t>Русский язык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ЕГЭ</a:t>
                      </a:r>
                    </a:p>
                    <a:p>
                      <a:r>
                        <a:rPr lang="ru-RU" sz="2400" dirty="0"/>
                        <a:t>ОГЭ</a:t>
                      </a:r>
                    </a:p>
                    <a:p>
                      <a:r>
                        <a:rPr lang="ru-RU" sz="2400" dirty="0"/>
                        <a:t>ВПР – 5,6 классы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доли участников этих оценочных процедур, которые преодолевают с запасом в 1-2 балла границу, соответствующую высокому уровню подготовки*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уровень объективности окружных результатов ОГЭ и ВПР, который определяется в процессе расчета показателя «Объективность оценочных процедур»</a:t>
                      </a:r>
                    </a:p>
                    <a:p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8998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5552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47363C92-DBE4-44CB-8268-64F2BE2A2B80}"/>
              </a:ext>
            </a:extLst>
          </p:cNvPr>
          <p:cNvSpPr/>
          <p:nvPr/>
        </p:nvSpPr>
        <p:spPr>
          <a:xfrm>
            <a:off x="5181600" y="222087"/>
            <a:ext cx="7239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097280" hangingPunct="0">
              <a:defRPr/>
            </a:pPr>
            <a:r>
              <a:rPr lang="ru-RU" sz="2000" b="1" kern="0" dirty="0"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Оценка доли учеников достигающих высоких результатов </a:t>
            </a:r>
          </a:p>
        </p:txBody>
      </p:sp>
      <p:sp>
        <p:nvSpPr>
          <p:cNvPr id="12" name="Стрелка: вправо 11">
            <a:extLst>
              <a:ext uri="{FF2B5EF4-FFF2-40B4-BE49-F238E27FC236}">
                <a16:creationId xmlns:a16="http://schemas.microsoft.com/office/drawing/2014/main" id="{485059F6-43FC-4D3D-A97F-6B0D79104CBF}"/>
              </a:ext>
            </a:extLst>
          </p:cNvPr>
          <p:cNvSpPr/>
          <p:nvPr/>
        </p:nvSpPr>
        <p:spPr>
          <a:xfrm rot="5400000">
            <a:off x="1621933" y="5023369"/>
            <a:ext cx="310718" cy="467317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A2DC1CC-2847-40BF-9416-DFEDFE9E0375}"/>
              </a:ext>
            </a:extLst>
          </p:cNvPr>
          <p:cNvSpPr txBox="1"/>
          <p:nvPr/>
        </p:nvSpPr>
        <p:spPr>
          <a:xfrm>
            <a:off x="1249906" y="5410200"/>
            <a:ext cx="1054774" cy="369330"/>
          </a:xfrm>
          <a:prstGeom prst="rect">
            <a:avLst/>
          </a:prstGeom>
          <a:noFill/>
          <a:ln w="12700" cap="flat">
            <a:solidFill>
              <a:srgbClr val="C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ЗАДАЧА</a:t>
            </a: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248B9558-8CC0-458C-A7E0-DB90FC1970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560520"/>
              </p:ext>
            </p:extLst>
          </p:nvPr>
        </p:nvGraphicFramePr>
        <p:xfrm>
          <a:off x="1032294" y="871643"/>
          <a:ext cx="10038071" cy="4484370"/>
        </p:xfrm>
        <a:graphic>
          <a:graphicData uri="http://schemas.openxmlformats.org/drawingml/2006/table">
            <a:tbl>
              <a:tblPr/>
              <a:tblGrid>
                <a:gridCol w="2408545">
                  <a:extLst>
                    <a:ext uri="{9D8B030D-6E8A-4147-A177-3AD203B41FA5}">
                      <a16:colId xmlns:a16="http://schemas.microsoft.com/office/drawing/2014/main" val="3334405525"/>
                    </a:ext>
                  </a:extLst>
                </a:gridCol>
                <a:gridCol w="1628775">
                  <a:extLst>
                    <a:ext uri="{9D8B030D-6E8A-4147-A177-3AD203B41FA5}">
                      <a16:colId xmlns:a16="http://schemas.microsoft.com/office/drawing/2014/main" val="3759544904"/>
                    </a:ext>
                  </a:extLst>
                </a:gridCol>
                <a:gridCol w="2928938">
                  <a:extLst>
                    <a:ext uri="{9D8B030D-6E8A-4147-A177-3AD203B41FA5}">
                      <a16:colId xmlns:a16="http://schemas.microsoft.com/office/drawing/2014/main" val="1677610618"/>
                    </a:ext>
                  </a:extLst>
                </a:gridCol>
                <a:gridCol w="3071813">
                  <a:extLst>
                    <a:ext uri="{9D8B030D-6E8A-4147-A177-3AD203B41FA5}">
                      <a16:colId xmlns:a16="http://schemas.microsoft.com/office/drawing/2014/main" val="1895952777"/>
                    </a:ext>
                  </a:extLst>
                </a:gridCol>
              </a:tblGrid>
              <a:tr h="8443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Оценочная процедура, предмет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Количество участников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Количество участников, получивших высокие результаты ("5")</a:t>
                      </a:r>
                    </a:p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или свыше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баллов на ЕГЭ (+2 балла)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Доля участников, </a:t>
                      </a:r>
                    </a:p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получивших высокие результаты ("5") </a:t>
                      </a:r>
                    </a:p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или свыше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баллов на ЕГЭ (+2 балла),</a:t>
                      </a:r>
                    </a:p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в 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00197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ВПР 5 Русский язык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33385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ВПР 5 Математика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108681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ВПР 6 Русский язык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87785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ВПР 6 Математика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53005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ОГЭ Русский язык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508761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ОГЭ Математика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716869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ЕГЭ Русский язык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733378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ЕГЭ Математика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827537"/>
                  </a:ext>
                </a:extLst>
              </a:tr>
              <a:tr h="200025">
                <a:tc gridSpan="2"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19,6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991364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EDFBD63B-853D-44BE-911E-4AD24706DFF9}"/>
              </a:ext>
            </a:extLst>
          </p:cNvPr>
          <p:cNvSpPr txBox="1"/>
          <p:nvPr/>
        </p:nvSpPr>
        <p:spPr>
          <a:xfrm>
            <a:off x="1160132" y="5703331"/>
            <a:ext cx="9871736" cy="10772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hangingPunct="0"/>
            <a:r>
              <a:rPr kumimoji="0" lang="ru-RU" sz="3200" b="1" i="0" u="none" strike="noStrike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FillTx/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Сохранить </a:t>
            </a:r>
            <a:r>
              <a:rPr lang="ru-RU" sz="3200" b="1" dirty="0">
                <a:solidFill>
                  <a:srgbClr val="C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/ </a:t>
            </a:r>
            <a:r>
              <a:rPr lang="ru-RU" sz="3200" b="1" i="1" dirty="0">
                <a:solidFill>
                  <a:srgbClr val="C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повысить</a:t>
            </a:r>
            <a:r>
              <a:rPr lang="ru-RU" sz="3200" b="1" dirty="0">
                <a:solidFill>
                  <a:srgbClr val="C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долю учеников достигающих высоких результатов обучения </a:t>
            </a:r>
            <a:r>
              <a:rPr lang="ru-RU" sz="3200" b="1" i="1" dirty="0">
                <a:solidFill>
                  <a:srgbClr val="C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до показателя __%.</a:t>
            </a:r>
            <a:endParaRPr kumimoji="0" lang="ru-RU" sz="3200" b="1" i="1" u="none" strike="noStrike" cap="none" spc="0" normalizeH="0" baseline="0" dirty="0">
              <a:ln>
                <a:noFill/>
              </a:ln>
              <a:solidFill>
                <a:srgbClr val="C00000"/>
              </a:solidFill>
              <a:effectLst/>
              <a:uFillTx/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1517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br>
              <a:rPr lang="ru-RU" dirty="0">
                <a:solidFill>
                  <a:srgbClr val="002060"/>
                </a:solidFill>
              </a:rPr>
            </a:br>
            <a:br>
              <a:rPr lang="ru-RU" dirty="0">
                <a:solidFill>
                  <a:srgbClr val="002060"/>
                </a:solidFill>
              </a:rPr>
            </a:br>
            <a:br>
              <a:rPr lang="ru-RU" dirty="0">
                <a:solidFill>
                  <a:schemeClr val="accent4">
                    <a:lumMod val="50000"/>
                  </a:schemeClr>
                </a:solidFill>
              </a:rPr>
            </a:b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endParaRPr lang="en-US" sz="2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400" b="1" dirty="0">
              <a:solidFill>
                <a:srgbClr val="500000"/>
              </a:solidFill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E80E659-FB66-E622-3524-BD3B84081E43}"/>
              </a:ext>
            </a:extLst>
          </p:cNvPr>
          <p:cNvSpPr txBox="1">
            <a:spLocks/>
          </p:cNvSpPr>
          <p:nvPr/>
        </p:nvSpPr>
        <p:spPr>
          <a:xfrm>
            <a:off x="5105400" y="-241062"/>
            <a:ext cx="7315200" cy="1354217"/>
          </a:xfrm>
          <a:prstGeom prst="rect">
            <a:avLst/>
          </a:prstGeom>
        </p:spPr>
        <p:txBody>
          <a:bodyPr wrap="square" lIns="45720" tIns="0" rIns="45720" bIns="0" anchor="b">
            <a:spAutoFit/>
            <a:scene3d>
              <a:camera prst="orthographicFront"/>
              <a:lightRig rig="soft" dir="t">
                <a:rot lat="0" lon="0" rev="17220000"/>
              </a:lightRig>
            </a:scene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4000" b="1" i="1" u="none" strike="noStrike" kern="0" cap="all" spc="0" normalizeH="0" baseline="0" noProof="0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sz="4800" b="1" i="0" u="none" strike="noStrike" kern="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81600" y="141711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Clr>
                <a:schemeClr val="tx1">
                  <a:shade val="95000"/>
                </a:schemeClr>
              </a:buClr>
              <a:defRPr/>
            </a:pPr>
            <a:r>
              <a:rPr lang="ru-RU" sz="2800" b="1" dirty="0">
                <a:latin typeface="+mj-lt"/>
                <a:cs typeface="Times New Roman" pitchFamily="18" charset="0"/>
              </a:rPr>
              <a:t>Анализ результатов ЕГЭ-2022 г.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3DD45F09-2E7C-4DA8-BE90-5FA52E11C98B}"/>
              </a:ext>
            </a:extLst>
          </p:cNvPr>
          <p:cNvSpPr/>
          <p:nvPr/>
        </p:nvSpPr>
        <p:spPr>
          <a:xfrm>
            <a:off x="624253" y="1875249"/>
            <a:ext cx="2667000" cy="94424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ВЫПУСКНИК 1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(240308)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57A5C318-C5EA-4F13-B12C-F38AFA1810DA}"/>
              </a:ext>
            </a:extLst>
          </p:cNvPr>
          <p:cNvSpPr/>
          <p:nvPr/>
        </p:nvSpPr>
        <p:spPr>
          <a:xfrm>
            <a:off x="732693" y="3596015"/>
            <a:ext cx="2667000" cy="94424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ВЫПУСКНИК 2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(256303)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D8652E82-1EDC-4230-B67C-251B4F98A8BD}"/>
              </a:ext>
            </a:extLst>
          </p:cNvPr>
          <p:cNvSpPr/>
          <p:nvPr/>
        </p:nvSpPr>
        <p:spPr>
          <a:xfrm>
            <a:off x="800102" y="5310435"/>
            <a:ext cx="2667000" cy="94424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ВЫПУСКНИК 3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(256313)</a:t>
            </a:r>
          </a:p>
        </p:txBody>
      </p:sp>
      <p:cxnSp>
        <p:nvCxnSpPr>
          <p:cNvPr id="12" name="Соединитель: уступ 11">
            <a:extLst>
              <a:ext uri="{FF2B5EF4-FFF2-40B4-BE49-F238E27FC236}">
                <a16:creationId xmlns:a16="http://schemas.microsoft.com/office/drawing/2014/main" id="{1FBE908E-3E67-4E6E-AA27-A30A7CD233FE}"/>
              </a:ext>
            </a:extLst>
          </p:cNvPr>
          <p:cNvCxnSpPr/>
          <p:nvPr/>
        </p:nvCxnSpPr>
        <p:spPr>
          <a:xfrm>
            <a:off x="3581400" y="1888122"/>
            <a:ext cx="1981200" cy="1045788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: уступ 19">
            <a:extLst>
              <a:ext uri="{FF2B5EF4-FFF2-40B4-BE49-F238E27FC236}">
                <a16:creationId xmlns:a16="http://schemas.microsoft.com/office/drawing/2014/main" id="{3A2248A3-46D4-450F-BC4F-A866C29D70C5}"/>
              </a:ext>
            </a:extLst>
          </p:cNvPr>
          <p:cNvCxnSpPr/>
          <p:nvPr/>
        </p:nvCxnSpPr>
        <p:spPr>
          <a:xfrm>
            <a:off x="3810000" y="3617835"/>
            <a:ext cx="1981200" cy="1045788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Соединитель: уступ 20">
            <a:extLst>
              <a:ext uri="{FF2B5EF4-FFF2-40B4-BE49-F238E27FC236}">
                <a16:creationId xmlns:a16="http://schemas.microsoft.com/office/drawing/2014/main" id="{FE86680B-5E4E-44C2-8963-E10DF7FD7DD3}"/>
              </a:ext>
            </a:extLst>
          </p:cNvPr>
          <p:cNvCxnSpPr/>
          <p:nvPr/>
        </p:nvCxnSpPr>
        <p:spPr>
          <a:xfrm>
            <a:off x="4067907" y="5309717"/>
            <a:ext cx="1981200" cy="1045788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>
            <a:extLst>
              <a:ext uri="{FF2B5EF4-FFF2-40B4-BE49-F238E27FC236}">
                <a16:creationId xmlns:a16="http://schemas.microsoft.com/office/drawing/2014/main" id="{8AA4E8A8-A04B-4797-8CD0-8A9F906E6534}"/>
              </a:ext>
            </a:extLst>
          </p:cNvPr>
          <p:cNvSpPr/>
          <p:nvPr/>
        </p:nvSpPr>
        <p:spPr>
          <a:xfrm>
            <a:off x="6316545" y="2387787"/>
            <a:ext cx="1066800" cy="104121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РУ - 87</a:t>
            </a:r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id="{5F192309-28FB-491C-9BA8-367C28DCBA9E}"/>
              </a:ext>
            </a:extLst>
          </p:cNvPr>
          <p:cNvSpPr/>
          <p:nvPr/>
        </p:nvSpPr>
        <p:spPr>
          <a:xfrm>
            <a:off x="8353429" y="2368523"/>
            <a:ext cx="1066800" cy="104121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ИСТ-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81</a:t>
            </a:r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B10398D7-F8A9-47DC-8998-B9DC7D4ADE2C}"/>
              </a:ext>
            </a:extLst>
          </p:cNvPr>
          <p:cNvSpPr/>
          <p:nvPr/>
        </p:nvSpPr>
        <p:spPr>
          <a:xfrm>
            <a:off x="10210800" y="2368523"/>
            <a:ext cx="1066800" cy="104121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ОБЩ-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80</a:t>
            </a: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12EF8D1C-3F60-465B-99ED-BA4A3571FCA1}"/>
              </a:ext>
            </a:extLst>
          </p:cNvPr>
          <p:cNvSpPr/>
          <p:nvPr/>
        </p:nvSpPr>
        <p:spPr>
          <a:xfrm>
            <a:off x="6444763" y="5498419"/>
            <a:ext cx="1066800" cy="104121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РУ - 91</a:t>
            </a:r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DCC6C385-8F62-44C8-A752-9F513750C5C5}"/>
              </a:ext>
            </a:extLst>
          </p:cNvPr>
          <p:cNvSpPr/>
          <p:nvPr/>
        </p:nvSpPr>
        <p:spPr>
          <a:xfrm>
            <a:off x="6321672" y="3903247"/>
            <a:ext cx="1066800" cy="104121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РУ - 82</a:t>
            </a:r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id="{5D1E5A6F-C84B-41EE-A9B6-D01E9A34DD4E}"/>
              </a:ext>
            </a:extLst>
          </p:cNvPr>
          <p:cNvSpPr/>
          <p:nvPr/>
        </p:nvSpPr>
        <p:spPr>
          <a:xfrm>
            <a:off x="8364420" y="3903247"/>
            <a:ext cx="1066800" cy="104121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КЕГЭ-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83</a:t>
            </a:r>
          </a:p>
        </p:txBody>
      </p:sp>
      <p:sp>
        <p:nvSpPr>
          <p:cNvPr id="28" name="Овал 27">
            <a:extLst>
              <a:ext uri="{FF2B5EF4-FFF2-40B4-BE49-F238E27FC236}">
                <a16:creationId xmlns:a16="http://schemas.microsoft.com/office/drawing/2014/main" id="{61E02E65-384A-4A71-87D8-0DE4A81E450B}"/>
              </a:ext>
            </a:extLst>
          </p:cNvPr>
          <p:cNvSpPr/>
          <p:nvPr/>
        </p:nvSpPr>
        <p:spPr>
          <a:xfrm>
            <a:off x="8493367" y="5498418"/>
            <a:ext cx="1066800" cy="104121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tx1"/>
                </a:solidFill>
              </a:rPr>
              <a:t>ХИ</a:t>
            </a:r>
          </a:p>
          <a:p>
            <a:pPr algn="ctr"/>
            <a:r>
              <a:rPr lang="ru-RU">
                <a:solidFill>
                  <a:schemeClr val="tx1"/>
                </a:solidFill>
              </a:rPr>
              <a:t>82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Овал 28">
            <a:extLst>
              <a:ext uri="{FF2B5EF4-FFF2-40B4-BE49-F238E27FC236}">
                <a16:creationId xmlns:a16="http://schemas.microsoft.com/office/drawing/2014/main" id="{7DDACC81-4190-45F7-B9A1-0E35DB7BC9A7}"/>
              </a:ext>
            </a:extLst>
          </p:cNvPr>
          <p:cNvSpPr/>
          <p:nvPr/>
        </p:nvSpPr>
        <p:spPr>
          <a:xfrm>
            <a:off x="10341222" y="3836198"/>
            <a:ext cx="1066800" cy="104121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МА.П</a:t>
            </a:r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80</a:t>
            </a:r>
          </a:p>
        </p:txBody>
      </p:sp>
      <p:sp>
        <p:nvSpPr>
          <p:cNvPr id="30" name="Овал 29">
            <a:extLst>
              <a:ext uri="{FF2B5EF4-FFF2-40B4-BE49-F238E27FC236}">
                <a16:creationId xmlns:a16="http://schemas.microsoft.com/office/drawing/2014/main" id="{6846D6A4-F171-4D24-9159-BB3857372905}"/>
              </a:ext>
            </a:extLst>
          </p:cNvPr>
          <p:cNvSpPr/>
          <p:nvPr/>
        </p:nvSpPr>
        <p:spPr>
          <a:xfrm>
            <a:off x="10468707" y="5495568"/>
            <a:ext cx="1066800" cy="104121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БИО-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79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2AD58E54-AFEC-43CF-98F9-E999F84C1EC3}"/>
              </a:ext>
            </a:extLst>
          </p:cNvPr>
          <p:cNvSpPr/>
          <p:nvPr/>
        </p:nvSpPr>
        <p:spPr>
          <a:xfrm>
            <a:off x="732693" y="798070"/>
            <a:ext cx="108028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tx1">
                  <a:shade val="95000"/>
                </a:schemeClr>
              </a:buClr>
              <a:defRPr/>
            </a:pPr>
            <a:r>
              <a:rPr lang="ru-RU" sz="24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Высокий балл (от 81) по всем предметам в 2022 году получили 23 выпускника</a:t>
            </a:r>
          </a:p>
          <a:p>
            <a:pPr algn="ctr">
              <a:buClr>
                <a:schemeClr val="tx1">
                  <a:shade val="95000"/>
                </a:schemeClr>
              </a:buClr>
              <a:defRPr/>
            </a:pPr>
            <a:r>
              <a:rPr lang="ru-RU" sz="24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Выпускники, </a:t>
            </a:r>
            <a:r>
              <a:rPr lang="ru-RU" sz="2400" b="1">
                <a:solidFill>
                  <a:srgbClr val="FF0000"/>
                </a:solidFill>
                <a:latin typeface="+mj-lt"/>
                <a:cs typeface="Times New Roman" pitchFamily="18" charset="0"/>
              </a:rPr>
              <a:t>не добравшие 1-2 балла </a:t>
            </a:r>
            <a:endParaRPr lang="ru-RU" sz="2400" b="1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053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47363C92-DBE4-44CB-8268-64F2BE2A2B80}"/>
              </a:ext>
            </a:extLst>
          </p:cNvPr>
          <p:cNvSpPr/>
          <p:nvPr/>
        </p:nvSpPr>
        <p:spPr>
          <a:xfrm>
            <a:off x="5105400" y="138235"/>
            <a:ext cx="6934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1097280" hangingPunct="0">
              <a:defRPr/>
            </a:pPr>
            <a:r>
              <a:rPr lang="ru-RU" sz="2800" b="1" kern="0" dirty="0"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Обеспечение качества образования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5B6A9E-1D83-41C0-B40A-E35362C97B34}"/>
              </a:ext>
            </a:extLst>
          </p:cNvPr>
          <p:cNvSpPr txBox="1"/>
          <p:nvPr/>
        </p:nvSpPr>
        <p:spPr>
          <a:xfrm>
            <a:off x="382137" y="1295400"/>
            <a:ext cx="11809863" cy="51090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indent="-285750" hangingPunct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600" dirty="0">
                <a:ea typeface="Arial"/>
                <a:cs typeface="Arial"/>
                <a:sym typeface="Arial"/>
              </a:rPr>
              <a:t>Минимизировать долю участников оценочных процедур, не преодолевающих минимальную границу, либо преодолевающих границу с превышением 1-2 балла.</a:t>
            </a:r>
            <a:r>
              <a:rPr lang="ru-RU" sz="2600" b="1" dirty="0">
                <a:sym typeface="Arial"/>
              </a:rPr>
              <a:t> </a:t>
            </a:r>
            <a:r>
              <a:rPr lang="ru-RU" sz="2600" b="1" dirty="0">
                <a:solidFill>
                  <a:srgbClr val="FF0000"/>
                </a:solidFill>
                <a:sym typeface="Arial"/>
              </a:rPr>
              <a:t>Снизить долю учащихся, получающих низкие результаты.</a:t>
            </a:r>
            <a:endParaRPr lang="ru-RU" sz="2600" dirty="0">
              <a:solidFill>
                <a:srgbClr val="FF0000"/>
              </a:solidFill>
              <a:ea typeface="Arial"/>
              <a:cs typeface="Arial"/>
              <a:sym typeface="Arial"/>
            </a:endParaRPr>
          </a:p>
          <a:p>
            <a:pPr marL="285750" indent="-285750" hangingPunct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600" dirty="0">
                <a:sym typeface="Arial"/>
              </a:rPr>
              <a:t>Выявить причины высокой доли обучающихся с низкими результатами, определить «западающие» элементы содержания, умения и виды деятельности. Спланировать работу по ликвидации проблемных зон.</a:t>
            </a:r>
          </a:p>
          <a:p>
            <a:pPr marL="285750" indent="-285750" hangingPunct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600" dirty="0">
                <a:ea typeface="Arial"/>
                <a:cs typeface="Arial"/>
                <a:sym typeface="Arial"/>
              </a:rPr>
              <a:t>Увеличить (сохранить) долю участников внешних оценочных процедур, уверенно преодолевающих границу, соответствующую высокому уровню подготовки;</a:t>
            </a:r>
          </a:p>
          <a:p>
            <a:pPr marL="285750" indent="-285750" hangingPunct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600" dirty="0">
                <a:ea typeface="Arial"/>
                <a:cs typeface="Arial"/>
                <a:sym typeface="Arial"/>
              </a:rPr>
              <a:t>Взять под особый контроль обучающихся, показавших результаты на границе результатов или на 1-2 балла выше границы.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4A60A3-F0CB-49DE-BD5C-58B3A6F3BD69}"/>
              </a:ext>
            </a:extLst>
          </p:cNvPr>
          <p:cNvSpPr txBox="1"/>
          <p:nvPr/>
        </p:nvSpPr>
        <p:spPr>
          <a:xfrm>
            <a:off x="609600" y="838200"/>
            <a:ext cx="1054774" cy="369330"/>
          </a:xfrm>
          <a:prstGeom prst="rect">
            <a:avLst/>
          </a:prstGeom>
          <a:noFill/>
          <a:ln w="12700" cap="flat">
            <a:solidFill>
              <a:srgbClr val="C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ЗАДАЧИ</a:t>
            </a:r>
          </a:p>
        </p:txBody>
      </p:sp>
    </p:spTree>
    <p:extLst>
      <p:ext uri="{BB962C8B-B14F-4D97-AF65-F5344CB8AC3E}">
        <p14:creationId xmlns:p14="http://schemas.microsoft.com/office/powerpoint/2010/main" val="71959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756</TotalTime>
  <Words>991</Words>
  <Application>Microsoft Office PowerPoint</Application>
  <PresentationFormat>Широкоэкранный</PresentationFormat>
  <Paragraphs>242</Paragraphs>
  <Slides>10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Georgia</vt:lpstr>
      <vt:lpstr>Times New Roman</vt:lpstr>
      <vt:lpstr>Wingdings 2</vt:lpstr>
      <vt:lpstr>Office Theme</vt:lpstr>
      <vt:lpstr>Презентация PowerPoint</vt:lpstr>
      <vt:lpstr>Презентация PowerPoint</vt:lpstr>
      <vt:lpstr>Презентация PowerPoint</vt:lpstr>
      <vt:lpstr>   </vt:lpstr>
      <vt:lpstr>   </vt:lpstr>
      <vt:lpstr>Презентация PowerPoint</vt:lpstr>
      <vt:lpstr>Презентация PowerPoint</vt:lpstr>
      <vt:lpstr> 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проведения  итогового собеседования по русскому языку в 2022 году</dc:title>
  <dc:creator>Denis Usov</dc:creator>
  <cp:lastModifiedBy>VH</cp:lastModifiedBy>
  <cp:revision>91</cp:revision>
  <dcterms:created xsi:type="dcterms:W3CDTF">2022-01-27T07:28:11Z</dcterms:created>
  <dcterms:modified xsi:type="dcterms:W3CDTF">2022-10-21T07:45:22Z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2022-01-25T00:00:00Z</vt:filetime>
  </property>
  <property fmtid="{D5CDD505-2E9C-101B-9397-08002B2CF9AE}" pid="3" name="LastSaved">
    <vt:filetime>2022-01-27T00:00:00Z</vt:filetime>
  </property>
</Properties>
</file>