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99C631-AA7A-410F-B87E-3E64C559E25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08.12.2020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72D0EFF-6495-4F22-9C39-14505EC9B7A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AD1C0F6-3D6B-4777-BC32-AC951CF7D74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08.12.2020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0AD9FC-852E-4EBF-B1BE-69C0A671471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microsoft.com/office/2007/relationships/hdphoto" Target="../media/hdphoto2.wdp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4.pn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11" Type="http://schemas.microsoft.com/office/2007/relationships/hdphoto" Target="../media/hdphoto1.wdp"/><Relationship Id="rId5" Type="http://schemas.openxmlformats.org/officeDocument/2006/relationships/image" Target="../media/image48.jpe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Объект 3"/>
          <p:cNvPicPr/>
          <p:nvPr/>
        </p:nvPicPr>
        <p:blipFill>
          <a:blip r:embed="rId2"/>
          <a:stretch/>
        </p:blipFill>
        <p:spPr>
          <a:xfrm>
            <a:off x="72000" y="1836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642910" y="214290"/>
            <a:ext cx="7772040" cy="109553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t/>
            </a:r>
            <a:br/>
            <a:r>
              <a:t/>
            </a:r>
            <a:br/>
            <a:r>
              <a:rPr lang="ru-RU" sz="3900" b="1" strike="noStrike" spc="-1" dirty="0">
                <a:solidFill>
                  <a:srgbClr val="984807"/>
                </a:solidFill>
                <a:latin typeface="Times New Roman"/>
              </a:rPr>
              <a:t>Государственное бюджетное общеобразовательное учреждение </a:t>
            </a:r>
            <a:r>
              <a:rPr sz="3900"/>
              <a:t/>
            </a:r>
            <a:br>
              <a:rPr sz="3900"/>
            </a:br>
            <a:r>
              <a:rPr lang="ru-RU" sz="3900" b="1" strike="noStrike" spc="-1" dirty="0">
                <a:solidFill>
                  <a:srgbClr val="984807"/>
                </a:solidFill>
                <a:latin typeface="Times New Roman"/>
              </a:rPr>
              <a:t>Самарской </a:t>
            </a:r>
            <a:r>
              <a:rPr lang="ru-RU" sz="3900" b="1" strike="noStrike" spc="-1" dirty="0" smtClean="0">
                <a:solidFill>
                  <a:srgbClr val="984807"/>
                </a:solidFill>
                <a:latin typeface="Times New Roman"/>
              </a:rPr>
              <a:t>области средняя </a:t>
            </a:r>
            <a:r>
              <a:rPr lang="ru-RU" sz="3900" b="1" strike="noStrike" spc="-1" dirty="0">
                <a:solidFill>
                  <a:srgbClr val="984807"/>
                </a:solidFill>
                <a:latin typeface="Times New Roman"/>
              </a:rPr>
              <a:t>общеобразовательная школа №3 г. о. Чапаевск Самарской области </a:t>
            </a:r>
            <a:endParaRPr lang="ru-RU" sz="3900" b="1" strike="noStrike" spc="-1" dirty="0" smtClean="0">
              <a:solidFill>
                <a:srgbClr val="984807"/>
              </a:solidFill>
              <a:latin typeface="Times New Roman"/>
            </a:endParaRPr>
          </a:p>
          <a:p>
            <a:pPr algn="ctr">
              <a:lnSpc>
                <a:spcPct val="170000"/>
              </a:lnSpc>
            </a:pPr>
            <a:r>
              <a:rPr lang="ru-RU" sz="3900" b="1" strike="noStrike" spc="-1" dirty="0" smtClean="0">
                <a:solidFill>
                  <a:srgbClr val="984807"/>
                </a:solidFill>
                <a:latin typeface="Times New Roman"/>
              </a:rPr>
              <a:t>                                  структурное </a:t>
            </a:r>
            <a:r>
              <a:rPr lang="ru-RU" sz="3900" b="1" strike="noStrike" spc="-1" dirty="0">
                <a:solidFill>
                  <a:srgbClr val="984807"/>
                </a:solidFill>
                <a:latin typeface="Times New Roman"/>
              </a:rPr>
              <a:t>подразделение «Детский сад №19 «Колокольчик»	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sz="3600"/>
              <a:t/>
            </a:r>
            <a:br>
              <a:rPr sz="3600"/>
            </a:b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sz="3600"/>
              <a:t/>
            </a:r>
            <a:br>
              <a:rPr sz="3600"/>
            </a:br>
            <a:r>
              <a:t/>
            </a:r>
            <a:br/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142976" y="1357298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1000" lnSpcReduction="20000"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         «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Мультстудия»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        успешный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проект по приобщению дошкольников </a:t>
            </a:r>
            <a:endParaRPr lang="ru-RU" sz="2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к ценностям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здорового образа жизни.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					</a:t>
            </a:r>
            <a:r>
              <a:rPr lang="ru-RU" sz="2000" b="1" strike="noStrike" spc="-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 </a:t>
            </a:r>
            <a:endParaRPr lang="ru-RU" sz="2000" b="0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5363640" y="3449160"/>
            <a:ext cx="32043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84807"/>
                </a:solidFill>
                <a:latin typeface="Times New Roman"/>
                <a:ea typeface="Microsoft YaHei"/>
              </a:rPr>
              <a:t>Авторы   проекта: воспитатели - </a:t>
            </a:r>
            <a:r>
              <a:rPr lang="ru-RU" sz="1400" b="1" strike="noStrike" spc="-1">
                <a:solidFill>
                  <a:srgbClr val="984807"/>
                </a:solidFill>
                <a:latin typeface="Times New Roman"/>
              </a:rPr>
              <a:t>  Петухова Евгения Петровна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84807"/>
                </a:solidFill>
                <a:latin typeface="Times New Roman"/>
              </a:rPr>
              <a:t>Головицына Ирина Юрьевна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84807"/>
                </a:solidFill>
                <a:latin typeface="Times New Roman"/>
              </a:rPr>
              <a:t>Бегаева Светлана Вениаминовна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Объект 3"/>
          <p:cNvPicPr/>
          <p:nvPr/>
        </p:nvPicPr>
        <p:blipFill>
          <a:blip r:embed="rId2"/>
          <a:stretch/>
        </p:blipFill>
        <p:spPr>
          <a:xfrm>
            <a:off x="-18720" y="0"/>
            <a:ext cx="9143640" cy="688824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984807"/>
                </a:solidFill>
                <a:latin typeface="Times New Roman"/>
              </a:rPr>
              <a:t> Самостоятельное творчество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Рисунок 7"/>
          <p:cNvPicPr/>
          <p:nvPr/>
        </p:nvPicPr>
        <p:blipFill>
          <a:blip r:embed="rId3"/>
          <a:stretch/>
        </p:blipFill>
        <p:spPr>
          <a:xfrm>
            <a:off x="752760" y="1034280"/>
            <a:ext cx="3655440" cy="25322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23" name="Рисунок 9"/>
          <p:cNvPicPr/>
          <p:nvPr/>
        </p:nvPicPr>
        <p:blipFill>
          <a:blip r:embed="rId4"/>
          <a:stretch/>
        </p:blipFill>
        <p:spPr>
          <a:xfrm>
            <a:off x="4966560" y="1484640"/>
            <a:ext cx="3696120" cy="2772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24" name="Рисунок 2"/>
          <p:cNvPicPr/>
          <p:nvPr/>
        </p:nvPicPr>
        <p:blipFill>
          <a:blip r:embed="rId5"/>
          <a:stretch/>
        </p:blipFill>
        <p:spPr>
          <a:xfrm>
            <a:off x="1187640" y="3894480"/>
            <a:ext cx="3491640" cy="26186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Объект 3"/>
          <p:cNvPicPr/>
          <p:nvPr/>
        </p:nvPicPr>
        <p:blipFill>
          <a:blip r:embed="rId2"/>
          <a:srcRect t="426" b="7009"/>
          <a:stretch/>
        </p:blipFill>
        <p:spPr>
          <a:xfrm>
            <a:off x="0" y="-59040"/>
            <a:ext cx="9143640" cy="687852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827640" y="116640"/>
            <a:ext cx="7930800" cy="64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Подготовка  к выставке рисунков  по теме недели «Что за прелесть эти сказки!»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Объект 5"/>
          <p:cNvPicPr/>
          <p:nvPr/>
        </p:nvPicPr>
        <p:blipFill>
          <a:blip r:embed="rId3"/>
          <a:stretch/>
        </p:blipFill>
        <p:spPr>
          <a:xfrm>
            <a:off x="758160" y="3913200"/>
            <a:ext cx="3229920" cy="242208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28" name="Рисунок 6"/>
          <p:cNvPicPr/>
          <p:nvPr/>
        </p:nvPicPr>
        <p:blipFill>
          <a:blip r:embed="rId4"/>
          <a:stretch/>
        </p:blipFill>
        <p:spPr>
          <a:xfrm>
            <a:off x="769680" y="991800"/>
            <a:ext cx="3226320" cy="241956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29" name="Рисунок 7"/>
          <p:cNvPicPr/>
          <p:nvPr/>
        </p:nvPicPr>
        <p:blipFill>
          <a:blip r:embed="rId5"/>
          <a:stretch/>
        </p:blipFill>
        <p:spPr>
          <a:xfrm>
            <a:off x="4860000" y="3913200"/>
            <a:ext cx="3215880" cy="24116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30" name="Рисунок 8"/>
          <p:cNvPicPr/>
          <p:nvPr/>
        </p:nvPicPr>
        <p:blipFill>
          <a:blip r:embed="rId6"/>
          <a:stretch/>
        </p:blipFill>
        <p:spPr>
          <a:xfrm>
            <a:off x="4860000" y="1011960"/>
            <a:ext cx="3199320" cy="23994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45720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Продуктивная деятельность по изготовлению героев сказки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Рисунок 6"/>
          <p:cNvPicPr/>
          <p:nvPr/>
        </p:nvPicPr>
        <p:blipFill>
          <a:blip r:embed="rId3"/>
          <a:stretch/>
        </p:blipFill>
        <p:spPr>
          <a:xfrm>
            <a:off x="464400" y="1187280"/>
            <a:ext cx="3458520" cy="25938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34" name="Рисунок 7"/>
          <p:cNvPicPr/>
          <p:nvPr/>
        </p:nvPicPr>
        <p:blipFill>
          <a:blip r:embed="rId4"/>
          <a:stretch/>
        </p:blipFill>
        <p:spPr>
          <a:xfrm>
            <a:off x="4788000" y="1163520"/>
            <a:ext cx="3509640" cy="26323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35" name="Рисунок 8"/>
          <p:cNvPicPr/>
          <p:nvPr/>
        </p:nvPicPr>
        <p:blipFill>
          <a:blip r:embed="rId5"/>
          <a:stretch/>
        </p:blipFill>
        <p:spPr>
          <a:xfrm>
            <a:off x="3276000" y="4045320"/>
            <a:ext cx="2304000" cy="1728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36" name="Рисунок 9"/>
          <p:cNvPicPr/>
          <p:nvPr/>
        </p:nvPicPr>
        <p:blipFill>
          <a:blip r:embed="rId6"/>
          <a:stretch/>
        </p:blipFill>
        <p:spPr>
          <a:xfrm>
            <a:off x="6012000" y="4804560"/>
            <a:ext cx="2232000" cy="1674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37" name="Рисунок 10"/>
          <p:cNvPicPr/>
          <p:nvPr/>
        </p:nvPicPr>
        <p:blipFill>
          <a:blip r:embed="rId7"/>
          <a:stretch/>
        </p:blipFill>
        <p:spPr>
          <a:xfrm>
            <a:off x="467640" y="4563000"/>
            <a:ext cx="2370600" cy="177768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Объект 3"/>
          <p:cNvPicPr/>
          <p:nvPr/>
        </p:nvPicPr>
        <p:blipFill>
          <a:blip r:embed="rId2"/>
          <a:srcRect b="9718"/>
          <a:stretch/>
        </p:blipFill>
        <p:spPr>
          <a:xfrm>
            <a:off x="0" y="-37440"/>
            <a:ext cx="9143640" cy="689508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2123640" y="116640"/>
            <a:ext cx="538812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Герои мультфильмов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Рисунок 139"/>
          <p:cNvPicPr/>
          <p:nvPr/>
        </p:nvPicPr>
        <p:blipFill>
          <a:blip r:embed="rId3" cstate="print"/>
          <a:stretch/>
        </p:blipFill>
        <p:spPr>
          <a:xfrm>
            <a:off x="942840" y="1175400"/>
            <a:ext cx="3233160" cy="242460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4722480" y="2304000"/>
            <a:ext cx="3341520" cy="23864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42" name="Рисунок 141"/>
          <p:cNvPicPr/>
          <p:nvPr/>
        </p:nvPicPr>
        <p:blipFill>
          <a:blip r:embed="rId5" cstate="print"/>
          <a:stretch/>
        </p:blipFill>
        <p:spPr>
          <a:xfrm>
            <a:off x="936000" y="3744000"/>
            <a:ext cx="3240000" cy="243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Объект 3"/>
          <p:cNvPicPr/>
          <p:nvPr/>
        </p:nvPicPr>
        <p:blipFill>
          <a:blip r:embed="rId2"/>
          <a:srcRect r="283" b="16528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4" name="TextShape 1"/>
          <p:cNvSpPr txBox="1"/>
          <p:nvPr/>
        </p:nvSpPr>
        <p:spPr>
          <a:xfrm>
            <a:off x="470160" y="260640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Оформление, подготовка декораций  для книжки-малышки и мультфильма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Объект 3"/>
          <p:cNvPicPr/>
          <p:nvPr/>
        </p:nvPicPr>
        <p:blipFill>
          <a:blip r:embed="rId3"/>
          <a:stretch/>
        </p:blipFill>
        <p:spPr>
          <a:xfrm>
            <a:off x="755640" y="1257840"/>
            <a:ext cx="3206520" cy="24048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46" name="Рисунок 7"/>
          <p:cNvPicPr/>
          <p:nvPr/>
        </p:nvPicPr>
        <p:blipFill>
          <a:blip r:embed="rId4"/>
          <a:stretch/>
        </p:blipFill>
        <p:spPr>
          <a:xfrm>
            <a:off x="4883400" y="4010040"/>
            <a:ext cx="3058200" cy="229356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47" name="Рисунок 8"/>
          <p:cNvPicPr/>
          <p:nvPr/>
        </p:nvPicPr>
        <p:blipFill>
          <a:blip r:embed="rId5"/>
          <a:stretch/>
        </p:blipFill>
        <p:spPr>
          <a:xfrm>
            <a:off x="4808520" y="1340640"/>
            <a:ext cx="3207600" cy="24055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48" name="Рисунок 2"/>
          <p:cNvPicPr/>
          <p:nvPr/>
        </p:nvPicPr>
        <p:blipFill>
          <a:blip r:embed="rId6"/>
          <a:stretch/>
        </p:blipFill>
        <p:spPr>
          <a:xfrm>
            <a:off x="683640" y="3880440"/>
            <a:ext cx="3240000" cy="2430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Объект 3"/>
          <p:cNvPicPr/>
          <p:nvPr/>
        </p:nvPicPr>
        <p:blipFill>
          <a:blip r:embed="rId2"/>
          <a:stretch/>
        </p:blipFill>
        <p:spPr>
          <a:xfrm>
            <a:off x="-23400" y="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433800" y="116640"/>
            <a:ext cx="8229240" cy="556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Играем с героями будущего мультфильма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5"/>
          <p:cNvPicPr/>
          <p:nvPr/>
        </p:nvPicPr>
        <p:blipFill>
          <a:blip r:embed="rId3" cstate="print"/>
          <a:stretch/>
        </p:blipFill>
        <p:spPr>
          <a:xfrm>
            <a:off x="706680" y="1088640"/>
            <a:ext cx="3203640" cy="24026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52" name="Рисунок 7"/>
          <p:cNvPicPr/>
          <p:nvPr/>
        </p:nvPicPr>
        <p:blipFill>
          <a:blip r:embed="rId4"/>
          <a:stretch/>
        </p:blipFill>
        <p:spPr>
          <a:xfrm>
            <a:off x="5004000" y="1105560"/>
            <a:ext cx="3180960" cy="23857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53" name="Рисунок 8"/>
          <p:cNvPicPr/>
          <p:nvPr/>
        </p:nvPicPr>
        <p:blipFill>
          <a:blip r:embed="rId5" cstate="print"/>
          <a:stretch/>
        </p:blipFill>
        <p:spPr>
          <a:xfrm>
            <a:off x="611640" y="3866400"/>
            <a:ext cx="3203640" cy="24026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54" name="Рисунок 12"/>
          <p:cNvPicPr/>
          <p:nvPr/>
        </p:nvPicPr>
        <p:blipFill>
          <a:blip r:embed="rId6"/>
          <a:srcRect l="40772" t="6984"/>
          <a:stretch/>
        </p:blipFill>
        <p:spPr>
          <a:xfrm>
            <a:off x="5580000" y="3736080"/>
            <a:ext cx="2393280" cy="281916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56" name="TextShape 1"/>
          <p:cNvSpPr txBox="1"/>
          <p:nvPr/>
        </p:nvSpPr>
        <p:spPr>
          <a:xfrm>
            <a:off x="1439640" y="188640"/>
            <a:ext cx="6264360" cy="67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984807"/>
                </a:solidFill>
                <a:latin typeface="Times New Roman"/>
              </a:rPr>
              <a:t>«Первый спектакль»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Объект 3"/>
          <p:cNvPicPr/>
          <p:nvPr/>
        </p:nvPicPr>
        <p:blipFill>
          <a:blip r:embed="rId3"/>
          <a:stretch/>
        </p:blipFill>
        <p:spPr>
          <a:xfrm>
            <a:off x="251640" y="1340640"/>
            <a:ext cx="2520000" cy="335988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58" name="Рисунок 4"/>
          <p:cNvPicPr/>
          <p:nvPr/>
        </p:nvPicPr>
        <p:blipFill>
          <a:blip r:embed="rId4"/>
          <a:stretch/>
        </p:blipFill>
        <p:spPr>
          <a:xfrm>
            <a:off x="6228360" y="1340640"/>
            <a:ext cx="2326680" cy="309276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59" name="Рисунок 5"/>
          <p:cNvPicPr/>
          <p:nvPr/>
        </p:nvPicPr>
        <p:blipFill>
          <a:blip r:embed="rId5"/>
          <a:stretch/>
        </p:blipFill>
        <p:spPr>
          <a:xfrm>
            <a:off x="3377160" y="2277000"/>
            <a:ext cx="2395080" cy="31932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457200" y="10080"/>
            <a:ext cx="8229240" cy="601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Тренировка в передвижении персонажей  и съёмке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Рисунок 3"/>
          <p:cNvPicPr/>
          <p:nvPr/>
        </p:nvPicPr>
        <p:blipFill>
          <a:blip r:embed="rId3"/>
          <a:stretch/>
        </p:blipFill>
        <p:spPr>
          <a:xfrm>
            <a:off x="819360" y="836640"/>
            <a:ext cx="3044880" cy="228348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63" name="Рисунок 5"/>
          <p:cNvPicPr/>
          <p:nvPr/>
        </p:nvPicPr>
        <p:blipFill>
          <a:blip r:embed="rId4"/>
          <a:stretch/>
        </p:blipFill>
        <p:spPr>
          <a:xfrm>
            <a:off x="4812480" y="836640"/>
            <a:ext cx="3044880" cy="228348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64" name="Рисунок 8"/>
          <p:cNvPicPr/>
          <p:nvPr/>
        </p:nvPicPr>
        <p:blipFill>
          <a:blip r:embed="rId5" cstate="print"/>
          <a:stretch/>
        </p:blipFill>
        <p:spPr>
          <a:xfrm>
            <a:off x="795240" y="3645000"/>
            <a:ext cx="3093120" cy="23198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65" name="Рисунок 9"/>
          <p:cNvPicPr/>
          <p:nvPr/>
        </p:nvPicPr>
        <p:blipFill>
          <a:blip r:embed="rId6"/>
          <a:stretch/>
        </p:blipFill>
        <p:spPr>
          <a:xfrm>
            <a:off x="4643640" y="3642120"/>
            <a:ext cx="3097080" cy="23227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376920" y="10080"/>
            <a:ext cx="8229240" cy="722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        Покадровая съемка мультфильма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Рисунок 7"/>
          <p:cNvPicPr/>
          <p:nvPr/>
        </p:nvPicPr>
        <p:blipFill>
          <a:blip r:embed="rId3"/>
          <a:srcRect l="-3753" t="6865" r="2480"/>
          <a:stretch/>
        </p:blipFill>
        <p:spPr>
          <a:xfrm>
            <a:off x="2189160" y="1406160"/>
            <a:ext cx="2145240" cy="147960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8"/>
          <p:cNvPicPr/>
          <p:nvPr/>
        </p:nvPicPr>
        <p:blipFill>
          <a:blip r:embed="rId4"/>
          <a:srcRect l="11124"/>
          <a:stretch/>
        </p:blipFill>
        <p:spPr>
          <a:xfrm>
            <a:off x="3148200" y="3682800"/>
            <a:ext cx="1935720" cy="159732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10"/>
          <p:cNvPicPr/>
          <p:nvPr/>
        </p:nvPicPr>
        <p:blipFill>
          <a:blip r:embed="rId5"/>
          <a:srcRect r="6967"/>
          <a:stretch/>
        </p:blipFill>
        <p:spPr>
          <a:xfrm>
            <a:off x="1206720" y="3682800"/>
            <a:ext cx="1938600" cy="156276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1"/>
          <p:cNvPicPr/>
          <p:nvPr/>
        </p:nvPicPr>
        <p:blipFill>
          <a:blip r:embed="rId6"/>
          <a:stretch/>
        </p:blipFill>
        <p:spPr>
          <a:xfrm>
            <a:off x="4405320" y="1466640"/>
            <a:ext cx="1903320" cy="142740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2"/>
          <p:cNvPicPr/>
          <p:nvPr/>
        </p:nvPicPr>
        <p:blipFill>
          <a:blip r:embed="rId7"/>
          <a:stretch/>
        </p:blipFill>
        <p:spPr>
          <a:xfrm>
            <a:off x="6420600" y="1466640"/>
            <a:ext cx="1914120" cy="14356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3"/>
          <p:cNvPicPr/>
          <p:nvPr/>
        </p:nvPicPr>
        <p:blipFill>
          <a:blip r:embed="rId8"/>
          <a:srcRect l="8643"/>
          <a:stretch/>
        </p:blipFill>
        <p:spPr>
          <a:xfrm>
            <a:off x="5084640" y="3698280"/>
            <a:ext cx="1865160" cy="153144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4"/>
          <p:cNvPicPr/>
          <p:nvPr/>
        </p:nvPicPr>
        <p:blipFill>
          <a:blip r:embed="rId9"/>
          <a:stretch/>
        </p:blipFill>
        <p:spPr>
          <a:xfrm>
            <a:off x="431640" y="1456200"/>
            <a:ext cx="1906200" cy="142956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5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660" t="5621" r="17498" b="5207"/>
          <a:stretch/>
        </p:blipFill>
        <p:spPr>
          <a:xfrm>
            <a:off x="397080" y="1140480"/>
            <a:ext cx="2015280" cy="208800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6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658" t="5621" r="17491" b="5206"/>
          <a:stretch/>
        </p:blipFill>
        <p:spPr>
          <a:xfrm>
            <a:off x="1187640" y="3363840"/>
            <a:ext cx="1957680" cy="216000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7660" t="5621" r="17498" b="5207"/>
          <a:stretch/>
        </p:blipFill>
        <p:spPr>
          <a:xfrm>
            <a:off x="4405320" y="1127160"/>
            <a:ext cx="2015280" cy="208800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18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660" t="5621" r="17498" b="5207"/>
          <a:stretch/>
        </p:blipFill>
        <p:spPr>
          <a:xfrm>
            <a:off x="6309000" y="1136520"/>
            <a:ext cx="2015280" cy="208800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660" t="5621" r="17498" b="5207"/>
          <a:stretch/>
        </p:blipFill>
        <p:spPr>
          <a:xfrm>
            <a:off x="2389680" y="1136520"/>
            <a:ext cx="2015280" cy="208800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21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659" t="5620" r="17491" b="5203"/>
          <a:stretch/>
        </p:blipFill>
        <p:spPr>
          <a:xfrm>
            <a:off x="3145680" y="3363840"/>
            <a:ext cx="1938600" cy="216000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22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659" t="5620" r="17491" b="5203"/>
          <a:stretch/>
        </p:blipFill>
        <p:spPr>
          <a:xfrm>
            <a:off x="5067720" y="3363840"/>
            <a:ext cx="1938600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9143640" cy="6874200"/>
          </a:xfrm>
          <a:prstGeom prst="rect">
            <a:avLst/>
          </a:prstGeom>
          <a:ln>
            <a:noFill/>
          </a:ln>
        </p:spPr>
      </p:pic>
      <p:sp>
        <p:nvSpPr>
          <p:cNvPr id="183" name="TextShape 1"/>
          <p:cNvSpPr txBox="1"/>
          <p:nvPr/>
        </p:nvSpPr>
        <p:spPr>
          <a:xfrm>
            <a:off x="939960" y="188640"/>
            <a:ext cx="727236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20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984807"/>
                </a:solidFill>
                <a:latin typeface="Times New Roman"/>
              </a:rPr>
              <a:t>Родители включаются в озвучку мультфильма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Рисунок 183"/>
          <p:cNvPicPr/>
          <p:nvPr/>
        </p:nvPicPr>
        <p:blipFill>
          <a:blip r:embed="rId3" cstate="print"/>
          <a:stretch/>
        </p:blipFill>
        <p:spPr>
          <a:xfrm>
            <a:off x="864000" y="1152000"/>
            <a:ext cx="3264120" cy="244800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184"/>
          <p:cNvPicPr/>
          <p:nvPr/>
        </p:nvPicPr>
        <p:blipFill>
          <a:blip r:embed="rId4" cstate="print"/>
          <a:stretch/>
        </p:blipFill>
        <p:spPr>
          <a:xfrm>
            <a:off x="4464000" y="1152000"/>
            <a:ext cx="3191760" cy="23936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85"/>
          <p:cNvPicPr/>
          <p:nvPr/>
        </p:nvPicPr>
        <p:blipFill>
          <a:blip r:embed="rId5" cstate="print"/>
          <a:stretch/>
        </p:blipFill>
        <p:spPr>
          <a:xfrm>
            <a:off x="787320" y="3852000"/>
            <a:ext cx="3316680" cy="248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Проблема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Обеспечение взаимодействия участников образовательного процесса в формировании у воспитанников позиции созидателя в отношении своего здоровья и здоровья окружающих через инновационные формы работы.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683640" y="116640"/>
            <a:ext cx="756036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984807"/>
                </a:solidFill>
                <a:latin typeface="Times New Roman"/>
              </a:rPr>
              <a:t>    </a:t>
            </a: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Наша дружная, творческая  команда!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Рисунок 5"/>
          <p:cNvPicPr/>
          <p:nvPr/>
        </p:nvPicPr>
        <p:blipFill>
          <a:blip r:embed="rId3"/>
          <a:stretch/>
        </p:blipFill>
        <p:spPr>
          <a:xfrm>
            <a:off x="1043640" y="1079280"/>
            <a:ext cx="6840360" cy="513036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360000" y="1008000"/>
            <a:ext cx="8280000" cy="36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984807"/>
                </a:solidFill>
                <a:latin typeface="Times New Roman"/>
              </a:rPr>
              <a:t>    </a:t>
            </a: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Спасибо за внимание!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457200" y="100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Актуальность проекта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720000" y="1080000"/>
            <a:ext cx="7534800" cy="3508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5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ru-RU" sz="3200" b="1" strike="noStrike" spc="-1">
                <a:solidFill>
                  <a:srgbClr val="002060"/>
                </a:solidFill>
                <a:latin typeface="Times New Roman"/>
              </a:rPr>
              <a:t>Одна из главных задач дошкольной образовательной организации — создание условий, гарантирующих формирование и укрепление здоровья воспитанников. Решение столь глобальной задачи невозможно без использования инновационных форм работы с дошкольниками в которых дошкольник активный деятель, творец. Мультипликация — проект, дающий опыт самореализации в коммуникативной и продуктивной деятельности,  имеющий огромное значение в осмыслении жизненных ценностей.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1296000" y="332640"/>
            <a:ext cx="6372000" cy="747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Ожидаемые результаты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16000" y="1944000"/>
            <a:ext cx="8352000" cy="2835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</a:rPr>
              <a:t>Обеспечение эффективности работы по формированию основ здорового образа жизни у дошкольников в детском саду и дома; повышение активности дошкольников в реализации Маршрутов здоровья.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Объект 3"/>
          <p:cNvPicPr/>
          <p:nvPr/>
        </p:nvPicPr>
        <p:blipFill>
          <a:blip r:embed="rId2"/>
          <a:stretch/>
        </p:blipFill>
        <p:spPr>
          <a:xfrm>
            <a:off x="0" y="1008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67640" y="116640"/>
            <a:ext cx="8208720" cy="640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100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</a:pPr>
            <a:r>
              <a:rPr lang="ru-RU" sz="2600" b="1" strike="noStrike" spc="-1">
                <a:solidFill>
                  <a:srgbClr val="984807"/>
                </a:solidFill>
                <a:latin typeface="Times New Roman"/>
              </a:rPr>
              <a:t>               Этапы работы над мультфильмом 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1. Написание сценария (строится на основе знакомых произведений)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2. Раскадровка (рисование, составление мультсценария по сценам и по времени)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3. Изготовление фигурок персонажей, декораций и оборудования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4. Съемочный процесс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5. Монтаж отснятого материала на компьютере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Font typeface="Wingdings" charset="2"/>
              <a:buChar char=""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</a:rPr>
              <a:t>6. Озвучивание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Объект 3"/>
          <p:cNvPicPr/>
          <p:nvPr/>
        </p:nvPicPr>
        <p:blipFill>
          <a:blip r:embed="rId2"/>
          <a:stretch/>
        </p:blipFill>
        <p:spPr>
          <a:xfrm>
            <a:off x="0" y="3384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457200" y="0"/>
            <a:ext cx="822924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 Погружение в проект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Рисунок 7"/>
          <p:cNvPicPr/>
          <p:nvPr/>
        </p:nvPicPr>
        <p:blipFill>
          <a:blip r:embed="rId3"/>
          <a:stretch/>
        </p:blipFill>
        <p:spPr>
          <a:xfrm>
            <a:off x="683640" y="3664080"/>
            <a:ext cx="3570840" cy="26780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00" name="Рисунок 8"/>
          <p:cNvPicPr/>
          <p:nvPr/>
        </p:nvPicPr>
        <p:blipFill>
          <a:blip r:embed="rId4"/>
          <a:stretch/>
        </p:blipFill>
        <p:spPr>
          <a:xfrm>
            <a:off x="5079240" y="644040"/>
            <a:ext cx="3146760" cy="26107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01" name="Рисунок 11"/>
          <p:cNvPicPr/>
          <p:nvPr/>
        </p:nvPicPr>
        <p:blipFill>
          <a:blip r:embed="rId5"/>
          <a:stretch/>
        </p:blipFill>
        <p:spPr>
          <a:xfrm>
            <a:off x="5079240" y="3664080"/>
            <a:ext cx="3513240" cy="26348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02" name="Рисунок 12"/>
          <p:cNvPicPr/>
          <p:nvPr/>
        </p:nvPicPr>
        <p:blipFill>
          <a:blip r:embed="rId6"/>
          <a:stretch/>
        </p:blipFill>
        <p:spPr>
          <a:xfrm>
            <a:off x="611640" y="606240"/>
            <a:ext cx="3513240" cy="26348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Объект 3"/>
          <p:cNvPicPr/>
          <p:nvPr/>
        </p:nvPicPr>
        <p:blipFill>
          <a:blip r:embed="rId2"/>
          <a:stretch/>
        </p:blipFill>
        <p:spPr>
          <a:xfrm>
            <a:off x="360" y="-5076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542520" y="-99360"/>
            <a:ext cx="8229240" cy="117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t/>
            </a:r>
            <a:br/>
            <a:r>
              <a:rPr lang="ru-RU" sz="2700" b="1" strike="noStrike" spc="-1">
                <a:solidFill>
                  <a:srgbClr val="984807"/>
                </a:solidFill>
                <a:latin typeface="Times New Roman"/>
              </a:rPr>
              <a:t>Процесс создания персонажей</a:t>
            </a:r>
            <a:r>
              <a:t/>
            </a:r>
            <a:br/>
            <a:endParaRPr lang="ru-RU" sz="27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3" cstate="print"/>
          <a:stretch/>
        </p:blipFill>
        <p:spPr>
          <a:xfrm>
            <a:off x="840240" y="990360"/>
            <a:ext cx="3191760" cy="23936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4" cstate="print"/>
          <a:stretch/>
        </p:blipFill>
        <p:spPr>
          <a:xfrm>
            <a:off x="4464000" y="1800000"/>
            <a:ext cx="3168360" cy="237600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5" cstate="print"/>
          <a:stretch/>
        </p:blipFill>
        <p:spPr>
          <a:xfrm>
            <a:off x="720000" y="3515400"/>
            <a:ext cx="3184920" cy="23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Объект 3"/>
          <p:cNvPicPr/>
          <p:nvPr/>
        </p:nvPicPr>
        <p:blipFill>
          <a:blip r:embed="rId2"/>
          <a:stretch/>
        </p:blipFill>
        <p:spPr>
          <a:xfrm>
            <a:off x="26280" y="0"/>
            <a:ext cx="9143640" cy="684756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93200" y="188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84807"/>
                </a:solidFill>
                <a:latin typeface="Times New Roman"/>
              </a:rPr>
              <a:t>Осваиваем техники для разнообразия изобразительной деятельности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Рисунок 4"/>
          <p:cNvPicPr/>
          <p:nvPr/>
        </p:nvPicPr>
        <p:blipFill>
          <a:blip r:embed="rId3"/>
          <a:stretch/>
        </p:blipFill>
        <p:spPr>
          <a:xfrm>
            <a:off x="467640" y="3989160"/>
            <a:ext cx="3321720" cy="24912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1" name="Рисунок 5"/>
          <p:cNvPicPr/>
          <p:nvPr/>
        </p:nvPicPr>
        <p:blipFill>
          <a:blip r:embed="rId4"/>
          <a:stretch/>
        </p:blipFill>
        <p:spPr>
          <a:xfrm>
            <a:off x="4621680" y="1047240"/>
            <a:ext cx="3463200" cy="25974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2" name="Рисунок 6"/>
          <p:cNvPicPr/>
          <p:nvPr/>
        </p:nvPicPr>
        <p:blipFill>
          <a:blip r:embed="rId5"/>
          <a:stretch/>
        </p:blipFill>
        <p:spPr>
          <a:xfrm>
            <a:off x="1048320" y="764640"/>
            <a:ext cx="2160000" cy="2880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3" name="Рисунок 7"/>
          <p:cNvPicPr/>
          <p:nvPr/>
        </p:nvPicPr>
        <p:blipFill>
          <a:blip r:embed="rId6"/>
          <a:stretch/>
        </p:blipFill>
        <p:spPr>
          <a:xfrm>
            <a:off x="4584600" y="4025520"/>
            <a:ext cx="3300120" cy="24750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Объект 3"/>
          <p:cNvPicPr/>
          <p:nvPr/>
        </p:nvPicPr>
        <p:blipFill>
          <a:blip r:embed="rId2"/>
          <a:stretch/>
        </p:blipFill>
        <p:spPr>
          <a:xfrm>
            <a:off x="0" y="-14760"/>
            <a:ext cx="9169560" cy="687240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457200" y="274680"/>
            <a:ext cx="81468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84807"/>
                </a:solidFill>
                <a:latin typeface="Times New Roman"/>
              </a:rPr>
              <a:t>Книжка-малышка по мотивам сказки В.Н. Бондаренко Где здоровье медвежье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Рисунок 2"/>
          <p:cNvPicPr/>
          <p:nvPr/>
        </p:nvPicPr>
        <p:blipFill>
          <a:blip r:embed="rId3"/>
          <a:stretch/>
        </p:blipFill>
        <p:spPr>
          <a:xfrm>
            <a:off x="903240" y="1428840"/>
            <a:ext cx="2916000" cy="20822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7" name="Рисунок 5"/>
          <p:cNvPicPr/>
          <p:nvPr/>
        </p:nvPicPr>
        <p:blipFill>
          <a:blip r:embed="rId4"/>
          <a:stretch/>
        </p:blipFill>
        <p:spPr>
          <a:xfrm>
            <a:off x="4932000" y="1428840"/>
            <a:ext cx="2913840" cy="208044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8" name="Рисунок 6"/>
          <p:cNvPicPr/>
          <p:nvPr/>
        </p:nvPicPr>
        <p:blipFill>
          <a:blip r:embed="rId5"/>
          <a:stretch/>
        </p:blipFill>
        <p:spPr>
          <a:xfrm>
            <a:off x="899640" y="3765960"/>
            <a:ext cx="2843280" cy="203040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  <p:pic>
        <p:nvPicPr>
          <p:cNvPr id="119" name="Рисунок 8"/>
          <p:cNvPicPr/>
          <p:nvPr/>
        </p:nvPicPr>
        <p:blipFill>
          <a:blip r:embed="rId6"/>
          <a:stretch/>
        </p:blipFill>
        <p:spPr>
          <a:xfrm>
            <a:off x="4955760" y="3812760"/>
            <a:ext cx="2890080" cy="2063520"/>
          </a:xfrm>
          <a:prstGeom prst="rect">
            <a:avLst/>
          </a:prstGeom>
          <a:ln w="38160">
            <a:solidFill>
              <a:schemeClr val="accent6">
                <a:lumMod val="5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203</Words>
  <Application>LibreOffice/6.3.6.2$Windows_x86 LibreOffice_project/2196df99b074d8a661f4036fca8fa0cbfa33a497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Самарской области средняя общеобразовательная школа №3 г. о. Чапаевск Самарской области структурное подразделение «Детский сад №19 «Колокольчик»     </dc:title>
  <dc:subject/>
  <dc:creator>777</dc:creator>
  <dc:description/>
  <cp:lastModifiedBy>Пользователь</cp:lastModifiedBy>
  <cp:revision>87</cp:revision>
  <dcterms:created xsi:type="dcterms:W3CDTF">2020-01-18T10:49:12Z</dcterms:created>
  <dcterms:modified xsi:type="dcterms:W3CDTF">2020-12-08T10:35:18Z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