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3" r:id="rId9"/>
    <p:sldId id="267" r:id="rId10"/>
    <p:sldId id="264" r:id="rId11"/>
    <p:sldId id="268" r:id="rId12"/>
    <p:sldId id="265" r:id="rId13"/>
    <p:sldId id="269" r:id="rId14"/>
    <p:sldId id="270" r:id="rId15"/>
    <p:sldId id="271" r:id="rId16"/>
    <p:sldId id="25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382643-6D9B-4EED-B4B1-48474D181CA1}">
          <p14:sldIdLst>
            <p14:sldId id="256"/>
            <p14:sldId id="257"/>
            <p14:sldId id="258"/>
            <p14:sldId id="260"/>
            <p14:sldId id="261"/>
            <p14:sldId id="262"/>
            <p14:sldId id="266"/>
            <p14:sldId id="263"/>
            <p14:sldId id="267"/>
            <p14:sldId id="264"/>
            <p14:sldId id="268"/>
            <p14:sldId id="265"/>
            <p14:sldId id="269"/>
            <p14:sldId id="270"/>
            <p14:sldId id="271"/>
            <p14:sldId id="259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9A522-2E0A-4B37-889E-659BF523E143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AA74-52F5-4030-9684-0F4BBBBB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3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43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743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76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46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89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860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21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6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790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15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72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0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1C5C-E7A8-42F5-8859-A2657866F15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4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3000" y="3352800"/>
            <a:ext cx="9906000" cy="665480"/>
          </a:xfrm>
        </p:spPr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33" y="228600"/>
            <a:ext cx="3969426" cy="2438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59296" y="101295"/>
            <a:ext cx="7603490" cy="606425"/>
          </a:xfrm>
          <a:custGeom>
            <a:avLst/>
            <a:gdLst/>
            <a:ahLst/>
            <a:cxnLst/>
            <a:rect l="l" t="t" r="r" b="b"/>
            <a:pathLst>
              <a:path w="7603490" h="606425">
                <a:moveTo>
                  <a:pt x="544664" y="0"/>
                </a:moveTo>
                <a:lnTo>
                  <a:pt x="0" y="606183"/>
                </a:lnTo>
                <a:lnTo>
                  <a:pt x="7603070" y="606183"/>
                </a:lnTo>
                <a:lnTo>
                  <a:pt x="7603070" y="19977"/>
                </a:lnTo>
                <a:lnTo>
                  <a:pt x="544664" y="0"/>
                </a:lnTo>
                <a:close/>
              </a:path>
            </a:pathLst>
          </a:cu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endParaRPr b="1" cap="none" spc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559299" y="101295"/>
            <a:ext cx="7599680" cy="606425"/>
          </a:xfrm>
          <a:custGeom>
            <a:avLst/>
            <a:gdLst/>
            <a:ahLst/>
            <a:cxnLst/>
            <a:rect l="l" t="t" r="r" b="b"/>
            <a:pathLst>
              <a:path w="7599680" h="606425">
                <a:moveTo>
                  <a:pt x="544383" y="0"/>
                </a:moveTo>
                <a:lnTo>
                  <a:pt x="7599189" y="19965"/>
                </a:lnTo>
                <a:lnTo>
                  <a:pt x="7599189" y="605878"/>
                </a:lnTo>
                <a:lnTo>
                  <a:pt x="0" y="605878"/>
                </a:lnTo>
                <a:lnTo>
                  <a:pt x="544383" y="0"/>
                </a:lnTo>
                <a:close/>
              </a:path>
            </a:pathLst>
          </a:custGeom>
          <a:ln w="12693">
            <a:solidFill>
              <a:srgbClr val="0C54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675970"/>
            <a:ext cx="12191999" cy="178854"/>
          </a:xfrm>
          <a:prstGeom prst="rect">
            <a:avLst/>
          </a:pr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379811" y="0"/>
            <a:ext cx="656166" cy="712432"/>
          </a:xfrm>
          <a:custGeom>
            <a:avLst/>
            <a:gdLst/>
            <a:ahLst/>
            <a:cxnLst/>
            <a:rect l="l" t="t" r="r" b="b"/>
            <a:pathLst>
              <a:path w="666750" h="712470">
                <a:moveTo>
                  <a:pt x="666409" y="0"/>
                </a:moveTo>
                <a:lnTo>
                  <a:pt x="0" y="711866"/>
                </a:lnTo>
                <a:lnTo>
                  <a:pt x="0" y="711866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24667" y="0"/>
            <a:ext cx="7148830" cy="0"/>
          </a:xfrm>
          <a:custGeom>
            <a:avLst/>
            <a:gdLst/>
            <a:ahLst/>
            <a:cxnLst/>
            <a:rect l="l" t="t" r="r" b="b"/>
            <a:pathLst>
              <a:path w="7148830">
                <a:moveTo>
                  <a:pt x="0" y="0"/>
                </a:moveTo>
                <a:lnTo>
                  <a:pt x="7148567" y="0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465" y="702734"/>
            <a:ext cx="4379595" cy="0"/>
          </a:xfrm>
          <a:custGeom>
            <a:avLst/>
            <a:gdLst/>
            <a:ahLst/>
            <a:cxnLst/>
            <a:rect l="l" t="t" r="r" b="b"/>
            <a:pathLst>
              <a:path w="4379595">
                <a:moveTo>
                  <a:pt x="4379265" y="0"/>
                </a:moveTo>
                <a:lnTo>
                  <a:pt x="0" y="0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044" y="990091"/>
            <a:ext cx="1190991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7982" y="1731526"/>
            <a:ext cx="5271770" cy="303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0" y="12661"/>
            <a:ext cx="1086900" cy="667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0298" y="6096000"/>
            <a:ext cx="1965325" cy="2997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>
                <a:latin typeface="Times New Roman"/>
                <a:cs typeface="Times New Roman"/>
              </a:rPr>
              <a:t>18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нояб</a:t>
            </a:r>
            <a:r>
              <a:rPr sz="1800" dirty="0" err="1">
                <a:latin typeface="Times New Roman"/>
                <a:cs typeface="Times New Roman"/>
              </a:rPr>
              <a:t>ря</a:t>
            </a:r>
            <a:r>
              <a:rPr sz="1800" dirty="0">
                <a:latin typeface="Times New Roman"/>
                <a:cs typeface="Times New Roman"/>
              </a:rPr>
              <a:t> 2022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года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239" y="142480"/>
            <a:ext cx="3645126" cy="2238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2971800"/>
            <a:ext cx="10949523" cy="1292662"/>
          </a:xfrm>
        </p:spPr>
        <p:txBody>
          <a:bodyPr/>
          <a:lstStyle/>
          <a:p>
            <a:pPr algn="ctr"/>
            <a:r>
              <a:rPr lang="ru-RU" dirty="0"/>
              <a:t>Анализ использования МСОКО для контроля образовательных результатов обучающихся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96110"/>
              </p:ext>
            </p:extLst>
          </p:nvPr>
        </p:nvGraphicFramePr>
        <p:xfrm>
          <a:off x="0" y="729448"/>
          <a:ext cx="12191998" cy="5899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939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5248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5251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916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№1 </a:t>
                      </a:r>
                      <a:r>
                        <a:rPr lang="ru-RU" sz="1600" b="1" dirty="0" err="1"/>
                        <a:t>с.Приволжье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11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13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№2 </a:t>
                      </a:r>
                      <a:r>
                        <a:rPr lang="ru-RU" sz="1600" b="1" dirty="0" err="1"/>
                        <a:t>с.Приволжье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10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№3 </a:t>
                      </a:r>
                      <a:r>
                        <a:rPr lang="ru-RU" sz="1600" b="1" dirty="0" err="1"/>
                        <a:t>с.Приволжье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№1 </a:t>
                      </a:r>
                      <a:r>
                        <a:rPr lang="ru-RU" sz="1600" b="1" dirty="0" err="1"/>
                        <a:t>с.Обшаровка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№2 </a:t>
                      </a:r>
                      <a:r>
                        <a:rPr lang="ru-RU" sz="1600" b="1" dirty="0" err="1"/>
                        <a:t>с.Обшаровка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с.Екатериновка</a:t>
                      </a: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ГБОУ ООШ </a:t>
                      </a:r>
                      <a:r>
                        <a:rPr lang="ru-RU" sz="1600" b="1" dirty="0" err="1"/>
                        <a:t>с.Заволжье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пос.Ильмень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11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10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с.Кашпир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пос.Новоспасский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ООШ </a:t>
                      </a:r>
                      <a:r>
                        <a:rPr lang="ru-RU" sz="1600" b="1" dirty="0" err="1"/>
                        <a:t>пос.Степняки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5715000" y="8311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М.р.Приволжский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6344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75446"/>
              </p:ext>
            </p:extLst>
          </p:nvPr>
        </p:nvGraphicFramePr>
        <p:xfrm>
          <a:off x="0" y="729448"/>
          <a:ext cx="12191998" cy="5987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939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5248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5251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916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№1 </a:t>
                      </a:r>
                      <a:r>
                        <a:rPr lang="ru-RU" sz="1600" b="1" dirty="0" err="1"/>
                        <a:t>с.Приволжье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№2 </a:t>
                      </a:r>
                      <a:r>
                        <a:rPr lang="ru-RU" sz="1600" b="1" dirty="0" err="1"/>
                        <a:t>с.Приволжье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№3 </a:t>
                      </a:r>
                      <a:r>
                        <a:rPr lang="ru-RU" sz="1600" b="1" dirty="0" err="1"/>
                        <a:t>с.Приволжье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№1 </a:t>
                      </a:r>
                      <a:r>
                        <a:rPr lang="ru-RU" sz="1600" b="1" dirty="0" err="1"/>
                        <a:t>с.Обшаровка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№2 </a:t>
                      </a:r>
                      <a:r>
                        <a:rPr lang="ru-RU" sz="1600" b="1" dirty="0" err="1"/>
                        <a:t>с.Обшаровка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</a:t>
                      </a:r>
                    </a:p>
                    <a:p>
                      <a:endParaRPr lang="ru-RU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МР</a:t>
                      </a:r>
                    </a:p>
                    <a:p>
                      <a:endParaRPr lang="ru-RU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с.Екатериновка</a:t>
                      </a: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ГБОУ ООШ </a:t>
                      </a:r>
                      <a:r>
                        <a:rPr lang="ru-RU" sz="1600" b="1" dirty="0" err="1"/>
                        <a:t>с.Заволжье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пос.Ильмень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с.Кашпир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пос.Новоспасский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491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ООШ </a:t>
                      </a:r>
                      <a:r>
                        <a:rPr lang="ru-RU" sz="1600" b="1" dirty="0" err="1"/>
                        <a:t>пос.Степняки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4800600" y="206228"/>
            <a:ext cx="7467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М.р.Приволжский</a:t>
            </a:r>
            <a:r>
              <a:rPr lang="ru-RU" sz="2800" b="1" dirty="0"/>
              <a:t> (русский язык/математика)</a:t>
            </a:r>
          </a:p>
        </p:txBody>
      </p:sp>
    </p:spTree>
    <p:extLst>
      <p:ext uri="{BB962C8B-B14F-4D97-AF65-F5344CB8AC3E}">
        <p14:creationId xmlns:p14="http://schemas.microsoft.com/office/powerpoint/2010/main" val="60492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860921"/>
              </p:ext>
            </p:extLst>
          </p:nvPr>
        </p:nvGraphicFramePr>
        <p:xfrm>
          <a:off x="-17755" y="727968"/>
          <a:ext cx="12209758" cy="590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475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77361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НШ №1 </a:t>
                      </a:r>
                      <a:r>
                        <a:rPr lang="ru-RU" sz="1800" b="1" dirty="0" err="1"/>
                        <a:t>с.Хворостянка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с.Абашево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77361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с.Владимировка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77361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пос.Масленниково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4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6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6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4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с.Новокуровка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с.Новотулка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пос.Прогресс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с.Романовка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с.Студенцы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с.Хворостянка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5715000" y="8311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М.р.Хворостянский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85244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92873"/>
              </p:ext>
            </p:extLst>
          </p:nvPr>
        </p:nvGraphicFramePr>
        <p:xfrm>
          <a:off x="-17755" y="727968"/>
          <a:ext cx="12209758" cy="609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475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77361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НШ №1 </a:t>
                      </a:r>
                      <a:r>
                        <a:rPr lang="ru-RU" sz="1800" b="1" dirty="0" err="1"/>
                        <a:t>с.Хворостянка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с.Абашево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77361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с.Владимировка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77361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пос.Масленниково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с.Новокуровка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с.Новотулка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пос.Прогресс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  <a:p>
                      <a:endParaRPr lang="ru-RU" sz="1800" b="1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  <a:p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с.Романовка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с.Студенцы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44757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с.Хворостянка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5715000" y="8311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М.р.Хворостянский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1410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0" y="133601"/>
            <a:ext cx="7010400" cy="492443"/>
          </a:xfrm>
        </p:spPr>
        <p:txBody>
          <a:bodyPr/>
          <a:lstStyle/>
          <a:p>
            <a:r>
              <a:rPr lang="ru-RU" sz="3200" dirty="0"/>
              <a:t>Выбор предметов ЕГЭ (</a:t>
            </a:r>
            <a:r>
              <a:rPr lang="ru-RU" sz="3200" dirty="0" err="1"/>
              <a:t>г.о.Чапаевск</a:t>
            </a:r>
            <a:r>
              <a:rPr lang="ru-RU" sz="3200" dirty="0"/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762000" y="685800"/>
            <a:ext cx="11125200" cy="5867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30889"/>
              </p:ext>
            </p:extLst>
          </p:nvPr>
        </p:nvGraphicFramePr>
        <p:xfrm>
          <a:off x="0" y="685800"/>
          <a:ext cx="12192003" cy="5983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050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  <a:gridCol w="588588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181707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учащихся                              11-х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Литература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+mn-lt"/>
                          <a:cs typeface="Times New Roman" panose="02020603050405020304" pitchFamily="18" charset="0"/>
                        </a:rPr>
                        <a:t>ГБОУ СОШ № 1 </a:t>
                      </a:r>
                      <a:r>
                        <a:rPr lang="ru-RU" sz="1800" b="1" dirty="0" err="1">
                          <a:latin typeface="+mn-lt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1800" b="1" dirty="0">
                          <a:latin typeface="+mn-lt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3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4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9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10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ЦО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г.Чапаевск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13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22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ГБПОУ СОЧГК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им.О.Колычева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21922"/>
                  </a:ext>
                </a:extLst>
              </a:tr>
              <a:tr h="4166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9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0196" y="77569"/>
            <a:ext cx="6705600" cy="646331"/>
          </a:xfrm>
        </p:spPr>
        <p:txBody>
          <a:bodyPr/>
          <a:lstStyle/>
          <a:p>
            <a:r>
              <a:rPr lang="ru-RU" dirty="0"/>
              <a:t>Медалисты (</a:t>
            </a:r>
            <a:r>
              <a:rPr lang="ru-RU" dirty="0" err="1"/>
              <a:t>г.о.Чапаевск</a:t>
            </a:r>
            <a:r>
              <a:rPr lang="ru-RU" dirty="0"/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762000" y="685800"/>
            <a:ext cx="11125200" cy="5867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352991"/>
              </p:ext>
            </p:extLst>
          </p:nvPr>
        </p:nvGraphicFramePr>
        <p:xfrm>
          <a:off x="0" y="762000"/>
          <a:ext cx="12192000" cy="586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055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756744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756744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756744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756744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672661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672661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672661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672661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  <a:gridCol w="588588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207003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учащихся                              11-х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Литература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+mn-lt"/>
                          <a:cs typeface="Times New Roman" panose="02020603050405020304" pitchFamily="18" charset="0"/>
                        </a:rPr>
                        <a:t>ГБОУ СОШ № 1 </a:t>
                      </a:r>
                      <a:r>
                        <a:rPr lang="ru-RU" sz="1800" b="1" dirty="0" err="1">
                          <a:latin typeface="+mn-lt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1800" b="1" dirty="0">
                          <a:latin typeface="+mn-lt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3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9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10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ЦО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г.Чапаевск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13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ГБОУ СОШ № 22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47467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Чапаевск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9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3000" y="205047"/>
            <a:ext cx="7239000" cy="492443"/>
          </a:xfrm>
        </p:spPr>
        <p:txBody>
          <a:bodyPr/>
          <a:lstStyle/>
          <a:p>
            <a:r>
              <a:rPr lang="ru-RU" sz="3100" dirty="0"/>
              <a:t>Выбор предметов ЕГЭ (</a:t>
            </a:r>
            <a:r>
              <a:rPr lang="ru-RU" sz="3100" dirty="0" err="1"/>
              <a:t>м.р.Безенчукский</a:t>
            </a:r>
            <a:r>
              <a:rPr lang="ru-RU" sz="31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31195"/>
              </p:ext>
            </p:extLst>
          </p:nvPr>
        </p:nvGraphicFramePr>
        <p:xfrm>
          <a:off x="0" y="697489"/>
          <a:ext cx="12191997" cy="5955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4532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800642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800642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800642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800642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711681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711681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711681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711681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622721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622721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  <a:gridCol w="622731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194384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1 п.г.т.Безенчук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2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п.г.т.Безенчук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3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п.г.т.Безенчук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4 п.г.т.Безенчук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с.Ольгино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п.г.т.Осинки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с.Преполовенка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пос.Прибой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4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м.р.Безенчукский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21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30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05401" y="152400"/>
            <a:ext cx="7086600" cy="615553"/>
          </a:xfrm>
        </p:spPr>
        <p:txBody>
          <a:bodyPr/>
          <a:lstStyle/>
          <a:p>
            <a:r>
              <a:rPr lang="ru-RU" sz="4000" dirty="0"/>
              <a:t>Медалисты (</a:t>
            </a:r>
            <a:r>
              <a:rPr lang="ru-RU" sz="4000" dirty="0" err="1"/>
              <a:t>м.р.Безенчукский</a:t>
            </a:r>
            <a:r>
              <a:rPr lang="ru-RU" sz="40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36185"/>
              </p:ext>
            </p:extLst>
          </p:nvPr>
        </p:nvGraphicFramePr>
        <p:xfrm>
          <a:off x="1" y="762000"/>
          <a:ext cx="12191994" cy="59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501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3111302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848838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763954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  <a:gridCol w="679071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228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учащихся 11-х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 </a:t>
                      </a:r>
                    </a:p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профиль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Литература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1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п.г.т.Безенчук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2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п.г.т.Безенчук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3 п.г.т.Безенчук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№ 4 п.г.т.Безенчук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с.Ольгино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п.г.т.Осинки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м.р.Безенчукский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21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250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2061" y="254913"/>
            <a:ext cx="7010400" cy="430887"/>
          </a:xfrm>
        </p:spPr>
        <p:txBody>
          <a:bodyPr/>
          <a:lstStyle/>
          <a:p>
            <a:r>
              <a:rPr lang="ru-RU" sz="2700" dirty="0"/>
              <a:t>Выбор предметов ЕГЭ (</a:t>
            </a:r>
            <a:r>
              <a:rPr lang="ru-RU" sz="2700" dirty="0" err="1"/>
              <a:t>м.р.Красноармейский</a:t>
            </a:r>
            <a:r>
              <a:rPr lang="ru-RU" sz="27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59875"/>
              </p:ext>
            </p:extLst>
          </p:nvPr>
        </p:nvGraphicFramePr>
        <p:xfrm>
          <a:off x="39539" y="787645"/>
          <a:ext cx="12112922" cy="5815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868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849342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849342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849342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849342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754970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754970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754970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754970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660599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660599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660608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209954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628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пос.Алексеевский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с.Андросовка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с.Волчанка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с.Колывань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662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с.Красноармейское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пос.Ленинский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м.р.Красноармейский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734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0" y="152400"/>
            <a:ext cx="7162800" cy="1107996"/>
          </a:xfrm>
        </p:spPr>
        <p:txBody>
          <a:bodyPr/>
          <a:lstStyle/>
          <a:p>
            <a:r>
              <a:rPr lang="ru-RU" sz="3600" dirty="0"/>
              <a:t>Медалисты (</a:t>
            </a:r>
            <a:r>
              <a:rPr lang="ru-RU" sz="3600" dirty="0" err="1"/>
              <a:t>м.р.Красноармейский</a:t>
            </a:r>
            <a:r>
              <a:rPr lang="ru-RU" sz="36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17859"/>
              </p:ext>
            </p:extLst>
          </p:nvPr>
        </p:nvGraphicFramePr>
        <p:xfrm>
          <a:off x="0" y="706398"/>
          <a:ext cx="12191999" cy="602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735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904199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904199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904199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904199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803732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803732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803732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803732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703264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703276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312911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71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с.Колывань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71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с.Красноармейское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71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пос.Ленинский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71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м.р.Красноармейский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11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390106"/>
              </p:ext>
            </p:extLst>
          </p:nvPr>
        </p:nvGraphicFramePr>
        <p:xfrm>
          <a:off x="-17755" y="727968"/>
          <a:ext cx="12209758" cy="592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37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№10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«ЦО»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№12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№13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№21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№22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№23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9006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ШИ №1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3627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ГБПОУ СО ЧГК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86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7620000" y="91224"/>
            <a:ext cx="26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/>
              <a:t>Г.о.Чапаевск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7806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40105" y="193357"/>
            <a:ext cx="7251895" cy="644843"/>
          </a:xfrm>
        </p:spPr>
        <p:txBody>
          <a:bodyPr/>
          <a:lstStyle/>
          <a:p>
            <a:r>
              <a:rPr lang="ru-RU" sz="3200" dirty="0"/>
              <a:t>Выбор предметов ЕГЭ (</a:t>
            </a:r>
            <a:r>
              <a:rPr lang="ru-RU" sz="3200" dirty="0" err="1"/>
              <a:t>м.р.Пестравский</a:t>
            </a:r>
            <a:r>
              <a:rPr lang="ru-RU" sz="32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87336"/>
              </p:ext>
            </p:extLst>
          </p:nvPr>
        </p:nvGraphicFramePr>
        <p:xfrm>
          <a:off x="26325" y="685797"/>
          <a:ext cx="12191999" cy="597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132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815518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815518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815518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815518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724905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724905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724905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724905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634291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634291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634291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  <a:gridCol w="634302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251652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с.Марьевка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с.Мосты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с.Падовка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с.Пестравка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с.Тепловка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м.р.Пестравский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10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62600" y="77975"/>
            <a:ext cx="6324600" cy="553998"/>
          </a:xfrm>
        </p:spPr>
        <p:txBody>
          <a:bodyPr/>
          <a:lstStyle/>
          <a:p>
            <a:r>
              <a:rPr lang="ru-RU" sz="3600" dirty="0"/>
              <a:t>Медалисты (</a:t>
            </a:r>
            <a:r>
              <a:rPr lang="ru-RU" sz="3600" dirty="0" err="1"/>
              <a:t>м.р.Пестравский</a:t>
            </a:r>
            <a:r>
              <a:rPr lang="ru-RU" sz="36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3773"/>
              </p:ext>
            </p:extLst>
          </p:nvPr>
        </p:nvGraphicFramePr>
        <p:xfrm>
          <a:off x="0" y="761999"/>
          <a:ext cx="12192000" cy="601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407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937881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937881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820645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755718">
                  <a:extLst>
                    <a:ext uri="{9D8B030D-6E8A-4147-A177-3AD203B41FA5}">
                      <a16:colId xmlns:a16="http://schemas.microsoft.com/office/drawing/2014/main" val="2610110699"/>
                    </a:ext>
                  </a:extLst>
                </a:gridCol>
              </a:tblGrid>
              <a:tr h="31389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</a:t>
                      </a:r>
                    </a:p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Английский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719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с.Марьевка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719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с.Падовка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719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с.Пестравка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719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м.р.Пестравский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46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3000" y="178266"/>
            <a:ext cx="7239000" cy="477054"/>
          </a:xfrm>
        </p:spPr>
        <p:txBody>
          <a:bodyPr/>
          <a:lstStyle/>
          <a:p>
            <a:r>
              <a:rPr lang="ru-RU" sz="3100" dirty="0"/>
              <a:t>Выбор предметов ЕГЭ (</a:t>
            </a:r>
            <a:r>
              <a:rPr lang="ru-RU" sz="3100" dirty="0" err="1"/>
              <a:t>м.р.Приволжский</a:t>
            </a:r>
            <a:r>
              <a:rPr lang="ru-RU" sz="31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04320"/>
              </p:ext>
            </p:extLst>
          </p:nvPr>
        </p:nvGraphicFramePr>
        <p:xfrm>
          <a:off x="0" y="685800"/>
          <a:ext cx="12192003" cy="599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274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829389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829389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829389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829389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737234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737234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737234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737234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645079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645079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645079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</a:tblGrid>
              <a:tr h="195640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11-х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с.Екатериновка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пос.Ильмень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пос.Новоспасский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1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с.Обшаровка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2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с.Обшаровка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1 с.Приволжье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2 с.Приволжье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3 с.Приволжье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21922"/>
                  </a:ext>
                </a:extLst>
              </a:tr>
              <a:tr h="448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м.р.Приволжский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5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31802"/>
            <a:ext cx="7010400" cy="553998"/>
          </a:xfrm>
        </p:spPr>
        <p:txBody>
          <a:bodyPr/>
          <a:lstStyle/>
          <a:p>
            <a:r>
              <a:rPr lang="ru-RU" sz="3600" dirty="0"/>
              <a:t>Медалисты (</a:t>
            </a:r>
            <a:r>
              <a:rPr lang="ru-RU" sz="3600" dirty="0" err="1"/>
              <a:t>м.р.Приволжский</a:t>
            </a:r>
            <a:r>
              <a:rPr lang="ru-RU" sz="36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77728"/>
              </p:ext>
            </p:extLst>
          </p:nvPr>
        </p:nvGraphicFramePr>
        <p:xfrm>
          <a:off x="19396" y="685800"/>
          <a:ext cx="12172603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543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993232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993232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993232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993232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882873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882873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882873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772513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</a:tblGrid>
              <a:tr h="27689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</a:t>
                      </a:r>
                    </a:p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63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пос.Ильмень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63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пос.Новоспасский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63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1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с.Приволжье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79133"/>
                  </a:ext>
                </a:extLst>
              </a:tr>
              <a:tr h="63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ГБОУ СОШ № 2 с.Приволжье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3819"/>
                  </a:ext>
                </a:extLst>
              </a:tr>
              <a:tr h="63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м.р.Приволжский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31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3000" y="193357"/>
            <a:ext cx="7696200" cy="461665"/>
          </a:xfrm>
        </p:spPr>
        <p:txBody>
          <a:bodyPr/>
          <a:lstStyle/>
          <a:p>
            <a:r>
              <a:rPr lang="ru-RU" sz="3000" dirty="0"/>
              <a:t>Выбор предметов ЕГЭ (</a:t>
            </a:r>
            <a:r>
              <a:rPr lang="ru-RU" sz="3000" dirty="0" err="1"/>
              <a:t>м.р.Хворостянский</a:t>
            </a:r>
            <a:r>
              <a:rPr lang="ru-RU" sz="30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52840"/>
              </p:ext>
            </p:extLst>
          </p:nvPr>
        </p:nvGraphicFramePr>
        <p:xfrm>
          <a:off x="0" y="762000"/>
          <a:ext cx="12191999" cy="6099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927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849952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849952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849952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849952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755512">
                  <a:extLst>
                    <a:ext uri="{9D8B030D-6E8A-4147-A177-3AD203B41FA5}">
                      <a16:colId xmlns:a16="http://schemas.microsoft.com/office/drawing/2014/main" val="2078790940"/>
                    </a:ext>
                  </a:extLst>
                </a:gridCol>
                <a:gridCol w="755512">
                  <a:extLst>
                    <a:ext uri="{9D8B030D-6E8A-4147-A177-3AD203B41FA5}">
                      <a16:colId xmlns:a16="http://schemas.microsoft.com/office/drawing/2014/main" val="1147298230"/>
                    </a:ext>
                  </a:extLst>
                </a:gridCol>
                <a:gridCol w="755512">
                  <a:extLst>
                    <a:ext uri="{9D8B030D-6E8A-4147-A177-3AD203B41FA5}">
                      <a16:colId xmlns:a16="http://schemas.microsoft.com/office/drawing/2014/main" val="1381736987"/>
                    </a:ext>
                  </a:extLst>
                </a:gridCol>
                <a:gridCol w="755512">
                  <a:extLst>
                    <a:ext uri="{9D8B030D-6E8A-4147-A177-3AD203B41FA5}">
                      <a16:colId xmlns:a16="http://schemas.microsoft.com/office/drawing/2014/main" val="2602304781"/>
                    </a:ext>
                  </a:extLst>
                </a:gridCol>
                <a:gridCol w="661072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661072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  <a:gridCol w="661072">
                  <a:extLst>
                    <a:ext uri="{9D8B030D-6E8A-4147-A177-3AD203B41FA5}">
                      <a16:colId xmlns:a16="http://schemas.microsoft.com/office/drawing/2014/main" val="3644250485"/>
                    </a:ext>
                  </a:extLst>
                </a:gridCol>
              </a:tblGrid>
              <a:tr h="263844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 ИКТ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54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с.Владимировка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50969"/>
                  </a:ext>
                </a:extLst>
              </a:tr>
              <a:tr h="54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пос.Масленниково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54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с.Новокуровка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54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пос.Прогресс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38594"/>
                  </a:ext>
                </a:extLst>
              </a:tr>
              <a:tr h="54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с.Хворостянка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55162"/>
                  </a:ext>
                </a:extLst>
              </a:tr>
              <a:tr h="54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м.р.Хворостянский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52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05400" y="133601"/>
            <a:ext cx="6934200" cy="553998"/>
          </a:xfrm>
        </p:spPr>
        <p:txBody>
          <a:bodyPr/>
          <a:lstStyle/>
          <a:p>
            <a:r>
              <a:rPr lang="ru-RU" sz="3600" dirty="0"/>
              <a:t>Медалисты (</a:t>
            </a:r>
            <a:r>
              <a:rPr lang="ru-RU" sz="3600" dirty="0" err="1"/>
              <a:t>м.р.Хворостянский</a:t>
            </a:r>
            <a:r>
              <a:rPr lang="ru-RU" sz="3600" dirty="0"/>
              <a:t>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986F1C-B133-4BF9-D6E2-8478515F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07588"/>
              </p:ext>
            </p:extLst>
          </p:nvPr>
        </p:nvGraphicFramePr>
        <p:xfrm>
          <a:off x="0" y="711151"/>
          <a:ext cx="12192001" cy="6013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6121">
                  <a:extLst>
                    <a:ext uri="{9D8B030D-6E8A-4147-A177-3AD203B41FA5}">
                      <a16:colId xmlns:a16="http://schemas.microsoft.com/office/drawing/2014/main" val="2633273156"/>
                    </a:ext>
                  </a:extLst>
                </a:gridCol>
                <a:gridCol w="1217859">
                  <a:extLst>
                    <a:ext uri="{9D8B030D-6E8A-4147-A177-3AD203B41FA5}">
                      <a16:colId xmlns:a16="http://schemas.microsoft.com/office/drawing/2014/main" val="2494065860"/>
                    </a:ext>
                  </a:extLst>
                </a:gridCol>
                <a:gridCol w="1217859">
                  <a:extLst>
                    <a:ext uri="{9D8B030D-6E8A-4147-A177-3AD203B41FA5}">
                      <a16:colId xmlns:a16="http://schemas.microsoft.com/office/drawing/2014/main" val="1019080656"/>
                    </a:ext>
                  </a:extLst>
                </a:gridCol>
                <a:gridCol w="1217859">
                  <a:extLst>
                    <a:ext uri="{9D8B030D-6E8A-4147-A177-3AD203B41FA5}">
                      <a16:colId xmlns:a16="http://schemas.microsoft.com/office/drawing/2014/main" val="1965528906"/>
                    </a:ext>
                  </a:extLst>
                </a:gridCol>
                <a:gridCol w="1217859">
                  <a:extLst>
                    <a:ext uri="{9D8B030D-6E8A-4147-A177-3AD203B41FA5}">
                      <a16:colId xmlns:a16="http://schemas.microsoft.com/office/drawing/2014/main" val="1921038451"/>
                    </a:ext>
                  </a:extLst>
                </a:gridCol>
                <a:gridCol w="947222">
                  <a:extLst>
                    <a:ext uri="{9D8B030D-6E8A-4147-A177-3AD203B41FA5}">
                      <a16:colId xmlns:a16="http://schemas.microsoft.com/office/drawing/2014/main" val="231577686"/>
                    </a:ext>
                  </a:extLst>
                </a:gridCol>
                <a:gridCol w="947222">
                  <a:extLst>
                    <a:ext uri="{9D8B030D-6E8A-4147-A177-3AD203B41FA5}">
                      <a16:colId xmlns:a16="http://schemas.microsoft.com/office/drawing/2014/main" val="2039205677"/>
                    </a:ext>
                  </a:extLst>
                </a:gridCol>
              </a:tblGrid>
              <a:tr h="356252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ГИА-11 2023</a:t>
                      </a:r>
                    </a:p>
                    <a:p>
                      <a:endParaRPr lang="ru-RU" sz="2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 учащихся                              11-х </a:t>
                      </a:r>
                      <a:r>
                        <a:rPr lang="ru-RU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база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Математика профиль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64785"/>
                  </a:ext>
                </a:extLst>
              </a:tr>
              <a:tr h="816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пос.Масленниково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5348"/>
                  </a:ext>
                </a:extLst>
              </a:tr>
              <a:tr h="816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ГБОУ СОШ </a:t>
                      </a:r>
                      <a:r>
                        <a:rPr lang="ru-RU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с.Новокуровка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39208"/>
                  </a:ext>
                </a:extLst>
              </a:tr>
              <a:tr h="816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м.р.Хворостянский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618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AB9222-3BE2-4827-B9F3-9603C2493CB4}"/>
              </a:ext>
            </a:extLst>
          </p:cNvPr>
          <p:cNvSpPr txBox="1"/>
          <p:nvPr/>
        </p:nvSpPr>
        <p:spPr>
          <a:xfrm>
            <a:off x="609600" y="1143000"/>
            <a:ext cx="10210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Задачи:</a:t>
            </a:r>
          </a:p>
          <a:p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Проверить качество и корректность внесения результатов входных контрольных работ в АСУ РСО (МСОКО)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Внести информацию о проведении входного контроля по всем основным предметам во всех классах в АСУ РСО (МСОКО)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Провести промежуточный контроль образовательных результатов обучающихся не позднее 27.12.2022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Внести информацию о проведении промежуточного контроля по всем основным предметам во всех классах в АСУ РСО (МСОКО) до 09.01.2023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849E4-E919-4368-A788-BE0956A9FC2C}"/>
              </a:ext>
            </a:extLst>
          </p:cNvPr>
          <p:cNvSpPr txBox="1"/>
          <p:nvPr/>
        </p:nvSpPr>
        <p:spPr>
          <a:xfrm>
            <a:off x="201487" y="5486400"/>
            <a:ext cx="11838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Мониторинг проведения промежуточного контроля – 10-13 января 2023 г.</a:t>
            </a:r>
          </a:p>
        </p:txBody>
      </p:sp>
    </p:spTree>
    <p:extLst>
      <p:ext uri="{BB962C8B-B14F-4D97-AF65-F5344CB8AC3E}">
        <p14:creationId xmlns:p14="http://schemas.microsoft.com/office/powerpoint/2010/main" val="273710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50390"/>
              </p:ext>
            </p:extLst>
          </p:nvPr>
        </p:nvGraphicFramePr>
        <p:xfrm>
          <a:off x="-17755" y="727968"/>
          <a:ext cx="12209758" cy="592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37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№3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№4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№5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№8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№10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«ЦО»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№12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№13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№21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№22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№23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9006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ШИ №1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3627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ГБПОУ СО ЧГК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86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4876800" y="143193"/>
            <a:ext cx="7445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Г.о.Чапаевск</a:t>
            </a:r>
            <a:r>
              <a:rPr lang="ru-RU" sz="3200" b="1" dirty="0"/>
              <a:t> (русский язык/математика)</a:t>
            </a:r>
          </a:p>
        </p:txBody>
      </p:sp>
    </p:spTree>
    <p:extLst>
      <p:ext uri="{BB962C8B-B14F-4D97-AF65-F5344CB8AC3E}">
        <p14:creationId xmlns:p14="http://schemas.microsoft.com/office/powerpoint/2010/main" val="210848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18567"/>
              </p:ext>
            </p:extLst>
          </p:nvPr>
        </p:nvGraphicFramePr>
        <p:xfrm>
          <a:off x="-17755" y="727968"/>
          <a:ext cx="12209758" cy="610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3703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НШ «Гармония» </a:t>
                      </a:r>
                      <a:r>
                        <a:rPr lang="ru-RU" sz="1200" b="1" dirty="0" err="1"/>
                        <a:t>п.г.т.Безенчук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№1 </a:t>
                      </a:r>
                      <a:r>
                        <a:rPr lang="ru-RU" sz="1200" b="1" dirty="0" err="1"/>
                        <a:t>п.г.т.Безенчук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/>
                        <a:t>ГБОУ СОШ №2 п.г.т.Безенчук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№3 </a:t>
                      </a:r>
                      <a:r>
                        <a:rPr lang="ru-RU" sz="1200" b="1" dirty="0" err="1"/>
                        <a:t>п.г.т.Безенчук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№4 </a:t>
                      </a:r>
                      <a:r>
                        <a:rPr lang="ru-RU" sz="1200" b="1" dirty="0" err="1"/>
                        <a:t>п.г.т.Безенчук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ГБОУ ООШ </a:t>
                      </a:r>
                      <a:r>
                        <a:rPr lang="ru-RU" sz="1200" b="1" dirty="0" err="1"/>
                        <a:t>с.Васильевка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с.Екатериновка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ж.-</a:t>
                      </a:r>
                      <a:r>
                        <a:rPr lang="ru-RU" sz="1200" b="1" dirty="0" err="1"/>
                        <a:t>д.ст.Звезда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ООШ </a:t>
                      </a:r>
                      <a:r>
                        <a:rPr lang="ru-RU" sz="1200" b="1" dirty="0" err="1"/>
                        <a:t>с.Купино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с.Натальино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с.Ольгино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п.г.т.Осинки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ООШ </a:t>
                      </a:r>
                      <a:r>
                        <a:rPr lang="ru-RU" sz="1200" b="1" dirty="0" err="1"/>
                        <a:t>с.Песочное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9006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с.Переволоки</a:t>
                      </a:r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3627"/>
                  </a:ext>
                </a:extLst>
              </a:tr>
              <a:tr h="185161">
                <a:tc>
                  <a:txBody>
                    <a:bodyPr/>
                    <a:lstStyle/>
                    <a:p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с.Преполовенка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6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8651"/>
                  </a:ext>
                </a:extLst>
              </a:tr>
              <a:tr h="18516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ГБОУ СОШ </a:t>
                      </a:r>
                      <a:r>
                        <a:rPr lang="ru-RU" sz="1200" b="1" dirty="0" err="1"/>
                        <a:t>пос.Прибой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7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6324600" y="83117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М.р.Безенчукский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8836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42468"/>
              </p:ext>
            </p:extLst>
          </p:nvPr>
        </p:nvGraphicFramePr>
        <p:xfrm>
          <a:off x="-17755" y="727968"/>
          <a:ext cx="12209758" cy="607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3703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НШ «Гармония» </a:t>
                      </a:r>
                      <a:r>
                        <a:rPr lang="ru-RU" sz="1100" b="1" dirty="0" err="1"/>
                        <a:t>п.г.т.Безенчук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-ГБОУ СОШ №1 </a:t>
                      </a:r>
                      <a:r>
                        <a:rPr lang="ru-RU" sz="1100" b="1" dirty="0" err="1"/>
                        <a:t>п.г.т.Безенчук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/>
                        <a:t>ГБОУ СОШ №2 п.г.т.Безенчук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№3 </a:t>
                      </a:r>
                      <a:r>
                        <a:rPr lang="ru-RU" sz="1100" b="1" dirty="0" err="1"/>
                        <a:t>п.г.т.Безенчук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90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№4 </a:t>
                      </a:r>
                      <a:r>
                        <a:rPr lang="ru-RU" sz="1100" b="1" dirty="0" err="1"/>
                        <a:t>п.г.т.Безенчук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ГБОУ ООШ </a:t>
                      </a:r>
                      <a:r>
                        <a:rPr lang="ru-RU" sz="1100" b="1" dirty="0" err="1"/>
                        <a:t>с.Васильевка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с.Екатериновка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ж.-</a:t>
                      </a:r>
                      <a:r>
                        <a:rPr lang="ru-RU" sz="1100" b="1" dirty="0" err="1"/>
                        <a:t>д.ст.Звезда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ООШ </a:t>
                      </a:r>
                      <a:r>
                        <a:rPr lang="ru-RU" sz="1100" b="1" dirty="0" err="1"/>
                        <a:t>с.Купино</a:t>
                      </a: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с.Натальино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с.Ольгино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п.г.т.Осинки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ООШ </a:t>
                      </a:r>
                      <a:r>
                        <a:rPr lang="ru-RU" sz="1100" b="1" dirty="0" err="1"/>
                        <a:t>с.Песочное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90063"/>
                  </a:ext>
                </a:extLst>
              </a:tr>
              <a:tr h="37032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с.Переволоки</a:t>
                      </a: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3627"/>
                  </a:ext>
                </a:extLst>
              </a:tr>
              <a:tr h="185161">
                <a:tc>
                  <a:txBody>
                    <a:bodyPr/>
                    <a:lstStyle/>
                    <a:p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с.Преполовенка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8651"/>
                  </a:ext>
                </a:extLst>
              </a:tr>
              <a:tr h="18516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ГБОУ СОШ </a:t>
                      </a:r>
                      <a:r>
                        <a:rPr lang="ru-RU" sz="1100" b="1" dirty="0" err="1"/>
                        <a:t>пос.Прибой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7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4876800" y="143193"/>
            <a:ext cx="7445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М.р.Безенчукский</a:t>
            </a:r>
            <a:r>
              <a:rPr lang="ru-RU" sz="2800" b="1" dirty="0"/>
              <a:t> (русский язык/математика)</a:t>
            </a:r>
          </a:p>
        </p:txBody>
      </p:sp>
    </p:spTree>
    <p:extLst>
      <p:ext uri="{BB962C8B-B14F-4D97-AF65-F5344CB8AC3E}">
        <p14:creationId xmlns:p14="http://schemas.microsoft.com/office/powerpoint/2010/main" val="17520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40449"/>
              </p:ext>
            </p:extLst>
          </p:nvPr>
        </p:nvGraphicFramePr>
        <p:xfrm>
          <a:off x="-8879" y="729448"/>
          <a:ext cx="12209758" cy="58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138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647234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НШ </a:t>
                      </a:r>
                      <a:r>
                        <a:rPr lang="ru-RU" sz="1600" b="1" dirty="0" err="1"/>
                        <a:t>с.Красноармейское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пос.Алексеевский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с.Андросовка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647234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с.Волчанка</a:t>
                      </a:r>
                      <a:r>
                        <a:rPr lang="ru-RU" sz="1600" b="1" dirty="0"/>
                        <a:t> + филиал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ООШ </a:t>
                      </a:r>
                      <a:r>
                        <a:rPr lang="ru-RU" sz="1600" b="1" dirty="0" err="1"/>
                        <a:t>п.Гражданский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пос.Кировский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с.Колывань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647234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с.Красноармейское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9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647234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с.Криволучье</a:t>
                      </a:r>
                      <a:r>
                        <a:rPr lang="ru-RU" sz="1600" b="1" dirty="0"/>
                        <a:t>-Ивановка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пос.Ленинский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413877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пос.Чапаевский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5715000" y="8311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М.р.Красноармейский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6072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71965"/>
              </p:ext>
            </p:extLst>
          </p:nvPr>
        </p:nvGraphicFramePr>
        <p:xfrm>
          <a:off x="-8879" y="762000"/>
          <a:ext cx="12209758" cy="586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115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643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НШ </a:t>
                      </a:r>
                      <a:r>
                        <a:rPr lang="ru-RU" sz="1600" b="1" dirty="0" err="1"/>
                        <a:t>с.Красноармейское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пос.Алексеевский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62109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с.Андросовка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54293"/>
                  </a:ext>
                </a:extLst>
              </a:tr>
              <a:tr h="643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с.Волчанка</a:t>
                      </a:r>
                      <a:r>
                        <a:rPr lang="ru-RU" sz="1600" b="1" dirty="0"/>
                        <a:t> + филиал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0732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ООШ </a:t>
                      </a:r>
                      <a:r>
                        <a:rPr lang="ru-RU" sz="1600" b="1" dirty="0" err="1"/>
                        <a:t>п.Гражданский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/>
                        <a:t>-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80282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пос.Кировский</a:t>
                      </a: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68805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с.Колывань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643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с.Красноармейское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64366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с.Криволучье</a:t>
                      </a:r>
                      <a:r>
                        <a:rPr lang="ru-RU" sz="1600" b="1" dirty="0"/>
                        <a:t>-Ивановка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58151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пос.Ленинский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411593">
                <a:tc>
                  <a:txBody>
                    <a:bodyPr/>
                    <a:lstStyle/>
                    <a:p>
                      <a:r>
                        <a:rPr lang="ru-RU" sz="1600" b="1" dirty="0"/>
                        <a:t>ГБОУ СОШ </a:t>
                      </a:r>
                      <a:r>
                        <a:rPr lang="ru-RU" sz="1600" b="1" dirty="0" err="1"/>
                        <a:t>пос.Чапаевский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5140911" y="12668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М.р.Красноармейский</a:t>
            </a:r>
            <a:r>
              <a:rPr lang="ru-RU" sz="2400" b="1" dirty="0"/>
              <a:t> (русский язык/математика)</a:t>
            </a:r>
          </a:p>
        </p:txBody>
      </p:sp>
    </p:spTree>
    <p:extLst>
      <p:ext uri="{BB962C8B-B14F-4D97-AF65-F5344CB8AC3E}">
        <p14:creationId xmlns:p14="http://schemas.microsoft.com/office/powerpoint/2010/main" val="90877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393325"/>
              </p:ext>
            </p:extLst>
          </p:nvPr>
        </p:nvGraphicFramePr>
        <p:xfrm>
          <a:off x="27709" y="729448"/>
          <a:ext cx="12209758" cy="58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846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48467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с.Высокое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8467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с.Марьевка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highlight>
                            <a:srgbClr val="FFFF00"/>
                          </a:highlight>
                        </a:rPr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83773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с.Майское</a:t>
                      </a:r>
                      <a:r>
                        <a:rPr lang="ru-RU" sz="1800" b="1" dirty="0"/>
                        <a:t> + филиал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83773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с. Михайло-Овсянка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48467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с.Мосты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  <a:tr h="48467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с.Падовка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90063"/>
                  </a:ext>
                </a:extLst>
              </a:tr>
              <a:tr h="484674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с.Пестравка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3627"/>
                  </a:ext>
                </a:extLst>
              </a:tr>
              <a:tr h="478706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с.Тёпловка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8651"/>
                  </a:ext>
                </a:extLst>
              </a:tr>
              <a:tr h="837734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с.Тяглое</a:t>
                      </a:r>
                      <a:r>
                        <a:rPr lang="ru-RU" sz="1800" b="1" dirty="0"/>
                        <a:t> Озеро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7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5715000" y="8311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М.р.Пестравский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9767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BFBD04-254C-464A-89A6-FC97326A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620878"/>
              </p:ext>
            </p:extLst>
          </p:nvPr>
        </p:nvGraphicFramePr>
        <p:xfrm>
          <a:off x="27709" y="762000"/>
          <a:ext cx="12209758" cy="6025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55">
                  <a:extLst>
                    <a:ext uri="{9D8B030D-6E8A-4147-A177-3AD203B41FA5}">
                      <a16:colId xmlns:a16="http://schemas.microsoft.com/office/drawing/2014/main" val="16182418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51935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37965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13986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4060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10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908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539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7021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70342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686433423"/>
                    </a:ext>
                  </a:extLst>
                </a:gridCol>
              </a:tblGrid>
              <a:tr h="482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4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7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9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10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11 класс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005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с.Высокое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2532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с.Марьевка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5304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с.Майское</a:t>
                      </a:r>
                      <a:r>
                        <a:rPr lang="ru-RU" sz="1800" b="1" dirty="0"/>
                        <a:t> + филиал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  <a:p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  <a:p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129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ООШ с. Михайло-Овсянка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  <a:p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653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с.Мосты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00326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с.Падовка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90063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с.Пестравка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МР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3627"/>
                  </a:ext>
                </a:extLst>
              </a:tr>
              <a:tr h="476065">
                <a:tc>
                  <a:txBody>
                    <a:bodyPr/>
                    <a:lstStyle/>
                    <a:p>
                      <a:r>
                        <a:rPr lang="ru-RU" sz="1800" b="1" dirty="0"/>
                        <a:t>ГБОУ СОШ </a:t>
                      </a:r>
                      <a:r>
                        <a:rPr lang="ru-RU" sz="1800" b="1" dirty="0" err="1"/>
                        <a:t>с.Тёпловка</a:t>
                      </a:r>
                      <a:endParaRPr lang="ru-RU" sz="1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8651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ГБОУ ООШ </a:t>
                      </a:r>
                      <a:r>
                        <a:rPr lang="ru-RU" sz="1800" b="1" dirty="0" err="1"/>
                        <a:t>с.Тяглое</a:t>
                      </a:r>
                      <a:r>
                        <a:rPr lang="ru-RU" sz="1800" b="1" dirty="0"/>
                        <a:t> Озеро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  <a:p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</a:t>
                      </a:r>
                    </a:p>
                    <a:p>
                      <a:endParaRPr lang="ru-RU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7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11CB0-2DC7-4841-B593-AFA26C1D489D}"/>
              </a:ext>
            </a:extLst>
          </p:cNvPr>
          <p:cNvSpPr txBox="1"/>
          <p:nvPr/>
        </p:nvSpPr>
        <p:spPr>
          <a:xfrm>
            <a:off x="4953000" y="152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М.р.Пестравский</a:t>
            </a:r>
            <a:r>
              <a:rPr lang="ru-RU" sz="2800" b="1" dirty="0"/>
              <a:t> (русский язык/математика)</a:t>
            </a:r>
          </a:p>
        </p:txBody>
      </p:sp>
    </p:spTree>
    <p:extLst>
      <p:ext uri="{BB962C8B-B14F-4D97-AF65-F5344CB8AC3E}">
        <p14:creationId xmlns:p14="http://schemas.microsoft.com/office/powerpoint/2010/main" val="205830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3398</Words>
  <Application>Microsoft Office PowerPoint</Application>
  <PresentationFormat>Широкоэкранный</PresentationFormat>
  <Paragraphs>1804</Paragraphs>
  <Slides>26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Calibri</vt:lpstr>
      <vt:lpstr>Times New Roman</vt:lpstr>
      <vt:lpstr>Office Theme</vt:lpstr>
      <vt:lpstr>Анализ использования МСОКО для контроля образовательных результатов обучающихся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предметов ЕГЭ (г.о.Чапаевск)</vt:lpstr>
      <vt:lpstr>Медалисты (г.о.Чапаевск)</vt:lpstr>
      <vt:lpstr>Выбор предметов ЕГЭ (м.р.Безенчукский)</vt:lpstr>
      <vt:lpstr>Медалисты (м.р.Безенчукский)</vt:lpstr>
      <vt:lpstr>Выбор предметов ЕГЭ (м.р.Красноармейский)</vt:lpstr>
      <vt:lpstr>Медалисты (м.р.Красноармейский)</vt:lpstr>
      <vt:lpstr>Выбор предметов ЕГЭ (м.р.Пестравский)</vt:lpstr>
      <vt:lpstr>Медалисты (м.р.Пестравский)</vt:lpstr>
      <vt:lpstr>Выбор предметов ЕГЭ (м.р.Приволжский)</vt:lpstr>
      <vt:lpstr>Медалисты (м.р.Приволжский)</vt:lpstr>
      <vt:lpstr>Выбор предметов ЕГЭ (м.р.Хворостянский)</vt:lpstr>
      <vt:lpstr>Медалисты (м.р.Хворостянский)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 итогового собеседования по русскому языку в 2022 году</dc:title>
  <dc:creator>Denis Usov</dc:creator>
  <cp:lastModifiedBy>VH</cp:lastModifiedBy>
  <cp:revision>34</cp:revision>
  <dcterms:created xsi:type="dcterms:W3CDTF">2022-01-27T07:28:11Z</dcterms:created>
  <dcterms:modified xsi:type="dcterms:W3CDTF">2022-11-18T04:42:26Z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LastSaved">
    <vt:filetime>2022-01-27T00:00:00Z</vt:filetime>
  </property>
</Properties>
</file>