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64" r:id="rId11"/>
    <p:sldId id="265" r:id="rId12"/>
    <p:sldId id="257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64"/>
  </p:normalViewPr>
  <p:slideViewPr>
    <p:cSldViewPr snapToGrid="0" snapToObjects="1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0E1F-5279-7E42-8E40-A7E3043D5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9FB117-D546-464D-9293-BA85CF868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CDFC4-9DC3-7849-B480-6B4D5618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3FEC6-4564-A04E-B2FE-2275C2FB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7A7D4-BD75-8845-A4B2-C3C75F48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3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22B1-3DD6-874D-ACB3-45797C8D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BEC2DC-C8D1-1447-951D-A462CE266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784B3-AEAD-AB4A-8BF6-0172B830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7CB3-DD56-024F-9822-956BD58E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00BDE-A29E-D44E-B3D0-63ACB33D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4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05FF1B-160B-4746-8A33-A40790F8A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39B242-2C03-3647-A108-A4E3699C2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88028-C55D-E444-8E9A-7ED81489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B5C3C-32D1-2840-9DAA-5BC73E2E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002E2-1366-2C41-B31C-480F339B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DBFF4-4894-1742-8615-71FD8217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9F2D5-97CD-434E-A839-AEB8F9E81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08C08-0295-C343-99A8-7197366C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25E1E-63C2-254C-8017-87BF133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489BF-5328-1140-BD99-6D02BB1A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DED5A-75B3-6A46-8BC1-AB5ABEF3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224510-3759-7743-B7B6-93A8838B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F4D25-FE79-A643-9293-A9CC6CFF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BADBB-9341-EA49-98FB-F54D4E32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94A18-BA63-E24E-892E-4708BC2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91A37-2954-D246-8D9E-F65712A0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C907A-BAB6-1B44-B2AA-DADE4E176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070673-9F9F-284C-924A-54955D01F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1F589-C7DC-2140-B572-3E023F35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14B54-444C-684E-AE60-7A760AE7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56A4F-9425-9547-BA40-A7A73D35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5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0BBBF-7245-3149-9763-3B530669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E430CA-691D-5947-ABC4-6ABDC1E0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3D876B-9736-C444-9E69-667099FAD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DA7926-7D9B-1548-A523-52E5261D7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DF7925-C4BD-D144-9531-5E9A3E0B5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072159-5E66-BA4B-8768-710CA803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E5F3BE-D988-5A4B-A9F3-02A1467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7834D4-BDC1-2845-9A2A-BFCC9E32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374F7-A655-034C-978F-69D7436C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E33A8E-6A7C-D24B-B2B5-7CD5E65D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1F7C21-E815-1743-AC9A-EDA63E0E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39CC59-5994-2744-8D41-558A3D43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C17153-DED2-3B46-A8A2-483ADC2C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16BA95-8FC5-EE4D-AD7C-1FE65AFB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1AFD8D-0183-4D44-9FAB-5CFC845B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D5C17-BAE9-D146-AE4A-B7F2F277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2FF83-9F72-BC49-A233-F1CD0816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A40E5-22A5-B54D-90C7-B40E09DB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545B3-DE5D-E445-B091-C3675E62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B6F16-24CA-FF49-AEDC-318A92F9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9BF1C-E186-2E4A-8719-2F9B866D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21251-2073-1F4F-A973-6D15B5D0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33C335-56FF-8944-9AF3-4CB486757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D2F145-F1C3-0748-BC97-DC5305F44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B0C3A-1FDD-DE41-B4AD-2B815EFD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CE902-469A-184C-9F88-2E0A3B26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4529A-276F-1543-9C43-97EFA212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F59E1-1E5E-AD4A-8FF5-1D515E98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593AD-BCD0-A449-AF30-40CBCE9CE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6F4CA-2582-DD4F-82DF-AD4A6DDF1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71BA-8F0E-384A-8098-380BBD8D1B1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CE89E-5480-384D-89AD-24DA1A027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510B6-0022-C143-B431-32AF8E345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B86-AFE1-B248-B31C-4F177CE6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inZozhExpert" TargetMode="External"/><Relationship Id="rId2" Type="http://schemas.openxmlformats.org/officeDocument/2006/relationships/hyperlink" Target="https://vk.com/moifinan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n--80apaohbc3aw9e.xn--p1a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B038D-F584-5246-8D1C-6496969EC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 и конкурсы по финансовой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9F572-3D3B-A44F-8297-AE27BB583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2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EC6BD-89AE-8E4B-9568-E65E6BA7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3100" b="1" dirty="0"/>
              <a:t>Областной конкурс программ и технологий, направленных </a:t>
            </a:r>
            <a:br>
              <a:rPr lang="ru-RU" sz="3100" b="1" dirty="0"/>
            </a:br>
            <a:r>
              <a:rPr lang="ru-RU" sz="3100" b="1" dirty="0"/>
              <a:t>на повышение финансовой грамотности обучающихся образовательных организаций Самарской области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9C6C-5367-9F41-B507-96D5690E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Конкурс направлен на выявление и распространение лучших программно-методических разработок, направленных на формирование у обучающихся знаний и навыков в области финансовой грамотности.</a:t>
            </a:r>
            <a:r>
              <a:rPr lang="ru-RU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b="1" dirty="0"/>
              <a:t>Конкурс проводится в четырех номинациях:</a:t>
            </a:r>
          </a:p>
          <a:p>
            <a:r>
              <a:rPr lang="ru-RU" dirty="0"/>
              <a:t>программы и технологии повышения финансовой грамотности дошкольников;</a:t>
            </a:r>
          </a:p>
          <a:p>
            <a:r>
              <a:rPr lang="ru-RU" dirty="0"/>
              <a:t>программы и технологии повышения финансовой грамотности обучающихся по образовательным программам общего образования; </a:t>
            </a:r>
          </a:p>
          <a:p>
            <a:r>
              <a:rPr lang="ru-RU" dirty="0"/>
              <a:t>программы и технологии повышения финансовой грамотности студентов по образовательным программам среднего профессионального образования;</a:t>
            </a:r>
          </a:p>
          <a:p>
            <a:r>
              <a:rPr lang="ru-RU" dirty="0"/>
              <a:t>программы и технологии повышения финансовой грамотности в детских лагерях отдыха</a:t>
            </a:r>
            <a:r>
              <a:rPr lang="ru-RU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i="1" dirty="0"/>
              <a:t>Участие в Конкурсе может быть как коллективным, так и индивидуальным</a:t>
            </a:r>
            <a:r>
              <a:rPr lang="ru-RU" i="1" dirty="0">
                <a:effectLst/>
              </a:rPr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868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4BDF7-E4C0-0C44-BE02-14D8ADCD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13"/>
            <a:ext cx="10515600" cy="1540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Областной конкурс программ и технологий, направленных </a:t>
            </a:r>
            <a:br>
              <a:rPr lang="ru-RU" sz="3100" b="1" dirty="0"/>
            </a:br>
            <a:r>
              <a:rPr lang="ru-RU" sz="3100" b="1" dirty="0"/>
              <a:t>на повышение финансовой грамотности обучающихся образовательных организаций Самарской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FE23F-4657-244D-88F0-241684AFE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Конкурс проводится с 1 апреля по 15 мая 2023 года:</a:t>
            </a:r>
          </a:p>
          <a:p>
            <a:r>
              <a:rPr lang="en-US" dirty="0"/>
              <a:t>c </a:t>
            </a:r>
            <a:r>
              <a:rPr lang="ru-RU" dirty="0"/>
              <a:t>1 по 14 апреля 2023 года – прием заявок и конкурсных работ;</a:t>
            </a:r>
          </a:p>
          <a:p>
            <a:r>
              <a:rPr lang="ru-RU" dirty="0"/>
              <a:t>с 24 по 12 мая 2022 года – онлайн защита конкурсных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7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629351-E3E9-FB41-A383-49042278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31015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D5EC50-FC74-944C-8CE2-EB0BEF825B79}"/>
              </a:ext>
            </a:extLst>
          </p:cNvPr>
          <p:cNvSpPr/>
          <p:nvPr/>
        </p:nvSpPr>
        <p:spPr>
          <a:xfrm>
            <a:off x="6951944" y="2655518"/>
            <a:ext cx="2973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Noto Sans"/>
              </a:rPr>
              <a:t>Для входа нужны логин и пароль от </a:t>
            </a:r>
            <a:r>
              <a:rPr lang="ru-RU" b="0" i="0" u="none" strike="noStrike" dirty="0" err="1">
                <a:effectLst/>
                <a:latin typeface="Noto Sans"/>
              </a:rPr>
              <a:t>Учи.ру</a:t>
            </a:r>
            <a:endParaRPr lang="ru-RU" b="0" i="0" u="none" strike="noStrike" dirty="0">
              <a:effectLst/>
              <a:latin typeface="Noto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Noto Sans"/>
              </a:rPr>
              <a:t>На решение даётся час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BCA95D-4BBD-5947-87E7-C1A32376C52A}"/>
              </a:ext>
            </a:extLst>
          </p:cNvPr>
          <p:cNvSpPr/>
          <p:nvPr/>
        </p:nvSpPr>
        <p:spPr>
          <a:xfrm flipH="1">
            <a:off x="6951944" y="3782860"/>
            <a:ext cx="204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effectLst/>
                <a:latin typeface="Noto Sans"/>
              </a:rPr>
              <a:t>1–31 марта</a:t>
            </a:r>
          </a:p>
        </p:txBody>
      </p:sp>
    </p:spTree>
    <p:extLst>
      <p:ext uri="{BB962C8B-B14F-4D97-AF65-F5344CB8AC3E}">
        <p14:creationId xmlns:p14="http://schemas.microsoft.com/office/powerpoint/2010/main" val="292296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B6696-9B9E-2640-A8D9-7CCC310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Международная Олимпиада по финансовой безопасности</a:t>
            </a:r>
            <a:br>
              <a:rPr lang="ru-RU" sz="3200" dirty="0"/>
            </a:br>
            <a:r>
              <a:rPr lang="ru-RU" sz="3200" cap="all" dirty="0"/>
              <a:t>2023</a:t>
            </a:r>
            <a:br>
              <a:rPr lang="ru-RU" sz="3200" cap="all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22DF7-5311-9147-AE01-5B161BAF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Сроки проведения Олимпиады</a:t>
            </a:r>
            <a:endParaRPr lang="ru-RU" dirty="0"/>
          </a:p>
          <a:p>
            <a:r>
              <a:rPr lang="ru-RU" dirty="0"/>
              <a:t>Тематический урок по финансовой безопасности – Март 2023 г.</a:t>
            </a:r>
          </a:p>
          <a:p>
            <a:r>
              <a:rPr lang="ru-RU" dirty="0"/>
              <a:t>Пригласительный этап Международной олимпиады по финансовой безопасности - 1 - 5 Апреля 2023 г.</a:t>
            </a:r>
          </a:p>
          <a:p>
            <a:r>
              <a:rPr lang="ru-RU" dirty="0"/>
              <a:t>Предварительный (вузовский) этап Международной олимпиады по финансовой безопасности - Май 2023 г.</a:t>
            </a:r>
          </a:p>
          <a:p>
            <a:r>
              <a:rPr lang="ru-RU" dirty="0"/>
              <a:t>Отборочный этап Международной олимпиады по финансовой безопасности - Август 2023 г.</a:t>
            </a:r>
          </a:p>
          <a:p>
            <a:r>
              <a:rPr lang="ru-RU" dirty="0"/>
              <a:t>Финальный этап Международной олимпиады по финансовой безопасности на федеральной территории «Сириус»(г. Сочи, Россия) - 2-6 Октября 2023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0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139C-9C33-634B-8860-37F7D390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Международная Олимпиада по финансовой безопасности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3BDD5-37D1-9B4A-BA56-57C10367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Участники Олимпиады</a:t>
            </a:r>
            <a:endParaRPr lang="ru-RU" dirty="0"/>
          </a:p>
          <a:p>
            <a:r>
              <a:rPr lang="ru-RU" dirty="0"/>
              <a:t>студенты </a:t>
            </a:r>
            <a:r>
              <a:rPr lang="ru-RU" dirty="0" err="1"/>
              <a:t>бакалавриата</a:t>
            </a:r>
            <a:r>
              <a:rPr lang="ru-RU" dirty="0"/>
              <a:t>, </a:t>
            </a:r>
            <a:r>
              <a:rPr lang="ru-RU" dirty="0" err="1"/>
              <a:t>специалитета</a:t>
            </a:r>
            <a:r>
              <a:rPr lang="ru-RU" dirty="0"/>
              <a:t> и магистратуры, обучающиеся в образовательных организациях высшего образования России, Армении, Белоруссии, Казахстана, Кыргызстана, Таджикистана, Туркменистана, Узбекистана и стран БРИКС.</a:t>
            </a:r>
          </a:p>
          <a:p>
            <a:r>
              <a:rPr lang="ru-RU" dirty="0"/>
              <a:t>школьники 8-10 классов, обучающиеся в образовательных организациях России.</a:t>
            </a:r>
          </a:p>
          <a:p>
            <a:r>
              <a:rPr lang="ru-RU" b="1" dirty="0"/>
              <a:t>Профиль Олимпиады «Финансовая безопасность»</a:t>
            </a:r>
            <a:endParaRPr lang="ru-RU" dirty="0"/>
          </a:p>
          <a:p>
            <a:r>
              <a:rPr lang="ru-RU" dirty="0"/>
              <a:t>Олимпиадные задания составлены на основе следующих программ: </a:t>
            </a:r>
          </a:p>
          <a:p>
            <a:r>
              <a:rPr lang="ru-RU" dirty="0"/>
              <a:t>Для школьников – на основе программ общеобразовательных предметов: математика, информатика, обществознание.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6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03CFB-732D-E646-9CE6-F4371835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Международная Олимпиада по финансовой безопасности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9986D-A24E-D141-B75E-569AF6B22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Победители и участники, набравшие проходной балл предварительных мероприятий, получат право участия в финале Олимпиады.</a:t>
            </a:r>
            <a:endParaRPr lang="ru-RU" dirty="0"/>
          </a:p>
          <a:p>
            <a:r>
              <a:rPr lang="ru-RU" b="1" dirty="0"/>
              <a:t>Программа финального этапа</a:t>
            </a:r>
            <a:r>
              <a:rPr lang="ru-RU" dirty="0"/>
              <a:t> включает в себя образовательные, культурные и спортивные мероприятия: встречи с приглашенными экспертами, практикумы, мастер-классы, встречи с работодателями, панельные дискуссии, экскурсии, участие в ярмарке вакансий и в спортивных состязаниях.</a:t>
            </a:r>
            <a:br>
              <a:rPr lang="ru-RU" dirty="0"/>
            </a:br>
            <a:r>
              <a:rPr lang="ru-RU" dirty="0"/>
              <a:t>Также школьники и студенты смогут принять участие в проектной работе.</a:t>
            </a:r>
          </a:p>
          <a:p>
            <a:r>
              <a:rPr lang="ru-RU" b="1" dirty="0"/>
              <a:t>Победители и призёры Олимпиады</a:t>
            </a:r>
            <a:r>
              <a:rPr lang="ru-RU" dirty="0"/>
              <a:t> смогут получить особые права при приеме на обучение в вузах МСИ и возможность стажироваться в </a:t>
            </a:r>
            <a:r>
              <a:rPr lang="ru-RU" dirty="0" err="1"/>
              <a:t>Росфинмониторинге</a:t>
            </a:r>
            <a:r>
              <a:rPr lang="ru-RU" dirty="0"/>
              <a:t> и других организациях.</a:t>
            </a:r>
          </a:p>
          <a:p>
            <a:r>
              <a:rPr lang="en" dirty="0"/>
              <a:t>https://</a:t>
            </a:r>
            <a:r>
              <a:rPr lang="en" dirty="0" err="1"/>
              <a:t>rosfinolymp.ru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5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332EA-1FE5-2741-BCE9-364214E6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27 – 31 марта </a:t>
            </a:r>
            <a:br>
              <a:rPr lang="ru-RU" sz="3600" dirty="0"/>
            </a:br>
            <a:r>
              <a:rPr lang="ru-RU" sz="3600" dirty="0"/>
              <a:t>ФИНЗОЖ для детей и молодёжи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0B685-708F-864A-AEC9-B2CB89B8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Цель «</a:t>
            </a:r>
            <a:r>
              <a:rPr lang="ru-RU" dirty="0" err="1"/>
              <a:t>ФинЗОЖ</a:t>
            </a:r>
            <a:r>
              <a:rPr lang="ru-RU" dirty="0"/>
              <a:t> </a:t>
            </a:r>
            <a:r>
              <a:rPr lang="ru-RU" dirty="0" err="1"/>
              <a:t>Фест</a:t>
            </a:r>
            <a:r>
              <a:rPr lang="ru-RU" dirty="0"/>
              <a:t>» – помочь детям и подросткам получить практические навыки управления карманными деньгами и научиться отвечать за личный бюджет по-взрослому, а также обратить внимание родителей и учителей на вопросы финансового воспитания. </a:t>
            </a:r>
          </a:p>
          <a:p>
            <a:pPr fontAlgn="base"/>
            <a:r>
              <a:rPr lang="ru-RU" dirty="0"/>
              <a:t>Мероприятия «</a:t>
            </a:r>
            <a:r>
              <a:rPr lang="ru-RU" dirty="0" err="1"/>
              <a:t>ФинЗОЖ</a:t>
            </a:r>
            <a:r>
              <a:rPr lang="ru-RU" dirty="0"/>
              <a:t> </a:t>
            </a:r>
            <a:r>
              <a:rPr lang="ru-RU" dirty="0" err="1"/>
              <a:t>Феста</a:t>
            </a:r>
            <a:r>
              <a:rPr lang="ru-RU" dirty="0"/>
              <a:t>» будут полезны для всех возрастов.</a:t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>Присоединиться к «</a:t>
            </a:r>
            <a:r>
              <a:rPr lang="ru-RU" dirty="0" err="1"/>
              <a:t>ФинЗОЖ</a:t>
            </a:r>
            <a:r>
              <a:rPr lang="ru-RU" dirty="0"/>
              <a:t> </a:t>
            </a:r>
            <a:r>
              <a:rPr lang="ru-RU" dirty="0" err="1"/>
              <a:t>Фест</a:t>
            </a:r>
            <a:r>
              <a:rPr lang="ru-RU" dirty="0"/>
              <a:t>» можно будет на страницах «Мои финансы» во </a:t>
            </a:r>
            <a:r>
              <a:rPr lang="ru-RU" u="sng" dirty="0">
                <a:hlinkClick r:id="rId2"/>
              </a:rPr>
              <a:t>ВКонтакте</a:t>
            </a:r>
            <a:r>
              <a:rPr lang="ru-RU" dirty="0"/>
              <a:t> и в </a:t>
            </a:r>
            <a:r>
              <a:rPr lang="en" dirty="0"/>
              <a:t>Telegram-</a:t>
            </a:r>
            <a:r>
              <a:rPr lang="ru-RU" dirty="0"/>
              <a:t>канале </a:t>
            </a:r>
            <a:r>
              <a:rPr lang="ru-RU" u="sng" dirty="0">
                <a:hlinkClick r:id="rId3"/>
              </a:rPr>
              <a:t>«ФинЗОЖ эксперт»</a:t>
            </a:r>
            <a:r>
              <a:rPr lang="ru-RU" dirty="0"/>
              <a:t>, а также на портале </a:t>
            </a:r>
            <a:r>
              <a:rPr lang="ru-RU" u="sng" dirty="0">
                <a:hlinkClick r:id="rId4"/>
              </a:rPr>
              <a:t>моифинансы.рф</a:t>
            </a: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13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B2E2C-EAD5-1846-B686-B20BBED4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Неделя финансовой грамотности:</a:t>
            </a:r>
            <a:br>
              <a:rPr lang="ru-RU" dirty="0"/>
            </a:br>
            <a:r>
              <a:rPr lang="ru-RU" dirty="0"/>
              <a:t>региональные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B2060-9391-CF48-807C-F9267BE9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Финразминка</a:t>
            </a:r>
            <a:endParaRPr lang="ru-RU" dirty="0"/>
          </a:p>
          <a:p>
            <a:r>
              <a:rPr lang="ru-RU" dirty="0" err="1"/>
              <a:t>Финчас</a:t>
            </a:r>
            <a:r>
              <a:rPr lang="ru-RU" dirty="0"/>
              <a:t>. Встреча со специалистом</a:t>
            </a:r>
          </a:p>
          <a:p>
            <a:r>
              <a:rPr lang="ru-RU" dirty="0"/>
              <a:t>14 апреля 2023  - </a:t>
            </a:r>
            <a:r>
              <a:rPr lang="ru-RU" dirty="0" err="1"/>
              <a:t>Финбаттл</a:t>
            </a:r>
            <a:r>
              <a:rPr lang="ru-RU" dirty="0"/>
              <a:t> (финальное соревнование команд)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Команда от каждого территориального управления</a:t>
            </a:r>
          </a:p>
          <a:p>
            <a:pPr marL="0" indent="0">
              <a:buNone/>
            </a:pPr>
            <a:r>
              <a:rPr lang="ru-RU" dirty="0"/>
              <a:t>Областной конкурс просветительских проектов «</a:t>
            </a:r>
            <a:r>
              <a:rPr lang="ru-RU" dirty="0" err="1"/>
              <a:t>МирБезопасности</a:t>
            </a:r>
            <a:r>
              <a:rPr lang="ru-RU" dirty="0"/>
              <a:t>» </a:t>
            </a:r>
          </a:p>
          <a:p>
            <a:pPr marL="0" indent="0">
              <a:buNone/>
            </a:pPr>
            <a:r>
              <a:rPr lang="ru-RU" dirty="0"/>
              <a:t>Областной конкурс программ и технологий, направленных </a:t>
            </a:r>
          </a:p>
          <a:p>
            <a:pPr marL="0" indent="0">
              <a:buNone/>
            </a:pPr>
            <a:r>
              <a:rPr lang="ru-RU" dirty="0"/>
              <a:t>на повышение финансовой грамотности обучающихся образовательных организаций Самарской области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2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1FCA6-9499-7B4C-B1DE-2A215D1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Областной конкурс просветительских проектов «</a:t>
            </a:r>
            <a:r>
              <a:rPr lang="ru-RU" sz="3600" b="1" dirty="0" err="1"/>
              <a:t>МирБезопасности</a:t>
            </a:r>
            <a:r>
              <a:rPr lang="ru-RU" sz="3600" b="1" dirty="0"/>
              <a:t>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6A2F0-22DC-3C43-81CD-C83B6892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Задачи Конкурса:</a:t>
            </a:r>
          </a:p>
          <a:p>
            <a:r>
              <a:rPr lang="ru-RU" dirty="0"/>
              <a:t>Осветить вопросы, связанные с мошенничеством в интернет-сети </a:t>
            </a:r>
          </a:p>
          <a:p>
            <a:r>
              <a:rPr lang="ru-RU" dirty="0"/>
              <a:t>Способствовать применению школьниками полученных знаний для решения практических задач </a:t>
            </a:r>
          </a:p>
          <a:p>
            <a:r>
              <a:rPr lang="ru-RU" dirty="0"/>
              <a:t>Способствовать развитию творческого и исследовательского потенциала учащихся </a:t>
            </a:r>
          </a:p>
          <a:p>
            <a:r>
              <a:rPr lang="ru-RU" dirty="0"/>
              <a:t>Способствовать выстраиванию коммуникаций со сверстниками и взрослыми </a:t>
            </a:r>
          </a:p>
          <a:p>
            <a:r>
              <a:rPr lang="ru-RU" dirty="0"/>
              <a:t>Формировать и развивать умение публично представлять результаты творческой и проектной деятельности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05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FBCB3-B408-4D4B-AB34-4721E05B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Областной конкурс просветительских проектов «</a:t>
            </a:r>
            <a:r>
              <a:rPr lang="ru-RU" sz="3200" b="1" dirty="0" err="1"/>
              <a:t>МирБезопасности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704C-7E27-F942-9696-A5A56ED9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Номинации конкурса: </a:t>
            </a:r>
          </a:p>
          <a:p>
            <a:pPr lvl="0"/>
            <a:r>
              <a:rPr lang="ru-RU" dirty="0"/>
              <a:t>развитие </a:t>
            </a:r>
            <a:r>
              <a:rPr lang="ru-RU" dirty="0" err="1"/>
              <a:t>волонтёрства</a:t>
            </a:r>
            <a:r>
              <a:rPr lang="ru-RU" dirty="0"/>
              <a:t> в сфере финансовой грамотности и финансовой безопасности;</a:t>
            </a:r>
          </a:p>
          <a:p>
            <a:pPr lvl="0"/>
            <a:r>
              <a:rPr lang="ru-RU" dirty="0"/>
              <a:t>финансовое просвещение всех групп населения через медиаканалы.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88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4A482-2D97-4B45-B278-A5E26EFA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Областной конкурс просветительских проектов «</a:t>
            </a:r>
            <a:r>
              <a:rPr lang="ru-RU" sz="3200" b="1" dirty="0" err="1"/>
              <a:t>МирБезопасности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DE4DB-CCE7-154C-BA13-346D7D37E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Конкурс  проводится в четырех возрастных группах. </a:t>
            </a:r>
          </a:p>
          <a:p>
            <a:r>
              <a:rPr lang="ru-RU" dirty="0"/>
              <a:t>Первая группа: воспитанники дошкольных образовательных организаций и их родители (законные представители);</a:t>
            </a:r>
          </a:p>
          <a:p>
            <a:r>
              <a:rPr lang="ru-RU" dirty="0"/>
              <a:t>вторая группа: обучающиеся 1 — 4 классов;</a:t>
            </a:r>
          </a:p>
          <a:p>
            <a:r>
              <a:rPr lang="ru-RU" dirty="0"/>
              <a:t>третья группа: обучающиеся 5 — 8 классов;</a:t>
            </a:r>
          </a:p>
          <a:p>
            <a:r>
              <a:rPr lang="ru-RU" dirty="0"/>
              <a:t>четвертая группа: обучающиеся 9-11 классов, студенты CПO.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47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E795-E59A-F84E-9244-F66E8EAD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Областной конкурс просветительских проектов «</a:t>
            </a:r>
            <a:r>
              <a:rPr lang="ru-RU" sz="3200" b="1" dirty="0" err="1"/>
              <a:t>МирБезопасности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B063A-828F-6346-B9F9-FF6DAEA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конкурсе приняло участие 70 (61) участников из 8 территориальных управлений. </a:t>
            </a:r>
          </a:p>
          <a:p>
            <a:pPr marL="0" indent="0">
              <a:buNone/>
            </a:pPr>
            <a:r>
              <a:rPr lang="ru-RU" dirty="0"/>
              <a:t>Наиболее активное участие в конкурсе приняли образовательные учреждения следующих ТУ:</a:t>
            </a:r>
          </a:p>
          <a:p>
            <a:pPr marL="0" indent="0">
              <a:buNone/>
            </a:pPr>
            <a:r>
              <a:rPr lang="ru-RU" dirty="0"/>
              <a:t>Самары,</a:t>
            </a:r>
          </a:p>
          <a:p>
            <a:pPr marL="0" indent="0">
              <a:buNone/>
            </a:pPr>
            <a:r>
              <a:rPr lang="ru-RU" dirty="0"/>
              <a:t> Тольятти, </a:t>
            </a:r>
          </a:p>
          <a:p>
            <a:pPr marL="0" indent="0">
              <a:buNone/>
            </a:pPr>
            <a:r>
              <a:rPr lang="ru-RU" dirty="0"/>
              <a:t>Западного, </a:t>
            </a:r>
          </a:p>
          <a:p>
            <a:pPr marL="0" indent="0">
              <a:buNone/>
            </a:pPr>
            <a:r>
              <a:rPr lang="ru-RU" dirty="0" err="1"/>
              <a:t>Отрадненского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 Центрального.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EE970-D871-8643-AA57-AB6FA9D6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Областной конкурс просветительских проектов «</a:t>
            </a:r>
            <a:r>
              <a:rPr lang="ru-RU" sz="3200" b="1" dirty="0" err="1"/>
              <a:t>МирБезопасности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FEE52-3598-6246-815B-2902A7F0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!!! Не представили свои проекты из образовательных учреждений следующих ТУ:</a:t>
            </a:r>
          </a:p>
          <a:p>
            <a:pPr marL="0" indent="0">
              <a:buNone/>
            </a:pPr>
            <a:r>
              <a:rPr lang="ru-RU" dirty="0"/>
              <a:t>Южного, </a:t>
            </a:r>
          </a:p>
          <a:p>
            <a:pPr marL="0" indent="0">
              <a:buNone/>
            </a:pPr>
            <a:r>
              <a:rPr lang="ru-RU" dirty="0"/>
              <a:t>Северо-Восточного, </a:t>
            </a:r>
          </a:p>
          <a:p>
            <a:pPr marL="0" indent="0">
              <a:buNone/>
            </a:pPr>
            <a:r>
              <a:rPr lang="ru-RU" dirty="0"/>
              <a:t>Поволжского, </a:t>
            </a:r>
          </a:p>
          <a:p>
            <a:pPr marL="0" indent="0">
              <a:buNone/>
            </a:pPr>
            <a:r>
              <a:rPr lang="ru-RU" dirty="0"/>
              <a:t>Северного  </a:t>
            </a:r>
          </a:p>
          <a:p>
            <a:pPr marL="0" indent="0">
              <a:buNone/>
            </a:pPr>
            <a:r>
              <a:rPr lang="ru-RU" dirty="0"/>
              <a:t>Северо-Западного</a:t>
            </a:r>
          </a:p>
        </p:txBody>
      </p:sp>
    </p:spTree>
    <p:extLst>
      <p:ext uri="{BB962C8B-B14F-4D97-AF65-F5344CB8AC3E}">
        <p14:creationId xmlns:p14="http://schemas.microsoft.com/office/powerpoint/2010/main" val="331725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AF46D-9A9C-004B-ABBF-24EAD384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Критерии оценивания конкурсных материалов</a:t>
            </a:r>
            <a:r>
              <a:rPr lang="ru-RU" sz="3200" b="1" dirty="0">
                <a:effectLst/>
              </a:rPr>
              <a:t>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C0AFD-9CF1-8B45-8434-93577011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актуальность и социальная значимость проекта;</a:t>
            </a:r>
          </a:p>
          <a:p>
            <a:pPr lvl="0"/>
            <a:r>
              <a:rPr lang="ru-RU" dirty="0"/>
              <a:t>уникальность проекта (новизна, оригинальность методов, форм, механизмов, инструментов, используемых для достижения цели); </a:t>
            </a:r>
          </a:p>
          <a:p>
            <a:pPr lvl="0"/>
            <a:r>
              <a:rPr lang="ru-RU" dirty="0"/>
              <a:t>масштабность реализации идеи и уровень вовлеченности сверстников;</a:t>
            </a:r>
          </a:p>
          <a:p>
            <a:pPr lvl="0"/>
            <a:r>
              <a:rPr lang="ru-RU" dirty="0"/>
              <a:t>реализуемость проекта и его результативность;</a:t>
            </a:r>
          </a:p>
          <a:p>
            <a:pPr lvl="0"/>
            <a:r>
              <a:rPr lang="ru-RU" dirty="0"/>
              <a:t>доступность разработанного проекта для распространения для всех групп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826301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862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Noto Sans</vt:lpstr>
      <vt:lpstr>Тема Office</vt:lpstr>
      <vt:lpstr>Мероприятия и конкурсы по финансовой грамотности</vt:lpstr>
      <vt:lpstr>27 – 31 марта  ФИНЗОЖ для детей и молодёжи</vt:lpstr>
      <vt:lpstr>Неделя финансовой грамотности: региональные мероприятия</vt:lpstr>
      <vt:lpstr>Областной конкурс просветительских проектов «МирБезопасности»  </vt:lpstr>
      <vt:lpstr>Областной конкурс просветительских проектов «МирБезопасности»</vt:lpstr>
      <vt:lpstr>Областной конкурс просветительских проектов «МирБезопасности»</vt:lpstr>
      <vt:lpstr>Областной конкурс просветительских проектов «МирБезопасности»</vt:lpstr>
      <vt:lpstr>Областной конкурс просветительских проектов «МирБезопасности»</vt:lpstr>
      <vt:lpstr>Критерии оценивания конкурсных материалов </vt:lpstr>
      <vt:lpstr>   Областной конкурс программ и технологий, направленных  на повышение финансовой грамотности обучающихся образовательных организаций Самарской области   </vt:lpstr>
      <vt:lpstr>Областной конкурс программ и технологий, направленных  на повышение финансовой грамотности обучающихся образовательных организаций Самарской области </vt:lpstr>
      <vt:lpstr>Презентация PowerPoint</vt:lpstr>
      <vt:lpstr>Международная Олимпиада по финансовой безопасности 2023 </vt:lpstr>
      <vt:lpstr>Международная Олимпиада по финансовой безопасности </vt:lpstr>
      <vt:lpstr>Международная Олимпиада по финансовой безопасности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Шумская</dc:creator>
  <cp:lastModifiedBy>Пользователь</cp:lastModifiedBy>
  <cp:revision>7</cp:revision>
  <dcterms:created xsi:type="dcterms:W3CDTF">2023-03-27T16:04:38Z</dcterms:created>
  <dcterms:modified xsi:type="dcterms:W3CDTF">2023-03-28T08:10:30Z</dcterms:modified>
</cp:coreProperties>
</file>