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71" r:id="rId3"/>
    <p:sldId id="272" r:id="rId4"/>
    <p:sldId id="259" r:id="rId5"/>
    <p:sldId id="258" r:id="rId6"/>
    <p:sldId id="257" r:id="rId7"/>
    <p:sldId id="267" r:id="rId8"/>
    <p:sldId id="266" r:id="rId9"/>
    <p:sldId id="260" r:id="rId10"/>
    <p:sldId id="261" r:id="rId11"/>
    <p:sldId id="268" r:id="rId12"/>
    <p:sldId id="263" r:id="rId13"/>
    <p:sldId id="262" r:id="rId14"/>
    <p:sldId id="264" r:id="rId15"/>
    <p:sldId id="265" r:id="rId16"/>
    <p:sldId id="275" r:id="rId17"/>
    <p:sldId id="276" r:id="rId18"/>
    <p:sldId id="277" r:id="rId19"/>
    <p:sldId id="273" r:id="rId20"/>
    <p:sldId id="274" r:id="rId2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5382643-6D9B-4EED-B4B1-48474D181CA1}">
          <p14:sldIdLst>
            <p14:sldId id="256"/>
            <p14:sldId id="271"/>
            <p14:sldId id="272"/>
            <p14:sldId id="259"/>
            <p14:sldId id="258"/>
            <p14:sldId id="257"/>
            <p14:sldId id="267"/>
            <p14:sldId id="266"/>
            <p14:sldId id="260"/>
            <p14:sldId id="261"/>
            <p14:sldId id="268"/>
            <p14:sldId id="263"/>
            <p14:sldId id="262"/>
            <p14:sldId id="264"/>
            <p14:sldId id="265"/>
            <p14:sldId id="275"/>
            <p14:sldId id="276"/>
            <p14:sldId id="277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359" autoAdjust="0"/>
  </p:normalViewPr>
  <p:slideViewPr>
    <p:cSldViewPr>
      <p:cViewPr varScale="1">
        <p:scale>
          <a:sx n="84" d="100"/>
          <a:sy n="84" d="100"/>
        </p:scale>
        <p:origin x="159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9452956401283175"/>
          <c:w val="0.97451473789721355"/>
          <c:h val="0.56926108194808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претендовали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135</c:v>
                </c:pt>
                <c:pt idx="1">
                  <c:v>97</c:v>
                </c:pt>
                <c:pt idx="2">
                  <c:v>101</c:v>
                </c:pt>
                <c:pt idx="3">
                  <c:v>108</c:v>
                </c:pt>
                <c:pt idx="4">
                  <c:v>104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BD-48C2-9706-B0DAF97D4F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получили медаль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135</c:v>
                </c:pt>
                <c:pt idx="1">
                  <c:v>73</c:v>
                </c:pt>
                <c:pt idx="2">
                  <c:v>108</c:v>
                </c:pt>
                <c:pt idx="3">
                  <c:v>102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BD-48C2-9706-B0DAF97D4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495072"/>
        <c:axId val="148495456"/>
      </c:barChart>
      <c:catAx>
        <c:axId val="14849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8495456"/>
        <c:crosses val="autoZero"/>
        <c:auto val="1"/>
        <c:lblAlgn val="ctr"/>
        <c:lblOffset val="100"/>
        <c:noMultiLvlLbl val="0"/>
      </c:catAx>
      <c:valAx>
        <c:axId val="1484954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4849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893885078616204"/>
          <c:y val="0.90277522601341509"/>
          <c:w val="0.23309282263324782"/>
          <c:h val="6.426826096408180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Претендент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"5"</c:v>
                </c:pt>
                <c:pt idx="1">
                  <c:v>"4", "5"</c:v>
                </c:pt>
                <c:pt idx="2">
                  <c:v>"4"</c:v>
                </c:pt>
                <c:pt idx="3">
                  <c:v>"3", "4"</c:v>
                </c:pt>
                <c:pt idx="4">
                  <c:v>"2", "4"</c:v>
                </c:pt>
                <c:pt idx="5">
                  <c:v>иной регион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34</c:v>
                </c:pt>
                <c:pt idx="1">
                  <c:v>32</c:v>
                </c:pt>
                <c:pt idx="2">
                  <c:v>7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E6-4E4F-BC25-2BA357EFCF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Риск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"5"</c:v>
                </c:pt>
                <c:pt idx="1">
                  <c:v>"4", "5"</c:v>
                </c:pt>
                <c:pt idx="2">
                  <c:v>"4"</c:v>
                </c:pt>
                <c:pt idx="3">
                  <c:v>"3", "4"</c:v>
                </c:pt>
                <c:pt idx="4">
                  <c:v>"2", "4"</c:v>
                </c:pt>
                <c:pt idx="5">
                  <c:v>иной регион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E6-4E4F-BC25-2BA357EFC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258144"/>
        <c:axId val="148318616"/>
      </c:barChart>
      <c:catAx>
        <c:axId val="14825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318616"/>
        <c:crosses val="autoZero"/>
        <c:auto val="1"/>
        <c:lblAlgn val="ctr"/>
        <c:lblOffset val="100"/>
        <c:noMultiLvlLbl val="0"/>
      </c:catAx>
      <c:valAx>
        <c:axId val="148318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25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Претендент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3811-487A-B493-B7CF489EC864}"/>
              </c:ext>
            </c:extLst>
          </c:dPt>
          <c:dPt>
            <c:idx val="1"/>
            <c:bubble3D val="0"/>
            <c:explosion val="8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811-487A-B493-B7CF489EC864}"/>
              </c:ext>
            </c:extLst>
          </c:dPt>
          <c:dPt>
            <c:idx val="2"/>
            <c:bubble3D val="0"/>
            <c:explosion val="19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811-487A-B493-B7CF489EC864}"/>
              </c:ext>
            </c:extLst>
          </c:dPt>
          <c:dPt>
            <c:idx val="3"/>
            <c:bubble3D val="0"/>
            <c:explosion val="1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811-487A-B493-B7CF489EC864}"/>
              </c:ext>
            </c:extLst>
          </c:dPt>
          <c:dLbls>
            <c:dLbl>
              <c:idx val="0"/>
              <c:layout>
                <c:manualLayout>
                  <c:x val="-6.7574422148844307E-2"/>
                  <c:y val="-0.143196284554764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11-487A-B493-B7CF489EC864}"/>
                </c:ext>
              </c:extLst>
            </c:dLbl>
            <c:dLbl>
              <c:idx val="1"/>
              <c:layout>
                <c:manualLayout>
                  <c:x val="-1.6434848869697743E-2"/>
                  <c:y val="-7.3438352826334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11-487A-B493-B7CF489EC864}"/>
                </c:ext>
              </c:extLst>
            </c:dLbl>
            <c:dLbl>
              <c:idx val="2"/>
              <c:layout>
                <c:manualLayout>
                  <c:x val="3.2130048260096529E-2"/>
                  <c:y val="-1.1501676756553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11-487A-B493-B7CF489EC864}"/>
                </c:ext>
              </c:extLst>
            </c:dLbl>
            <c:dLbl>
              <c:idx val="3"/>
              <c:layout>
                <c:manualLayout>
                  <c:x val="1.9699517399034801E-2"/>
                  <c:y val="1.5339417815114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11-487A-B493-B7CF489EC8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"5"</c:v>
                </c:pt>
                <c:pt idx="1">
                  <c:v>"4", "5"</c:v>
                </c:pt>
                <c:pt idx="2">
                  <c:v>"4"</c:v>
                </c:pt>
                <c:pt idx="3">
                  <c:v>"3", "4"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</c:v>
                </c:pt>
                <c:pt idx="1">
                  <c:v>32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11-487A-B493-B7CF489EC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71386842773689"/>
          <c:y val="0.87473915316156603"/>
          <c:w val="0.5963141986283973"/>
          <c:h val="0.106930906468472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Потенциальные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4"/>
                <c:pt idx="0">
                  <c:v>ГБОУ СОШ №3 г.о.Чапаевск</c:v>
                </c:pt>
                <c:pt idx="1">
                  <c:v>ГБОУ СОШ ЦО г.Чапаевска</c:v>
                </c:pt>
                <c:pt idx="2">
                  <c:v>ГБОУ СОШ №22 г.о.Чапаевск</c:v>
                </c:pt>
                <c:pt idx="3">
                  <c:v>ГБОУ СОШ № 1 п.г.т. Безенчук</c:v>
                </c:pt>
                <c:pt idx="4">
                  <c:v>ГБОУ СОШ № 2 п.г.т. Безенчук</c:v>
                </c:pt>
                <c:pt idx="5">
                  <c:v>ГБОУ СОШ №4 п.г.т. Безенчук</c:v>
                </c:pt>
                <c:pt idx="6">
                  <c:v>ГБОУ СОШ п.г.т. Осинки</c:v>
                </c:pt>
                <c:pt idx="7">
                  <c:v>ГБОУ СОШ с. Красноармейское</c:v>
                </c:pt>
                <c:pt idx="8">
                  <c:v>ГБОУ СОШ с.Падовка</c:v>
                </c:pt>
                <c:pt idx="9">
                  <c:v>ГБОУ СОШ  с. Пестравка</c:v>
                </c:pt>
                <c:pt idx="10">
                  <c:v>ГБОУ СОШ п. Масленниково</c:v>
                </c:pt>
                <c:pt idx="11">
                  <c:v>ГБОУ СОШ с.Новокуровка</c:v>
                </c:pt>
                <c:pt idx="12">
                  <c:v>ГБОУ СОШ № 2 п.г.т. Безенчук</c:v>
                </c:pt>
                <c:pt idx="13">
                  <c:v>ГБОУ СОШ №10 г.о. Чапаевск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9-4E84-8EF7-B64F1E8AA5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Риск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4"/>
                <c:pt idx="0">
                  <c:v>ГБОУ СОШ №3 г.о.Чапаевск</c:v>
                </c:pt>
                <c:pt idx="1">
                  <c:v>ГБОУ СОШ ЦО г.Чапаевска</c:v>
                </c:pt>
                <c:pt idx="2">
                  <c:v>ГБОУ СОШ №22 г.о.Чапаевск</c:v>
                </c:pt>
                <c:pt idx="3">
                  <c:v>ГБОУ СОШ № 1 п.г.т. Безенчук</c:v>
                </c:pt>
                <c:pt idx="4">
                  <c:v>ГБОУ СОШ № 2 п.г.т. Безенчук</c:v>
                </c:pt>
                <c:pt idx="5">
                  <c:v>ГБОУ СОШ №4 п.г.т. Безенчук</c:v>
                </c:pt>
                <c:pt idx="6">
                  <c:v>ГБОУ СОШ п.г.т. Осинки</c:v>
                </c:pt>
                <c:pt idx="7">
                  <c:v>ГБОУ СОШ с. Красноармейское</c:v>
                </c:pt>
                <c:pt idx="8">
                  <c:v>ГБОУ СОШ с.Падовка</c:v>
                </c:pt>
                <c:pt idx="9">
                  <c:v>ГБОУ СОШ  с. Пестравка</c:v>
                </c:pt>
                <c:pt idx="10">
                  <c:v>ГБОУ СОШ п. Масленниково</c:v>
                </c:pt>
                <c:pt idx="11">
                  <c:v>ГБОУ СОШ с.Новокуровка</c:v>
                </c:pt>
                <c:pt idx="12">
                  <c:v>ГБОУ СОШ № 2 п.г.т. Безенчук</c:v>
                </c:pt>
                <c:pt idx="13">
                  <c:v>ГБОУ СОШ №10 г.о. Чапаевск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69-4E84-8EF7-B64F1E8AA5C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4"/>
                <c:pt idx="0">
                  <c:v>ГБОУ СОШ №3 г.о.Чапаевск</c:v>
                </c:pt>
                <c:pt idx="1">
                  <c:v>ГБОУ СОШ ЦО г.Чапаевска</c:v>
                </c:pt>
                <c:pt idx="2">
                  <c:v>ГБОУ СОШ №22 г.о.Чапаевск</c:v>
                </c:pt>
                <c:pt idx="3">
                  <c:v>ГБОУ СОШ № 1 п.г.т. Безенчук</c:v>
                </c:pt>
                <c:pt idx="4">
                  <c:v>ГБОУ СОШ № 2 п.г.т. Безенчук</c:v>
                </c:pt>
                <c:pt idx="5">
                  <c:v>ГБОУ СОШ №4 п.г.т. Безенчук</c:v>
                </c:pt>
                <c:pt idx="6">
                  <c:v>ГБОУ СОШ п.г.т. Осинки</c:v>
                </c:pt>
                <c:pt idx="7">
                  <c:v>ГБОУ СОШ с. Красноармейское</c:v>
                </c:pt>
                <c:pt idx="8">
                  <c:v>ГБОУ СОШ с.Падовка</c:v>
                </c:pt>
                <c:pt idx="9">
                  <c:v>ГБОУ СОШ  с. Пестравка</c:v>
                </c:pt>
                <c:pt idx="10">
                  <c:v>ГБОУ СОШ п. Масленниково</c:v>
                </c:pt>
                <c:pt idx="11">
                  <c:v>ГБОУ СОШ с.Новокуровка</c:v>
                </c:pt>
                <c:pt idx="12">
                  <c:v>ГБОУ СОШ № 2 п.г.т. Безенчук</c:v>
                </c:pt>
                <c:pt idx="13">
                  <c:v>ГБОУ СОШ №10 г.о. Чапаевск</c:v>
                </c:pt>
              </c:strCache>
            </c:strRef>
          </c:cat>
          <c:val>
            <c:numRef>
              <c:f>Лист1!$D$2:$D$15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02-7D69-4E84-8EF7-B64F1E8AA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960848"/>
        <c:axId val="149748896"/>
      </c:barChart>
      <c:catAx>
        <c:axId val="14896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748896"/>
        <c:crosses val="autoZero"/>
        <c:auto val="1"/>
        <c:lblAlgn val="ctr"/>
        <c:lblOffset val="100"/>
        <c:noMultiLvlLbl val="0"/>
      </c:catAx>
      <c:valAx>
        <c:axId val="14974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96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Потенциальные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ГБОУ СОШ №9 г.о.Чапаевск</c:v>
                </c:pt>
                <c:pt idx="1">
                  <c:v>ГБОУ СОШ с. Марьевка</c:v>
                </c:pt>
                <c:pt idx="2">
                  <c:v>ГБПОУ СОЧГК им. О.Колычева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7B-48A5-AA0E-00A1CD7342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Риск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ГБОУ СОШ №9 г.о.Чапаевск</c:v>
                </c:pt>
                <c:pt idx="1">
                  <c:v>ГБОУ СОШ с. Марьевка</c:v>
                </c:pt>
                <c:pt idx="2">
                  <c:v>ГБПОУ СОЧГК им. О.Колычева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7B-48A5-AA0E-00A1CD734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708560"/>
        <c:axId val="149738016"/>
      </c:barChart>
      <c:catAx>
        <c:axId val="14770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738016"/>
        <c:crosses val="autoZero"/>
        <c:auto val="1"/>
        <c:lblAlgn val="ctr"/>
        <c:lblOffset val="100"/>
        <c:noMultiLvlLbl val="0"/>
      </c:catAx>
      <c:valAx>
        <c:axId val="14973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70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D423B-C94B-40DE-BA65-E17D5D322896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0376B-7923-4FFF-971E-DBD354BB4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771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0376B-7923-4FFF-971E-DBD354BB4CA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474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0376B-7923-4FFF-971E-DBD354BB4CA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557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0376B-7923-4FFF-971E-DBD354BB4CA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14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0376B-7923-4FFF-971E-DBD354BB4CA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093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0376B-7923-4FFF-971E-DBD354BB4CA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41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0376B-7923-4FFF-971E-DBD354BB4CA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384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0376B-7923-4FFF-971E-DBD354BB4CA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415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Поним</a:t>
            </a:r>
            <a:r>
              <a:rPr lang="ru-RU" baseline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0376B-7923-4FFF-971E-DBD354BB4CA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261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0376B-7923-4FFF-971E-DBD354BB4CA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120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0376B-7923-4FFF-971E-DBD354BB4CA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294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0376B-7923-4FFF-971E-DBD354BB4CA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566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0376B-7923-4FFF-971E-DBD354BB4CA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38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0376B-7923-4FFF-971E-DBD354BB4CA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55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0376B-7923-4FFF-971E-DBD354BB4CA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49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0376B-7923-4FFF-971E-DBD354BB4CA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854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0376B-7923-4FFF-971E-DBD354BB4CA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5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3000" y="3352800"/>
            <a:ext cx="9906000" cy="665480"/>
          </a:xfrm>
        </p:spPr>
        <p:txBody>
          <a:bodyPr lIns="0" tIns="0" rIns="0" bIns="0"/>
          <a:lstStyle>
            <a:lvl1pPr>
              <a:defRPr sz="4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3" y="228600"/>
            <a:ext cx="3969426" cy="2438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59296" y="101295"/>
            <a:ext cx="7603490" cy="606425"/>
          </a:xfrm>
          <a:custGeom>
            <a:avLst/>
            <a:gdLst/>
            <a:ahLst/>
            <a:cxnLst/>
            <a:rect l="l" t="t" r="r" b="b"/>
            <a:pathLst>
              <a:path w="7603490" h="606425">
                <a:moveTo>
                  <a:pt x="544664" y="0"/>
                </a:moveTo>
                <a:lnTo>
                  <a:pt x="0" y="606183"/>
                </a:lnTo>
                <a:lnTo>
                  <a:pt x="7603070" y="606183"/>
                </a:lnTo>
                <a:lnTo>
                  <a:pt x="7603070" y="19977"/>
                </a:lnTo>
                <a:lnTo>
                  <a:pt x="544664" y="0"/>
                </a:lnTo>
                <a:close/>
              </a:path>
            </a:pathLst>
          </a:cu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b="1" cap="none" spc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4559299" y="101295"/>
            <a:ext cx="7599680" cy="606425"/>
          </a:xfrm>
          <a:custGeom>
            <a:avLst/>
            <a:gdLst/>
            <a:ahLst/>
            <a:cxnLst/>
            <a:rect l="l" t="t" r="r" b="b"/>
            <a:pathLst>
              <a:path w="7599680" h="606425">
                <a:moveTo>
                  <a:pt x="544383" y="0"/>
                </a:moveTo>
                <a:lnTo>
                  <a:pt x="7599189" y="19965"/>
                </a:lnTo>
                <a:lnTo>
                  <a:pt x="7599189" y="605878"/>
                </a:lnTo>
                <a:lnTo>
                  <a:pt x="0" y="605878"/>
                </a:lnTo>
                <a:lnTo>
                  <a:pt x="544383" y="0"/>
                </a:lnTo>
                <a:close/>
              </a:path>
            </a:pathLst>
          </a:custGeom>
          <a:ln w="12693">
            <a:solidFill>
              <a:srgbClr val="0C54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675970"/>
            <a:ext cx="12191999" cy="178854"/>
          </a:xfrm>
          <a:prstGeom prst="rect">
            <a:avLst/>
          </a:pr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379811" y="0"/>
            <a:ext cx="656166" cy="712432"/>
          </a:xfrm>
          <a:custGeom>
            <a:avLst/>
            <a:gdLst/>
            <a:ahLst/>
            <a:cxnLst/>
            <a:rect l="l" t="t" r="r" b="b"/>
            <a:pathLst>
              <a:path w="666750" h="712470">
                <a:moveTo>
                  <a:pt x="666409" y="0"/>
                </a:moveTo>
                <a:lnTo>
                  <a:pt x="0" y="711866"/>
                </a:lnTo>
                <a:lnTo>
                  <a:pt x="0" y="711866"/>
                </a:lnTo>
              </a:path>
            </a:pathLst>
          </a:custGeom>
          <a:ln w="2856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024667" y="0"/>
            <a:ext cx="7148830" cy="0"/>
          </a:xfrm>
          <a:custGeom>
            <a:avLst/>
            <a:gdLst/>
            <a:ahLst/>
            <a:cxnLst/>
            <a:rect l="l" t="t" r="r" b="b"/>
            <a:pathLst>
              <a:path w="7148830">
                <a:moveTo>
                  <a:pt x="0" y="0"/>
                </a:moveTo>
                <a:lnTo>
                  <a:pt x="7148567" y="0"/>
                </a:lnTo>
              </a:path>
            </a:pathLst>
          </a:custGeom>
          <a:ln w="2856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465" y="702734"/>
            <a:ext cx="4379595" cy="0"/>
          </a:xfrm>
          <a:custGeom>
            <a:avLst/>
            <a:gdLst/>
            <a:ahLst/>
            <a:cxnLst/>
            <a:rect l="l" t="t" r="r" b="b"/>
            <a:pathLst>
              <a:path w="4379595">
                <a:moveTo>
                  <a:pt x="4379265" y="0"/>
                </a:moveTo>
                <a:lnTo>
                  <a:pt x="0" y="0"/>
                </a:lnTo>
              </a:path>
            </a:pathLst>
          </a:custGeom>
          <a:ln w="2856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044" y="990091"/>
            <a:ext cx="11909910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7982" y="1731526"/>
            <a:ext cx="5271770" cy="303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0" y="12661"/>
            <a:ext cx="1086900" cy="6676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30298" y="6096000"/>
            <a:ext cx="1965325" cy="2997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latin typeface="Times New Roman"/>
                <a:cs typeface="Times New Roman"/>
              </a:rPr>
              <a:t>18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lang="ru-RU" sz="1800" dirty="0" err="1">
                <a:latin typeface="Times New Roman"/>
                <a:cs typeface="Times New Roman"/>
              </a:rPr>
              <a:t>нояб</a:t>
            </a:r>
            <a:r>
              <a:rPr sz="1800" dirty="0" err="1">
                <a:latin typeface="Times New Roman"/>
                <a:cs typeface="Times New Roman"/>
              </a:rPr>
              <a:t>ря</a:t>
            </a:r>
            <a:r>
              <a:rPr sz="1800" dirty="0">
                <a:latin typeface="Times New Roman"/>
                <a:cs typeface="Times New Roman"/>
              </a:rPr>
              <a:t> 2022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года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239" y="142480"/>
            <a:ext cx="3645126" cy="2238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9960" y="2590800"/>
            <a:ext cx="9906000" cy="665480"/>
          </a:xfrm>
        </p:spPr>
        <p:txBody>
          <a:bodyPr/>
          <a:lstStyle/>
          <a:p>
            <a:pPr algn="ctr"/>
            <a:r>
              <a:rPr lang="ru-RU" dirty="0"/>
              <a:t>Проектировочная сессия </a:t>
            </a:r>
            <a:br>
              <a:rPr lang="ru-RU" dirty="0"/>
            </a:br>
            <a:r>
              <a:rPr lang="ru-RU" dirty="0"/>
              <a:t>заместителей руководителей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62" y="757146"/>
            <a:ext cx="4599709" cy="5800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820160"/>
            <a:ext cx="4439478" cy="58533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200" y="4038600"/>
            <a:ext cx="4495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57999" y="2590800"/>
            <a:ext cx="4386943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81800" y="5334000"/>
            <a:ext cx="4495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953000" y="110815"/>
            <a:ext cx="731520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4100" kern="0" dirty="0">
                <a:solidFill>
                  <a:schemeClr val="bg1"/>
                </a:solidFill>
              </a:rPr>
              <a:t>Рекомендации </a:t>
            </a:r>
            <a:r>
              <a:rPr lang="ru-RU" sz="4100" kern="0" dirty="0" err="1">
                <a:solidFill>
                  <a:schemeClr val="bg1"/>
                </a:solidFill>
              </a:rPr>
              <a:t>Рособрнадзор</a:t>
            </a:r>
            <a:r>
              <a:rPr lang="ru-RU" kern="0" dirty="0" err="1">
                <a:solidFill>
                  <a:schemeClr val="bg1"/>
                </a:solidFill>
              </a:rPr>
              <a:t>а</a:t>
            </a:r>
            <a:endParaRPr lang="ru-RU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1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9" y="767148"/>
            <a:ext cx="5686425" cy="601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72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36442311"/>
              </p:ext>
            </p:extLst>
          </p:nvPr>
        </p:nvGraphicFramePr>
        <p:xfrm>
          <a:off x="457200" y="1219200"/>
          <a:ext cx="11353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3"/>
          <p:cNvSpPr txBox="1">
            <a:spLocks/>
          </p:cNvSpPr>
          <p:nvPr/>
        </p:nvSpPr>
        <p:spPr>
          <a:xfrm>
            <a:off x="4953000" y="76200"/>
            <a:ext cx="701040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Потенциальные медалисты</a:t>
            </a:r>
            <a:endParaRPr lang="ru-RU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06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743317"/>
              </p:ext>
            </p:extLst>
          </p:nvPr>
        </p:nvGraphicFramePr>
        <p:xfrm>
          <a:off x="304800" y="781955"/>
          <a:ext cx="11506199" cy="5803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58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5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</a:t>
                      </a:r>
                    </a:p>
                  </a:txBody>
                  <a:tcPr marL="37806" marR="3780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37806" marR="3780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Первичный балл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Оценка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Модуль геометрия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Первичный балл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Оценка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ГБОУ СОШ №3 г.о.Чапаевск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ГБОУ СОШ №3 г.о.Чапаевск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9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ГБОУ СОШ Центр образования г.о.Чапаевск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ГБОУ СОШ №22 г.о.Чапаевск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5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ГБОУ СОШ №22 г.о.Чапаевск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4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ГБОУ СОШ № 1 п.г.т. Безенчук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4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ГБОУ СОШ № 1 п.г.т. Безенчук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9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ГБОУ СОШ № 1 п.г.т. Безенчук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7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ГБОУ СОШ № 1 п.г.т. Безенчук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ГБОУ СОШ № 2 п.г.т. Безенчук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ГБОУ СОШ №4 п.г.т. Безенчук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ГБОУ СОШ № 4 п.г.т. Безенчук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ГБОУ СОШ п.г.т. Осинки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7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ГБОУ СОШ с. Красноармейское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ГБОУ СОШ с. Красноармейское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6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ГБОУ СОШ с.Падовка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5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ГБОУ СОШ  с. Пестравка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1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ГБОУ СОШ п. Масленниково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4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ГБОУ СОШ с.Новокуровка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603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ГБОУ СОШ № 2 п.г.т. Безенчук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811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ГБОУ СОШ №10 г.о. Чапаевск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6" name="Заголовок 3"/>
          <p:cNvSpPr txBox="1">
            <a:spLocks/>
          </p:cNvSpPr>
          <p:nvPr/>
        </p:nvSpPr>
        <p:spPr>
          <a:xfrm>
            <a:off x="4953000" y="76200"/>
            <a:ext cx="701040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Потенциальные медалисты</a:t>
            </a:r>
            <a:endParaRPr lang="ru-RU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6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30675552"/>
              </p:ext>
            </p:extLst>
          </p:nvPr>
        </p:nvGraphicFramePr>
        <p:xfrm>
          <a:off x="990600" y="1600200"/>
          <a:ext cx="10744200" cy="4538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638800" y="76200"/>
            <a:ext cx="5878754" cy="646331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Базовое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35006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017825"/>
              </p:ext>
            </p:extLst>
          </p:nvPr>
        </p:nvGraphicFramePr>
        <p:xfrm>
          <a:off x="152400" y="838200"/>
          <a:ext cx="11734798" cy="5170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1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7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</a:t>
                      </a:r>
                    </a:p>
                  </a:txBody>
                  <a:tcPr marL="37806" marR="3780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37806" marR="3780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7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Первичный балл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Оценка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Модуль геометрия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Первичный балл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Оценка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7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ГБОУ СОШ №9 г.о.Чапаевск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7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ГБОУ СОШ №9 г.о.Чапаевск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7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ГБОУ СОШ с. Марьевка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ГБОУ СОШ №9 г.о.Чапаевск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4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ГБОУ СОШ №9 г.о.Чапаевск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3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ГБПОУ СОЧГК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5638800" y="76200"/>
            <a:ext cx="5878754" cy="646331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Базовое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738286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2001"/>
            <a:ext cx="11582400" cy="304799"/>
          </a:xfrm>
        </p:spPr>
        <p:txBody>
          <a:bodyPr/>
          <a:lstStyle/>
          <a:p>
            <a:r>
              <a:rPr lang="ru-RU" sz="2400" dirty="0">
                <a:solidFill>
                  <a:srgbClr val="C00000"/>
                </a:solidFill>
              </a:rPr>
              <a:t>Претенденты на получение  медали "За особые успехи в учении" в 2023 году 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76800" y="15240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Информация о выпускниках 11 классов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" y="1143000"/>
          <a:ext cx="11887199" cy="55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6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7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4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Наименование ОО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Кол-во претендентов на медаль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Предметы, изучаемые на углубленном уровне: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Примечание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соответствуют предварительному</a:t>
                      </a:r>
                      <a:r>
                        <a:rPr lang="ru-RU" sz="1600" baseline="0" dirty="0"/>
                        <a:t> выбору предметов на ЕГЭ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не соответствуют предварительному</a:t>
                      </a:r>
                      <a:r>
                        <a:rPr lang="ru-RU" sz="1600" baseline="0" dirty="0"/>
                        <a:t> выбору предметов на ЕГЭ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ГБОУ СОШ №1 г.о. Чапаевск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ГБОУ СОШ №3 г.о. Чапаевск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ИНО  -0/2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ГБОУ СОШ №9 г.о. Чапаевск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ИСТ -</a:t>
                      </a:r>
                      <a:r>
                        <a:rPr lang="ru-RU" sz="1600" baseline="0" dirty="0"/>
                        <a:t> 1/0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ГБОУ СОШ №10 г.о. Чапаевск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ИНО - 1/0,</a:t>
                      </a:r>
                      <a:r>
                        <a:rPr lang="ru-RU" sz="1600" baseline="0" dirty="0"/>
                        <a:t> ХИ – 1/0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ГБОУ СОШ «ЦО»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ГБОУ СОШ №13 г.о. Чапаевск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ИНО – 0/01,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ИНФ – 1/0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ГБОУ СОШ №22 г.о. Чапаевск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ИНФ – 0/1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ГБОУ СОШ №1 п.г.т. Безенчук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8A0000"/>
                          </a:solidFill>
                        </a:rPr>
                        <a:t>1-й выпускник: МА – 1/0, ОБЩ – 1/0, ИСТ – 1/0, ИНО – 0/1 (</a:t>
                      </a:r>
                      <a:r>
                        <a:rPr lang="ru-RU" sz="1600" dirty="0" err="1">
                          <a:solidFill>
                            <a:srgbClr val="8A0000"/>
                          </a:solidFill>
                        </a:rPr>
                        <a:t>эл</a:t>
                      </a:r>
                      <a:r>
                        <a:rPr lang="ru-RU" sz="1600" dirty="0">
                          <a:solidFill>
                            <a:srgbClr val="8A0000"/>
                          </a:solidFill>
                        </a:rPr>
                        <a:t>. курсы), ЛИ – 0/1 (</a:t>
                      </a:r>
                      <a:r>
                        <a:rPr lang="ru-RU" sz="1600" dirty="0" err="1">
                          <a:solidFill>
                            <a:srgbClr val="8A0000"/>
                          </a:solidFill>
                        </a:rPr>
                        <a:t>эл</a:t>
                      </a:r>
                      <a:r>
                        <a:rPr lang="ru-RU" sz="1600" dirty="0">
                          <a:solidFill>
                            <a:srgbClr val="8A0000"/>
                          </a:solidFill>
                        </a:rPr>
                        <a:t>. курсы);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</a:rPr>
                        <a:t>2-й выпускник: ИСТ – 1/0, МА – 1/0, </a:t>
                      </a:r>
                    </a:p>
                    <a:p>
                      <a:r>
                        <a:rPr lang="ru-RU" sz="1600" dirty="0"/>
                        <a:t>МА – 1/0, ИНФ – 3/0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853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2001"/>
            <a:ext cx="11582400" cy="304799"/>
          </a:xfrm>
        </p:spPr>
        <p:txBody>
          <a:bodyPr/>
          <a:lstStyle/>
          <a:p>
            <a:r>
              <a:rPr lang="ru-RU" sz="2400" dirty="0">
                <a:solidFill>
                  <a:srgbClr val="C00000"/>
                </a:solidFill>
              </a:rPr>
              <a:t>Претенденты на получение  медали "За особые успехи в учении" в 2023 году 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76800" y="15240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Информация о выпускниках 11 классов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" y="1371600"/>
          <a:ext cx="11887199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6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7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4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Наименование ОО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Кол-во претендентов на медаль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Предметы, изучаемые на углубленном уровне: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Примечание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соответствуют предварительному</a:t>
                      </a:r>
                      <a:r>
                        <a:rPr lang="ru-RU" sz="1600" baseline="0" dirty="0"/>
                        <a:t> выбору предметов на ЕГЭ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не соответствуют предварительному</a:t>
                      </a:r>
                      <a:r>
                        <a:rPr lang="ru-RU" sz="1600" baseline="0" dirty="0"/>
                        <a:t> выбору предметов на ЕГЭ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ГБОУ СОШ №2 п.г.т. Безенчук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ГБОУ СОШ №3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п.г.т. Безенчук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ГБОУ СОШ №4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п.г.т. Безенчук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ГБОУ СОШ с. Ольгино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ГБОУ СОШ п.г.т. Осинки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ГБОУ СОШ с. Колывань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ГБОУ СОШ с. Красноармейское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ГБОУ СОШ</a:t>
                      </a:r>
                      <a:r>
                        <a:rPr lang="ru-RU" sz="1600" baseline="0" dirty="0"/>
                        <a:t> пос. Ленинский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ГБОУ СОШ с. </a:t>
                      </a:r>
                      <a:r>
                        <a:rPr lang="ru-RU" sz="1600" dirty="0" err="1"/>
                        <a:t>Марьевка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ГБОУ СОШ с. </a:t>
                      </a:r>
                      <a:r>
                        <a:rPr lang="ru-RU" sz="1600" dirty="0" err="1"/>
                        <a:t>Падовка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853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11582400" cy="304799"/>
          </a:xfrm>
        </p:spPr>
        <p:txBody>
          <a:bodyPr/>
          <a:lstStyle/>
          <a:p>
            <a:r>
              <a:rPr lang="ru-RU" sz="2400" dirty="0">
                <a:solidFill>
                  <a:srgbClr val="C00000"/>
                </a:solidFill>
              </a:rPr>
              <a:t>Претенденты на получение  медали "За особые успехи в учении" в 2023 году 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76800" y="15240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Информация о выпускниках 11 классов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4801" y="1676400"/>
          <a:ext cx="11658600" cy="424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3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8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7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1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Наименование ОО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Кол-во претендентов на медаль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Предметы, изучаемые на углубленном уровне: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Примечание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соответствуют предварительному</a:t>
                      </a:r>
                      <a:r>
                        <a:rPr lang="ru-RU" sz="1600" baseline="0" dirty="0"/>
                        <a:t> выбору предметов на ЕГЭ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не соответствуют предварительному</a:t>
                      </a:r>
                      <a:r>
                        <a:rPr lang="ru-RU" sz="1600" baseline="0" dirty="0"/>
                        <a:t> выбору предметов на ЕГЭ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ГБОУ СОШ с. Пестравка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ГБОУ СОШ</a:t>
                      </a:r>
                      <a:r>
                        <a:rPr lang="ru-RU" sz="1600" baseline="0" dirty="0"/>
                        <a:t> пос. Ильмень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ОБЩ – 0/1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ГБОУ СОШ пос. Новоспасский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 выпускник: ОБЩ -0/1, ХИ – 1/0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ГБОУ СОШ №1</a:t>
                      </a:r>
                      <a:r>
                        <a:rPr lang="ru-RU" sz="1600" baseline="0" dirty="0"/>
                        <a:t> с. Приволжье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ИНФ – 3/0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ГБОУ СОШ №2</a:t>
                      </a:r>
                      <a:r>
                        <a:rPr lang="ru-RU" sz="1600" baseline="0" dirty="0"/>
                        <a:t> с. Приволжье</a:t>
                      </a:r>
                      <a:endParaRPr lang="ru-RU" sz="1600" dirty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ИНФ – 1/0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ГБОУ СОШ п.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baseline="0" dirty="0" err="1"/>
                        <a:t>Масленниково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ГБОУ СОШ с. Новокуровка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853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5638800" y="76200"/>
            <a:ext cx="5878754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kern="0" dirty="0">
                <a:solidFill>
                  <a:schemeClr val="bg1"/>
                </a:solidFill>
              </a:rPr>
              <a:t>Кадры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801840"/>
              </p:ext>
            </p:extLst>
          </p:nvPr>
        </p:nvGraphicFramePr>
        <p:xfrm>
          <a:off x="762000" y="1981200"/>
          <a:ext cx="10896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6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Категория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Семинары-практикумы по</a:t>
                      </a:r>
                      <a:r>
                        <a:rPr lang="ru-RU" baseline="0" dirty="0"/>
                        <a:t> решению сложных задач ЕГЭ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Без категории</a:t>
                      </a:r>
                      <a:r>
                        <a:rPr lang="ru-RU" baseline="0" dirty="0"/>
                        <a:t> (молодой специалист)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Соответствие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Первая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Высшая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47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2A095BE-E60F-4141-BA20-D7A25C368B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4428517"/>
              </p:ext>
            </p:extLst>
          </p:nvPr>
        </p:nvGraphicFramePr>
        <p:xfrm>
          <a:off x="533400" y="838200"/>
          <a:ext cx="10963199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48200" y="1524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Результаты выпускников, претендовавших и получивших медаль «За особые успехи в учении» </a:t>
            </a:r>
          </a:p>
        </p:txBody>
      </p:sp>
    </p:spTree>
    <p:extLst>
      <p:ext uri="{BB962C8B-B14F-4D97-AF65-F5344CB8AC3E}">
        <p14:creationId xmlns:p14="http://schemas.microsoft.com/office/powerpoint/2010/main" val="2676352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2286000"/>
            <a:ext cx="9224218" cy="2462213"/>
          </a:xfrm>
        </p:spPr>
        <p:txBody>
          <a:bodyPr/>
          <a:lstStyle/>
          <a:p>
            <a:pPr algn="l"/>
            <a:r>
              <a:rPr lang="ru-RU" sz="4000" dirty="0"/>
              <a:t>Неграмотными людьми 21 века будут не те, кто не умеет читать и писать, а те, кто не умеет учиться и переучиваться.</a:t>
            </a:r>
          </a:p>
          <a:p>
            <a:pPr algn="r"/>
            <a:r>
              <a:rPr lang="ru-RU" sz="4000" dirty="0"/>
              <a:t> </a:t>
            </a:r>
            <a:r>
              <a:rPr lang="ru-RU" sz="4000" dirty="0" err="1"/>
              <a:t>Алвин</a:t>
            </a:r>
            <a:r>
              <a:rPr lang="ru-RU" sz="4000" dirty="0"/>
              <a:t> </a:t>
            </a:r>
            <a:r>
              <a:rPr lang="ru-RU" sz="4000" dirty="0" err="1"/>
              <a:t>Тоффлер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3226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8200" y="1524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Результаты выпускников, претендовавших и получивших медаль «За особые успехи в учении»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1434" t="23783" r="63188" b="17571"/>
          <a:stretch/>
        </p:blipFill>
        <p:spPr>
          <a:xfrm>
            <a:off x="1328423" y="990600"/>
            <a:ext cx="8882377" cy="565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3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12192000" cy="2929997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6019800" y="152400"/>
            <a:ext cx="6031154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kern="0" dirty="0">
                <a:solidFill>
                  <a:schemeClr val="bg1"/>
                </a:solidFill>
              </a:rPr>
              <a:t>АСУ РСО</a:t>
            </a:r>
          </a:p>
        </p:txBody>
      </p:sp>
    </p:spTree>
    <p:extLst>
      <p:ext uri="{BB962C8B-B14F-4D97-AF65-F5344CB8AC3E}">
        <p14:creationId xmlns:p14="http://schemas.microsoft.com/office/powerpoint/2010/main" val="94031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53890222"/>
              </p:ext>
            </p:extLst>
          </p:nvPr>
        </p:nvGraphicFramePr>
        <p:xfrm>
          <a:off x="609600" y="1655570"/>
          <a:ext cx="11201400" cy="4821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3"/>
          <p:cNvSpPr txBox="1">
            <a:spLocks/>
          </p:cNvSpPr>
          <p:nvPr/>
        </p:nvSpPr>
        <p:spPr>
          <a:xfrm>
            <a:off x="4953000" y="76200"/>
            <a:ext cx="701040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Потенциальные медалисты</a:t>
            </a:r>
            <a:endParaRPr lang="ru-RU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61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67400" y="152400"/>
            <a:ext cx="4419600" cy="546947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Результаты ГИА-9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631471071"/>
              </p:ext>
            </p:extLst>
          </p:nvPr>
        </p:nvGraphicFramePr>
        <p:xfrm>
          <a:off x="2286000" y="1981200"/>
          <a:ext cx="7874000" cy="415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806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321514"/>
              </p:ext>
            </p:extLst>
          </p:nvPr>
        </p:nvGraphicFramePr>
        <p:xfrm>
          <a:off x="304800" y="914400"/>
          <a:ext cx="11506199" cy="3220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2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58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5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</a:t>
                      </a:r>
                    </a:p>
                  </a:txBody>
                  <a:tcPr marL="37806" marR="3780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37806" marR="3780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j-lt"/>
                        </a:rPr>
                        <a:t> </a:t>
                      </a:r>
                      <a:endParaRPr lang="ru-RU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  <a:latin typeface="+mj-lt"/>
                        </a:rPr>
                        <a:t>Первичный балл</a:t>
                      </a:r>
                      <a:endParaRPr lang="ru-RU" sz="17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+mj-lt"/>
                        </a:rPr>
                        <a:t>Оценка</a:t>
                      </a:r>
                      <a:endParaRPr lang="ru-RU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+mj-lt"/>
                        </a:rPr>
                        <a:t>Модуль геометрия</a:t>
                      </a:r>
                      <a:endParaRPr lang="ru-RU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  <a:latin typeface="+mj-lt"/>
                        </a:rPr>
                        <a:t>Первичный балл</a:t>
                      </a:r>
                      <a:endParaRPr lang="ru-RU" sz="17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+mj-lt"/>
                        </a:rPr>
                        <a:t>Оценка</a:t>
                      </a:r>
                      <a:endParaRPr lang="ru-RU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СОШ № 3 г.о.Чапаевск</a:t>
                      </a:r>
                      <a:endParaRPr lang="ru-RU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7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7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СОШ № 3 г.о.Чапаевск</a:t>
                      </a:r>
                      <a:endParaRPr lang="ru-RU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7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7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9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СОШ ЦО г.о.Чапаевск</a:t>
                      </a:r>
                      <a:endParaRPr lang="ru-RU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7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7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СОШ № 22 г.о.Чапаевск</a:t>
                      </a:r>
                      <a:endParaRPr lang="ru-RU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7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5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СОШ № 22 г.о.Чапаевск</a:t>
                      </a:r>
                      <a:endParaRPr lang="ru-RU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7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7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7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СОШ № 1 п.г.т. Безенчук</a:t>
                      </a:r>
                      <a:endParaRPr lang="ru-RU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7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7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СОШ № 4 п.г.т.Безенчук</a:t>
                      </a:r>
                      <a:endParaRPr lang="ru-RU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7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СОШ  с.Пестравка</a:t>
                      </a:r>
                      <a:endParaRPr lang="ru-RU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7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5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СОШ п.Масленниково</a:t>
                      </a:r>
                      <a:endParaRPr lang="ru-RU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7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1238">
                <a:tc>
                  <a:txBody>
                    <a:bodyPr/>
                    <a:lstStyle/>
                    <a:p>
                      <a:pPr indent="1524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СОШ № 2 п.г.т.Безенчук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5029200" y="152400"/>
            <a:ext cx="7010400" cy="553998"/>
          </a:xfrm>
        </p:spPr>
        <p:txBody>
          <a:bodyPr/>
          <a:lstStyle/>
          <a:p>
            <a:r>
              <a:rPr lang="ru-RU" sz="3600" dirty="0">
                <a:solidFill>
                  <a:schemeClr val="bg1"/>
                </a:solidFill>
              </a:rPr>
              <a:t>Качество образования (+1,2 балла)</a:t>
            </a:r>
          </a:p>
        </p:txBody>
      </p:sp>
    </p:spTree>
    <p:extLst>
      <p:ext uri="{BB962C8B-B14F-4D97-AF65-F5344CB8AC3E}">
        <p14:creationId xmlns:p14="http://schemas.microsoft.com/office/powerpoint/2010/main" val="297565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680842"/>
              </p:ext>
            </p:extLst>
          </p:nvPr>
        </p:nvGraphicFramePr>
        <p:xfrm>
          <a:off x="626644" y="1371600"/>
          <a:ext cx="11565356" cy="521442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40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38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7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79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665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</a:rPr>
                        <a:t>русский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</a:rPr>
                        <a:t>математика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/>
                        </a:rPr>
                        <a:t>русский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/>
                        </a:rPr>
                        <a:t>математика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</a:rPr>
                        <a:t>Первичный балл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</a:rPr>
                        <a:t>Оценка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</a:rPr>
                        <a:t>Модуль геометрия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</a:rPr>
                        <a:t>Первичный балл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</a:rPr>
                        <a:t>Оценка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перевод 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(100</a:t>
                      </a:r>
                      <a:r>
                        <a:rPr lang="ru-RU" sz="1700" baseline="0" dirty="0">
                          <a:effectLst/>
                        </a:rPr>
                        <a:t> </a:t>
                      </a:r>
                      <a:r>
                        <a:rPr lang="ru-RU" sz="1700" dirty="0">
                          <a:effectLst/>
                        </a:rPr>
                        <a:t>б.)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перевод 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(100</a:t>
                      </a:r>
                      <a:r>
                        <a:rPr lang="ru-RU" sz="1700" baseline="0" dirty="0">
                          <a:effectLst/>
                        </a:rPr>
                        <a:t> </a:t>
                      </a:r>
                      <a:r>
                        <a:rPr lang="ru-RU" sz="1700" dirty="0">
                          <a:effectLst/>
                        </a:rPr>
                        <a:t>б.)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06" marR="3780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ГБОУ СОШ №3 г.о.Чапаевск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ГБОУ СОШ №3 г.о.Чапаевск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3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ГБОУ СОШ ЦО г.о.Чапаевск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ГБОУ СОШ №22 г.о.Чапаевск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ГБОУ СОШ №22 г.о.Чапаевск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0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ГБОУ СОШ № 1 п.г.т.Безенчук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ГБОУ СОШ № 1 п.г.т.Безенчук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0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ГБОУ СОШ № 1 п.г.т.Безенчук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0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ГБОУ СОШ № 1 п.г.т.Безенчук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ГБОУ СОШ №4 п.г.т.Безенчук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0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ГБОУ СОШ № 4 п.г.т.Безенчук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0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ГБОУ СОШ п.г.т.Осинки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0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ГБОУ СОШ с.Красноармейское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0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ГБОУ СОШ с.Красноармейское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0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ГБОУ СОШ с.Падовка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0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ГБОУ СОШ  с.Пестравка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0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ГБОУ СОШ п.Масленниково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0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ГБОУ СОШ с.Новокуровка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28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0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ГБОУ СОШ № 2 п.г.т.Безенчук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087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87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0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ГБОУ СОШ №10 г.о.Чапаевск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087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88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81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0" marR="5010" marT="501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5562600" y="76200"/>
            <a:ext cx="5257800" cy="5334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Качество образования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6D109D8C-6CDD-4FAF-8823-03C710D6D8D2}"/>
              </a:ext>
            </a:extLst>
          </p:cNvPr>
          <p:cNvSpPr/>
          <p:nvPr/>
        </p:nvSpPr>
        <p:spPr bwMode="auto">
          <a:xfrm>
            <a:off x="175643" y="893479"/>
            <a:ext cx="33528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Box 59">
            <a:extLst>
              <a:ext uri="{FF2B5EF4-FFF2-40B4-BE49-F238E27FC236}">
                <a16:creationId xmlns:a16="http://schemas.microsoft.com/office/drawing/2014/main" id="{878739CF-4773-4D38-9A53-558541405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8" y="1215543"/>
            <a:ext cx="9859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Кол-во</a:t>
            </a:r>
            <a:r>
              <a:rPr kumimoji="0" lang="en-US" alt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первичных баллов ОГЭ</a:t>
            </a:r>
          </a:p>
        </p:txBody>
      </p:sp>
      <p:grpSp>
        <p:nvGrpSpPr>
          <p:cNvPr id="8" name="Группа 66">
            <a:extLst>
              <a:ext uri="{FF2B5EF4-FFF2-40B4-BE49-F238E27FC236}">
                <a16:creationId xmlns:a16="http://schemas.microsoft.com/office/drawing/2014/main" id="{7DF7CE9B-2C46-4891-9F95-6D089D7FD64D}"/>
              </a:ext>
            </a:extLst>
          </p:cNvPr>
          <p:cNvGrpSpPr>
            <a:grpSpLocks/>
          </p:cNvGrpSpPr>
          <p:nvPr/>
        </p:nvGrpSpPr>
        <p:grpSpPr bwMode="auto">
          <a:xfrm>
            <a:off x="1114853" y="1100199"/>
            <a:ext cx="1150764" cy="967209"/>
            <a:chOff x="1708831" y="2436996"/>
            <a:chExt cx="2105606" cy="1022733"/>
          </a:xfrm>
        </p:grpSpPr>
        <p:sp>
          <p:nvSpPr>
            <p:cNvPr id="9" name="TextBox 67">
              <a:extLst>
                <a:ext uri="{FF2B5EF4-FFF2-40B4-BE49-F238E27FC236}">
                  <a16:creationId xmlns:a16="http://schemas.microsoft.com/office/drawing/2014/main" id="{2DC74E1A-C9BD-4EA4-8799-BA7E372443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831" y="2436996"/>
              <a:ext cx="2105606" cy="42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panose="020B0604020202020204" pitchFamily="34" charset="0"/>
                </a:rPr>
                <a:t>MAX </a:t>
              </a:r>
              <a:r>
                <a:rPr kumimoji="0" lang="ru-RU" alt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panose="020B0604020202020204" pitchFamily="34" charset="0"/>
                </a:rPr>
                <a:t>балл ЕГЭ (100)</a:t>
              </a:r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C0058F5D-CAAF-4255-ADDF-C0B0F5AF27AF}"/>
                </a:ext>
              </a:extLst>
            </p:cNvPr>
            <p:cNvCxnSpPr/>
            <p:nvPr/>
          </p:nvCxnSpPr>
          <p:spPr>
            <a:xfrm>
              <a:off x="2004899" y="2873928"/>
              <a:ext cx="1608501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69">
              <a:extLst>
                <a:ext uri="{FF2B5EF4-FFF2-40B4-BE49-F238E27FC236}">
                  <a16:creationId xmlns:a16="http://schemas.microsoft.com/office/drawing/2014/main" id="{5BC38951-1188-459B-8A04-6BECC3326B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6172" y="2873928"/>
              <a:ext cx="1830926" cy="585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panose="020B0604020202020204" pitchFamily="34" charset="0"/>
                </a:rPr>
                <a:t>MAX</a:t>
              </a:r>
              <a:r>
                <a:rPr kumimoji="0" lang="ru-RU" alt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panose="020B0604020202020204" pitchFamily="34" charset="0"/>
                </a:rPr>
                <a:t> первичный</a:t>
              </a:r>
              <a:r>
                <a:rPr kumimoji="0" lang="en-US" alt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alt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panose="020B0604020202020204" pitchFamily="34" charset="0"/>
                </a:rPr>
                <a:t>балл ОГЭ</a:t>
              </a:r>
            </a:p>
          </p:txBody>
        </p:sp>
      </p:grpSp>
      <p:sp>
        <p:nvSpPr>
          <p:cNvPr id="16" name="TextBox 63">
            <a:extLst>
              <a:ext uri="{FF2B5EF4-FFF2-40B4-BE49-F238E27FC236}">
                <a16:creationId xmlns:a16="http://schemas.microsoft.com/office/drawing/2014/main" id="{1B0B37FB-0637-4450-8E08-79316A49A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328" y="1050366"/>
            <a:ext cx="83385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Кол-во</a:t>
            </a:r>
            <a:r>
              <a:rPr kumimoji="0" lang="en-US" alt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баллов по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100-балльной шкале</a:t>
            </a:r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DB791E6A-2750-463B-9837-89FE423E4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048" y="1190354"/>
            <a:ext cx="42528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8" name="TextBox 22">
            <a:extLst>
              <a:ext uri="{FF2B5EF4-FFF2-40B4-BE49-F238E27FC236}">
                <a16:creationId xmlns:a16="http://schemas.microsoft.com/office/drawing/2014/main" id="{911F1922-653F-46A0-8933-CB32E55A1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08" y="1328467"/>
            <a:ext cx="38875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3805691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0"/>
            <a:ext cx="4387422" cy="59061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053885"/>
            <a:ext cx="4786942" cy="5322376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4953000" y="110815"/>
            <a:ext cx="731520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4100" kern="0" dirty="0">
                <a:solidFill>
                  <a:schemeClr val="bg1"/>
                </a:solidFill>
              </a:rPr>
              <a:t>Рекомендации </a:t>
            </a:r>
            <a:r>
              <a:rPr lang="ru-RU" sz="4100" kern="0" dirty="0" err="1">
                <a:solidFill>
                  <a:schemeClr val="bg1"/>
                </a:solidFill>
              </a:rPr>
              <a:t>Рособрнадзор</a:t>
            </a:r>
            <a:r>
              <a:rPr lang="ru-RU" kern="0" dirty="0" err="1">
                <a:solidFill>
                  <a:schemeClr val="bg1"/>
                </a:solidFill>
              </a:rPr>
              <a:t>а</a:t>
            </a:r>
            <a:endParaRPr lang="ru-RU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9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</TotalTime>
  <Words>1516</Words>
  <Application>Microsoft Office PowerPoint</Application>
  <PresentationFormat>Широкоэкранный</PresentationFormat>
  <Paragraphs>621</Paragraphs>
  <Slides>20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Office Theme</vt:lpstr>
      <vt:lpstr>Проектировочная сессия  заместителей руководителей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ГИА-9</vt:lpstr>
      <vt:lpstr>Качество образования (+1,2 балла)</vt:lpstr>
      <vt:lpstr>Качество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Базовое образование</vt:lpstr>
      <vt:lpstr>Базовое образование</vt:lpstr>
      <vt:lpstr>Претенденты на получение  медали "За особые успехи в учении" в 2023 году  </vt:lpstr>
      <vt:lpstr>Претенденты на получение  медали "За особые успехи в учении" в 2023 году  </vt:lpstr>
      <vt:lpstr>Претенденты на получение  медали "За особые успехи в учении" в 2023 году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проведения  итогового собеседования по русскому языку в 2022 году</dc:title>
  <dc:creator>Denis Usov</dc:creator>
  <cp:lastModifiedBy>VH</cp:lastModifiedBy>
  <cp:revision>100</cp:revision>
  <dcterms:created xsi:type="dcterms:W3CDTF">2022-01-27T07:28:11Z</dcterms:created>
  <dcterms:modified xsi:type="dcterms:W3CDTF">2022-11-18T05:13:04Z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2022-01-25T00:00:00Z</vt:filetime>
  </property>
  <property fmtid="{D5CDD505-2E9C-101B-9397-08002B2CF9AE}" pid="3" name="LastSaved">
    <vt:filetime>2022-01-27T00:00:00Z</vt:filetime>
  </property>
</Properties>
</file>