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12192000" cy="6858000"/>
  <p:notesSz cx="12192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85382643-6D9B-4EED-B4B1-48474D181CA1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4"/>
            <p14:sldId id="263"/>
            <p14:sldId id="265"/>
            <p14:sldId id="267"/>
            <p14:sldId id="268"/>
            <p14:sldId id="269"/>
            <p14:sldId id="270"/>
            <p14:sldId id="271"/>
            <p14:sldId id="272"/>
            <p14:sldId id="27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75887" autoAdjust="0"/>
  </p:normalViewPr>
  <p:slideViewPr>
    <p:cSldViewPr>
      <p:cViewPr varScale="1">
        <p:scale>
          <a:sx n="114" d="100"/>
          <a:sy n="114" d="100"/>
        </p:scale>
        <p:origin x="438" y="14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7FBBAD9-DCB5-4AB7-B083-6CE0E9556933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13EC9CE-2D15-41CB-983C-1E562F6374DF}">
      <dgm:prSet phldrT="[Текст]" custT="1"/>
      <dgm:spPr>
        <a:solidFill>
          <a:schemeClr val="accent6">
            <a:lumMod val="20000"/>
            <a:lumOff val="80000"/>
          </a:schemeClr>
        </a:solidFill>
        <a:ln>
          <a:solidFill>
            <a:schemeClr val="accent2"/>
          </a:solidFill>
        </a:ln>
      </dgm:spPr>
      <dgm:t>
        <a:bodyPr/>
        <a:lstStyle/>
        <a:p>
          <a:r>
            <a:rPr lang="ru-RU" sz="2200" b="1" dirty="0">
              <a:solidFill>
                <a:schemeClr val="tx1"/>
              </a:solidFill>
            </a:rPr>
            <a:t>Доработать ООП НОО и ООО в соответствии с выявленными замечаниями</a:t>
          </a:r>
        </a:p>
      </dgm:t>
    </dgm:pt>
    <dgm:pt modelId="{27A042B1-A126-4BBB-B114-2E986354BF54}" type="parTrans" cxnId="{D28E1ACD-0F08-43F4-B20A-FD94D8B9B683}">
      <dgm:prSet/>
      <dgm:spPr/>
      <dgm:t>
        <a:bodyPr/>
        <a:lstStyle/>
        <a:p>
          <a:endParaRPr lang="ru-RU" sz="2000"/>
        </a:p>
      </dgm:t>
    </dgm:pt>
    <dgm:pt modelId="{BAFC032B-484D-4378-BC09-87A56B017821}" type="sibTrans" cxnId="{D28E1ACD-0F08-43F4-B20A-FD94D8B9B683}">
      <dgm:prSet/>
      <dgm:spPr/>
      <dgm:t>
        <a:bodyPr/>
        <a:lstStyle/>
        <a:p>
          <a:endParaRPr lang="ru-RU" sz="2000"/>
        </a:p>
      </dgm:t>
    </dgm:pt>
    <dgm:pt modelId="{E6DACE4E-B8FC-4E22-B681-E2A81D76F582}">
      <dgm:prSet phldrT="[Текст]" custT="1"/>
      <dgm:spPr>
        <a:solidFill>
          <a:schemeClr val="accent6">
            <a:lumMod val="20000"/>
            <a:lumOff val="80000"/>
          </a:schemeClr>
        </a:solidFill>
        <a:ln>
          <a:solidFill>
            <a:schemeClr val="accent2"/>
          </a:solidFill>
        </a:ln>
      </dgm:spPr>
      <dgm:t>
        <a:bodyPr/>
        <a:lstStyle/>
        <a:p>
          <a:r>
            <a:rPr lang="ru-RU" sz="2200" b="1" dirty="0">
              <a:solidFill>
                <a:schemeClr val="tx1"/>
              </a:solidFill>
            </a:rPr>
            <a:t>Разместить все рабочие программы по учебным предметам и курсам внеурочной деятельности на сайтах ОО, привести в соответствие перечень курсов ВД во всех документах</a:t>
          </a:r>
        </a:p>
      </dgm:t>
    </dgm:pt>
    <dgm:pt modelId="{52F3E176-BF99-4511-A7B9-6A387AFA4F69}" type="parTrans" cxnId="{10D9E5F0-8BB3-454F-AAA9-147309C86456}">
      <dgm:prSet/>
      <dgm:spPr/>
      <dgm:t>
        <a:bodyPr/>
        <a:lstStyle/>
        <a:p>
          <a:endParaRPr lang="ru-RU" sz="2000"/>
        </a:p>
      </dgm:t>
    </dgm:pt>
    <dgm:pt modelId="{DB00DB01-BC86-46FE-816C-113C894F60AD}" type="sibTrans" cxnId="{10D9E5F0-8BB3-454F-AAA9-147309C86456}">
      <dgm:prSet/>
      <dgm:spPr/>
      <dgm:t>
        <a:bodyPr/>
        <a:lstStyle/>
        <a:p>
          <a:endParaRPr lang="ru-RU" sz="2000"/>
        </a:p>
      </dgm:t>
    </dgm:pt>
    <dgm:pt modelId="{67BAFEE7-71A4-4291-8D0C-6BC4788714C8}">
      <dgm:prSet phldrT="[Текст]" custT="1"/>
      <dgm:spPr>
        <a:solidFill>
          <a:schemeClr val="accent6">
            <a:lumMod val="20000"/>
            <a:lumOff val="80000"/>
          </a:schemeClr>
        </a:solidFill>
        <a:ln>
          <a:solidFill>
            <a:schemeClr val="accent2"/>
          </a:solidFill>
        </a:ln>
      </dgm:spPr>
      <dgm:t>
        <a:bodyPr/>
        <a:lstStyle/>
        <a:p>
          <a:r>
            <a:rPr lang="ru-RU" sz="2200" b="1" dirty="0">
              <a:solidFill>
                <a:schemeClr val="tx1"/>
              </a:solidFill>
            </a:rPr>
            <a:t>Привести рабочие программы по предметам, курсам внеурочной деятельности в соответствие с требованиями ФГОС</a:t>
          </a:r>
        </a:p>
      </dgm:t>
    </dgm:pt>
    <dgm:pt modelId="{A458C2B3-6135-4DE8-9030-84CDD4CC4395}" type="parTrans" cxnId="{F74026ED-093E-4216-B36D-02C4F4BB7F4B}">
      <dgm:prSet/>
      <dgm:spPr/>
      <dgm:t>
        <a:bodyPr/>
        <a:lstStyle/>
        <a:p>
          <a:endParaRPr lang="ru-RU" sz="2000"/>
        </a:p>
      </dgm:t>
    </dgm:pt>
    <dgm:pt modelId="{DA691235-6637-41E4-AEB0-2FBA4ECA4FF8}" type="sibTrans" cxnId="{F74026ED-093E-4216-B36D-02C4F4BB7F4B}">
      <dgm:prSet/>
      <dgm:spPr/>
      <dgm:t>
        <a:bodyPr/>
        <a:lstStyle/>
        <a:p>
          <a:endParaRPr lang="ru-RU" sz="2000"/>
        </a:p>
      </dgm:t>
    </dgm:pt>
    <dgm:pt modelId="{BA3760BE-721A-4872-9E4F-08702BD553BF}" type="pres">
      <dgm:prSet presAssocID="{A7FBBAD9-DCB5-4AB7-B083-6CE0E9556933}" presName="linear" presStyleCnt="0">
        <dgm:presLayoutVars>
          <dgm:dir/>
          <dgm:animLvl val="lvl"/>
          <dgm:resizeHandles val="exact"/>
        </dgm:presLayoutVars>
      </dgm:prSet>
      <dgm:spPr/>
    </dgm:pt>
    <dgm:pt modelId="{C344C43C-6B15-47ED-A318-548B6A61B49B}" type="pres">
      <dgm:prSet presAssocID="{313EC9CE-2D15-41CB-983C-1E562F6374DF}" presName="parentLin" presStyleCnt="0"/>
      <dgm:spPr/>
    </dgm:pt>
    <dgm:pt modelId="{AC987460-DA5E-47D4-8CB7-FB2A7FF300E0}" type="pres">
      <dgm:prSet presAssocID="{313EC9CE-2D15-41CB-983C-1E562F6374DF}" presName="parentLeftMargin" presStyleLbl="node1" presStyleIdx="0" presStyleCnt="3"/>
      <dgm:spPr/>
    </dgm:pt>
    <dgm:pt modelId="{F0FF74FC-BA9F-447A-B612-02EEE4B79805}" type="pres">
      <dgm:prSet presAssocID="{313EC9CE-2D15-41CB-983C-1E562F6374DF}" presName="parentText" presStyleLbl="node1" presStyleIdx="0" presStyleCnt="3" custScaleX="110823">
        <dgm:presLayoutVars>
          <dgm:chMax val="0"/>
          <dgm:bulletEnabled val="1"/>
        </dgm:presLayoutVars>
      </dgm:prSet>
      <dgm:spPr/>
    </dgm:pt>
    <dgm:pt modelId="{8ED3F20A-C365-41EA-8607-B635A0969B97}" type="pres">
      <dgm:prSet presAssocID="{313EC9CE-2D15-41CB-983C-1E562F6374DF}" presName="negativeSpace" presStyleCnt="0"/>
      <dgm:spPr/>
    </dgm:pt>
    <dgm:pt modelId="{C99338C4-2510-4B26-BCF3-EA053FD120AB}" type="pres">
      <dgm:prSet presAssocID="{313EC9CE-2D15-41CB-983C-1E562F6374DF}" presName="childText" presStyleLbl="conFgAcc1" presStyleIdx="0" presStyleCnt="3">
        <dgm:presLayoutVars>
          <dgm:bulletEnabled val="1"/>
        </dgm:presLayoutVars>
      </dgm:prSet>
      <dgm:spPr>
        <a:ln>
          <a:solidFill>
            <a:schemeClr val="accent2"/>
          </a:solidFill>
        </a:ln>
      </dgm:spPr>
    </dgm:pt>
    <dgm:pt modelId="{4F5EB551-9225-466E-A4C3-DDF27F4808D6}" type="pres">
      <dgm:prSet presAssocID="{BAFC032B-484D-4378-BC09-87A56B017821}" presName="spaceBetweenRectangles" presStyleCnt="0"/>
      <dgm:spPr/>
    </dgm:pt>
    <dgm:pt modelId="{7D6EB3EB-BD1F-4E95-A8C9-A22EC69F4F6E}" type="pres">
      <dgm:prSet presAssocID="{E6DACE4E-B8FC-4E22-B681-E2A81D76F582}" presName="parentLin" presStyleCnt="0"/>
      <dgm:spPr/>
    </dgm:pt>
    <dgm:pt modelId="{60FFCCC6-2CED-4CF3-B20C-68E5D4202D31}" type="pres">
      <dgm:prSet presAssocID="{E6DACE4E-B8FC-4E22-B681-E2A81D76F582}" presName="parentLeftMargin" presStyleLbl="node1" presStyleIdx="0" presStyleCnt="3"/>
      <dgm:spPr/>
    </dgm:pt>
    <dgm:pt modelId="{3E511088-E312-4D4C-B0D7-329D815C9F0A}" type="pres">
      <dgm:prSet presAssocID="{E6DACE4E-B8FC-4E22-B681-E2A81D76F582}" presName="parentText" presStyleLbl="node1" presStyleIdx="1" presStyleCnt="3" custScaleX="110822">
        <dgm:presLayoutVars>
          <dgm:chMax val="0"/>
          <dgm:bulletEnabled val="1"/>
        </dgm:presLayoutVars>
      </dgm:prSet>
      <dgm:spPr/>
    </dgm:pt>
    <dgm:pt modelId="{EB23159B-DA5A-48A0-821B-48DD294553E0}" type="pres">
      <dgm:prSet presAssocID="{E6DACE4E-B8FC-4E22-B681-E2A81D76F582}" presName="negativeSpace" presStyleCnt="0"/>
      <dgm:spPr/>
    </dgm:pt>
    <dgm:pt modelId="{1EEC9BD4-C911-4CA8-BF0B-248C45CDEAF7}" type="pres">
      <dgm:prSet presAssocID="{E6DACE4E-B8FC-4E22-B681-E2A81D76F582}" presName="childText" presStyleLbl="conFgAcc1" presStyleIdx="1" presStyleCnt="3">
        <dgm:presLayoutVars>
          <dgm:bulletEnabled val="1"/>
        </dgm:presLayoutVars>
      </dgm:prSet>
      <dgm:spPr>
        <a:ln>
          <a:solidFill>
            <a:schemeClr val="accent2"/>
          </a:solidFill>
        </a:ln>
      </dgm:spPr>
    </dgm:pt>
    <dgm:pt modelId="{5CA519E4-9F4F-4184-8D24-18D7C5E9B9B0}" type="pres">
      <dgm:prSet presAssocID="{DB00DB01-BC86-46FE-816C-113C894F60AD}" presName="spaceBetweenRectangles" presStyleCnt="0"/>
      <dgm:spPr/>
    </dgm:pt>
    <dgm:pt modelId="{26CDE3C4-4262-4633-AFA6-A10D6664B393}" type="pres">
      <dgm:prSet presAssocID="{67BAFEE7-71A4-4291-8D0C-6BC4788714C8}" presName="parentLin" presStyleCnt="0"/>
      <dgm:spPr/>
    </dgm:pt>
    <dgm:pt modelId="{D5DA7655-E52D-4CE4-973E-D27DA2E74DAE}" type="pres">
      <dgm:prSet presAssocID="{67BAFEE7-71A4-4291-8D0C-6BC4788714C8}" presName="parentLeftMargin" presStyleLbl="node1" presStyleIdx="1" presStyleCnt="3"/>
      <dgm:spPr/>
    </dgm:pt>
    <dgm:pt modelId="{7E807616-6F4E-4D3C-B86B-906AD041CC4C}" type="pres">
      <dgm:prSet presAssocID="{67BAFEE7-71A4-4291-8D0C-6BC4788714C8}" presName="parentText" presStyleLbl="node1" presStyleIdx="2" presStyleCnt="3" custScaleX="112987">
        <dgm:presLayoutVars>
          <dgm:chMax val="0"/>
          <dgm:bulletEnabled val="1"/>
        </dgm:presLayoutVars>
      </dgm:prSet>
      <dgm:spPr/>
    </dgm:pt>
    <dgm:pt modelId="{272EBB28-2B57-430C-829D-F6B10763783B}" type="pres">
      <dgm:prSet presAssocID="{67BAFEE7-71A4-4291-8D0C-6BC4788714C8}" presName="negativeSpace" presStyleCnt="0"/>
      <dgm:spPr/>
    </dgm:pt>
    <dgm:pt modelId="{FC344258-40C5-4F3D-8B70-124C2E2FBBF4}" type="pres">
      <dgm:prSet presAssocID="{67BAFEE7-71A4-4291-8D0C-6BC4788714C8}" presName="childText" presStyleLbl="conFgAcc1" presStyleIdx="2" presStyleCnt="3">
        <dgm:presLayoutVars>
          <dgm:bulletEnabled val="1"/>
        </dgm:presLayoutVars>
      </dgm:prSet>
      <dgm:spPr>
        <a:ln>
          <a:solidFill>
            <a:schemeClr val="accent2"/>
          </a:solidFill>
        </a:ln>
      </dgm:spPr>
    </dgm:pt>
  </dgm:ptLst>
  <dgm:cxnLst>
    <dgm:cxn modelId="{4313A91A-370E-410B-8262-5605B1E51757}" type="presOf" srcId="{313EC9CE-2D15-41CB-983C-1E562F6374DF}" destId="{F0FF74FC-BA9F-447A-B612-02EEE4B79805}" srcOrd="1" destOrd="0" presId="urn:microsoft.com/office/officeart/2005/8/layout/list1"/>
    <dgm:cxn modelId="{E4F4B276-25EE-4D85-94F7-7675CD6C557D}" type="presOf" srcId="{E6DACE4E-B8FC-4E22-B681-E2A81D76F582}" destId="{60FFCCC6-2CED-4CF3-B20C-68E5D4202D31}" srcOrd="0" destOrd="0" presId="urn:microsoft.com/office/officeart/2005/8/layout/list1"/>
    <dgm:cxn modelId="{A36AAE7B-9C44-4E2D-BE97-A523693B5482}" type="presOf" srcId="{313EC9CE-2D15-41CB-983C-1E562F6374DF}" destId="{AC987460-DA5E-47D4-8CB7-FB2A7FF300E0}" srcOrd="0" destOrd="0" presId="urn:microsoft.com/office/officeart/2005/8/layout/list1"/>
    <dgm:cxn modelId="{534DB79F-886D-41E1-A3FC-E46677940003}" type="presOf" srcId="{67BAFEE7-71A4-4291-8D0C-6BC4788714C8}" destId="{7E807616-6F4E-4D3C-B86B-906AD041CC4C}" srcOrd="1" destOrd="0" presId="urn:microsoft.com/office/officeart/2005/8/layout/list1"/>
    <dgm:cxn modelId="{750B09A3-EEF1-4D8F-9713-B96373115E4E}" type="presOf" srcId="{67BAFEE7-71A4-4291-8D0C-6BC4788714C8}" destId="{D5DA7655-E52D-4CE4-973E-D27DA2E74DAE}" srcOrd="0" destOrd="0" presId="urn:microsoft.com/office/officeart/2005/8/layout/list1"/>
    <dgm:cxn modelId="{EDE3CDB9-7A70-43F1-96CF-B08A24556953}" type="presOf" srcId="{A7FBBAD9-DCB5-4AB7-B083-6CE0E9556933}" destId="{BA3760BE-721A-4872-9E4F-08702BD553BF}" srcOrd="0" destOrd="0" presId="urn:microsoft.com/office/officeart/2005/8/layout/list1"/>
    <dgm:cxn modelId="{D28E1ACD-0F08-43F4-B20A-FD94D8B9B683}" srcId="{A7FBBAD9-DCB5-4AB7-B083-6CE0E9556933}" destId="{313EC9CE-2D15-41CB-983C-1E562F6374DF}" srcOrd="0" destOrd="0" parTransId="{27A042B1-A126-4BBB-B114-2E986354BF54}" sibTransId="{BAFC032B-484D-4378-BC09-87A56B017821}"/>
    <dgm:cxn modelId="{F74026ED-093E-4216-B36D-02C4F4BB7F4B}" srcId="{A7FBBAD9-DCB5-4AB7-B083-6CE0E9556933}" destId="{67BAFEE7-71A4-4291-8D0C-6BC4788714C8}" srcOrd="2" destOrd="0" parTransId="{A458C2B3-6135-4DE8-9030-84CDD4CC4395}" sibTransId="{DA691235-6637-41E4-AEB0-2FBA4ECA4FF8}"/>
    <dgm:cxn modelId="{10D9E5F0-8BB3-454F-AAA9-147309C86456}" srcId="{A7FBBAD9-DCB5-4AB7-B083-6CE0E9556933}" destId="{E6DACE4E-B8FC-4E22-B681-E2A81D76F582}" srcOrd="1" destOrd="0" parTransId="{52F3E176-BF99-4511-A7B9-6A387AFA4F69}" sibTransId="{DB00DB01-BC86-46FE-816C-113C894F60AD}"/>
    <dgm:cxn modelId="{90891BF6-457A-4CF5-BCA5-4A8D1AAD7B6F}" type="presOf" srcId="{E6DACE4E-B8FC-4E22-B681-E2A81D76F582}" destId="{3E511088-E312-4D4C-B0D7-329D815C9F0A}" srcOrd="1" destOrd="0" presId="urn:microsoft.com/office/officeart/2005/8/layout/list1"/>
    <dgm:cxn modelId="{C8AD83F0-C6EC-4F53-9628-3DD070DC9449}" type="presParOf" srcId="{BA3760BE-721A-4872-9E4F-08702BD553BF}" destId="{C344C43C-6B15-47ED-A318-548B6A61B49B}" srcOrd="0" destOrd="0" presId="urn:microsoft.com/office/officeart/2005/8/layout/list1"/>
    <dgm:cxn modelId="{1B507A8C-A8F1-46D9-8933-212E742A3ACD}" type="presParOf" srcId="{C344C43C-6B15-47ED-A318-548B6A61B49B}" destId="{AC987460-DA5E-47D4-8CB7-FB2A7FF300E0}" srcOrd="0" destOrd="0" presId="urn:microsoft.com/office/officeart/2005/8/layout/list1"/>
    <dgm:cxn modelId="{F3741300-7E2E-4E28-96C7-79BAB10D5CCE}" type="presParOf" srcId="{C344C43C-6B15-47ED-A318-548B6A61B49B}" destId="{F0FF74FC-BA9F-447A-B612-02EEE4B79805}" srcOrd="1" destOrd="0" presId="urn:microsoft.com/office/officeart/2005/8/layout/list1"/>
    <dgm:cxn modelId="{203629D5-6D9D-4A1C-9478-9BA3189682B5}" type="presParOf" srcId="{BA3760BE-721A-4872-9E4F-08702BD553BF}" destId="{8ED3F20A-C365-41EA-8607-B635A0969B97}" srcOrd="1" destOrd="0" presId="urn:microsoft.com/office/officeart/2005/8/layout/list1"/>
    <dgm:cxn modelId="{4F1F60AA-4A88-4847-8E72-B9164A25A5FF}" type="presParOf" srcId="{BA3760BE-721A-4872-9E4F-08702BD553BF}" destId="{C99338C4-2510-4B26-BCF3-EA053FD120AB}" srcOrd="2" destOrd="0" presId="urn:microsoft.com/office/officeart/2005/8/layout/list1"/>
    <dgm:cxn modelId="{5F413970-95D4-4A52-9BE0-C1FB037C5B61}" type="presParOf" srcId="{BA3760BE-721A-4872-9E4F-08702BD553BF}" destId="{4F5EB551-9225-466E-A4C3-DDF27F4808D6}" srcOrd="3" destOrd="0" presId="urn:microsoft.com/office/officeart/2005/8/layout/list1"/>
    <dgm:cxn modelId="{3006F5C8-E2E4-4094-82DB-9BB0751C7595}" type="presParOf" srcId="{BA3760BE-721A-4872-9E4F-08702BD553BF}" destId="{7D6EB3EB-BD1F-4E95-A8C9-A22EC69F4F6E}" srcOrd="4" destOrd="0" presId="urn:microsoft.com/office/officeart/2005/8/layout/list1"/>
    <dgm:cxn modelId="{FE76CC72-B92A-418D-B9B5-9AC79C0A0D93}" type="presParOf" srcId="{7D6EB3EB-BD1F-4E95-A8C9-A22EC69F4F6E}" destId="{60FFCCC6-2CED-4CF3-B20C-68E5D4202D31}" srcOrd="0" destOrd="0" presId="urn:microsoft.com/office/officeart/2005/8/layout/list1"/>
    <dgm:cxn modelId="{EE8CDACD-0D11-4EAC-B3D3-DECBDA9C089C}" type="presParOf" srcId="{7D6EB3EB-BD1F-4E95-A8C9-A22EC69F4F6E}" destId="{3E511088-E312-4D4C-B0D7-329D815C9F0A}" srcOrd="1" destOrd="0" presId="urn:microsoft.com/office/officeart/2005/8/layout/list1"/>
    <dgm:cxn modelId="{DBA1EE00-1B57-4075-8BD8-615126D0AE83}" type="presParOf" srcId="{BA3760BE-721A-4872-9E4F-08702BD553BF}" destId="{EB23159B-DA5A-48A0-821B-48DD294553E0}" srcOrd="5" destOrd="0" presId="urn:microsoft.com/office/officeart/2005/8/layout/list1"/>
    <dgm:cxn modelId="{4D7DC68A-931E-47BF-AC87-3DE61912CB70}" type="presParOf" srcId="{BA3760BE-721A-4872-9E4F-08702BD553BF}" destId="{1EEC9BD4-C911-4CA8-BF0B-248C45CDEAF7}" srcOrd="6" destOrd="0" presId="urn:microsoft.com/office/officeart/2005/8/layout/list1"/>
    <dgm:cxn modelId="{881ACF74-BC45-4E3E-B809-C76935D96C78}" type="presParOf" srcId="{BA3760BE-721A-4872-9E4F-08702BD553BF}" destId="{5CA519E4-9F4F-4184-8D24-18D7C5E9B9B0}" srcOrd="7" destOrd="0" presId="urn:microsoft.com/office/officeart/2005/8/layout/list1"/>
    <dgm:cxn modelId="{98793BA9-5CC4-431F-8687-F9F5A49AFB73}" type="presParOf" srcId="{BA3760BE-721A-4872-9E4F-08702BD553BF}" destId="{26CDE3C4-4262-4633-AFA6-A10D6664B393}" srcOrd="8" destOrd="0" presId="urn:microsoft.com/office/officeart/2005/8/layout/list1"/>
    <dgm:cxn modelId="{E3867DD4-605A-48A0-BBB2-29286DD4C2F9}" type="presParOf" srcId="{26CDE3C4-4262-4633-AFA6-A10D6664B393}" destId="{D5DA7655-E52D-4CE4-973E-D27DA2E74DAE}" srcOrd="0" destOrd="0" presId="urn:microsoft.com/office/officeart/2005/8/layout/list1"/>
    <dgm:cxn modelId="{38DDA413-AF1E-431E-87A8-D9C15FDA07DE}" type="presParOf" srcId="{26CDE3C4-4262-4633-AFA6-A10D6664B393}" destId="{7E807616-6F4E-4D3C-B86B-906AD041CC4C}" srcOrd="1" destOrd="0" presId="urn:microsoft.com/office/officeart/2005/8/layout/list1"/>
    <dgm:cxn modelId="{959F2BFB-2B61-4621-832E-ABC599A9FE2A}" type="presParOf" srcId="{BA3760BE-721A-4872-9E4F-08702BD553BF}" destId="{272EBB28-2B57-430C-829D-F6B10763783B}" srcOrd="9" destOrd="0" presId="urn:microsoft.com/office/officeart/2005/8/layout/list1"/>
    <dgm:cxn modelId="{9420EA8F-6DEE-4FBC-94DB-E6D2EBA9F995}" type="presParOf" srcId="{BA3760BE-721A-4872-9E4F-08702BD553BF}" destId="{FC344258-40C5-4F3D-8B70-124C2E2FBBF4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9338C4-2510-4B26-BCF3-EA053FD120AB}">
      <dsp:nvSpPr>
        <dsp:cNvPr id="0" name=""/>
        <dsp:cNvSpPr/>
      </dsp:nvSpPr>
      <dsp:spPr>
        <a:xfrm>
          <a:off x="0" y="635553"/>
          <a:ext cx="10058399" cy="103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0FF74FC-BA9F-447A-B612-02EEE4B79805}">
      <dsp:nvSpPr>
        <dsp:cNvPr id="0" name=""/>
        <dsp:cNvSpPr/>
      </dsp:nvSpPr>
      <dsp:spPr>
        <a:xfrm>
          <a:off x="502920" y="30393"/>
          <a:ext cx="7802914" cy="1210320"/>
        </a:xfrm>
        <a:prstGeom prst="roundRect">
          <a:avLst/>
        </a:prstGeom>
        <a:solidFill>
          <a:schemeClr val="accent6">
            <a:lumMod val="20000"/>
            <a:lumOff val="80000"/>
          </a:schemeClr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129" tIns="0" rIns="266129" bIns="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b="1" kern="1200" dirty="0">
              <a:solidFill>
                <a:schemeClr val="tx1"/>
              </a:solidFill>
            </a:rPr>
            <a:t>Доработать ООП НОО и ООО в соответствии с выявленными замечаниями</a:t>
          </a:r>
        </a:p>
      </dsp:txBody>
      <dsp:txXfrm>
        <a:off x="562003" y="89476"/>
        <a:ext cx="7684748" cy="1092154"/>
      </dsp:txXfrm>
    </dsp:sp>
    <dsp:sp modelId="{1EEC9BD4-C911-4CA8-BF0B-248C45CDEAF7}">
      <dsp:nvSpPr>
        <dsp:cNvPr id="0" name=""/>
        <dsp:cNvSpPr/>
      </dsp:nvSpPr>
      <dsp:spPr>
        <a:xfrm>
          <a:off x="0" y="2495313"/>
          <a:ext cx="10058399" cy="103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E511088-E312-4D4C-B0D7-329D815C9F0A}">
      <dsp:nvSpPr>
        <dsp:cNvPr id="0" name=""/>
        <dsp:cNvSpPr/>
      </dsp:nvSpPr>
      <dsp:spPr>
        <a:xfrm>
          <a:off x="502920" y="1890153"/>
          <a:ext cx="7802844" cy="1210320"/>
        </a:xfrm>
        <a:prstGeom prst="roundRect">
          <a:avLst/>
        </a:prstGeom>
        <a:solidFill>
          <a:schemeClr val="accent6">
            <a:lumMod val="20000"/>
            <a:lumOff val="80000"/>
          </a:schemeClr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129" tIns="0" rIns="266129" bIns="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b="1" kern="1200" dirty="0">
              <a:solidFill>
                <a:schemeClr val="tx1"/>
              </a:solidFill>
            </a:rPr>
            <a:t>Разместить все рабочие программы по учебным предметам и курсам внеурочной деятельности на сайтах ОО, привести в соответствие перечень курсов ВД во всех документах</a:t>
          </a:r>
        </a:p>
      </dsp:txBody>
      <dsp:txXfrm>
        <a:off x="562003" y="1949236"/>
        <a:ext cx="7684678" cy="1092154"/>
      </dsp:txXfrm>
    </dsp:sp>
    <dsp:sp modelId="{FC344258-40C5-4F3D-8B70-124C2E2FBBF4}">
      <dsp:nvSpPr>
        <dsp:cNvPr id="0" name=""/>
        <dsp:cNvSpPr/>
      </dsp:nvSpPr>
      <dsp:spPr>
        <a:xfrm>
          <a:off x="0" y="4355073"/>
          <a:ext cx="10058399" cy="103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E807616-6F4E-4D3C-B86B-906AD041CC4C}">
      <dsp:nvSpPr>
        <dsp:cNvPr id="0" name=""/>
        <dsp:cNvSpPr/>
      </dsp:nvSpPr>
      <dsp:spPr>
        <a:xfrm>
          <a:off x="502920" y="3749913"/>
          <a:ext cx="7955279" cy="1210320"/>
        </a:xfrm>
        <a:prstGeom prst="roundRect">
          <a:avLst/>
        </a:prstGeom>
        <a:solidFill>
          <a:schemeClr val="accent6">
            <a:lumMod val="20000"/>
            <a:lumOff val="80000"/>
          </a:schemeClr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129" tIns="0" rIns="266129" bIns="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b="1" kern="1200" dirty="0">
              <a:solidFill>
                <a:schemeClr val="tx1"/>
              </a:solidFill>
            </a:rPr>
            <a:t>Привести рабочие программы по предметам, курсам внеурочной деятельности в соответствие с требованиями ФГОС</a:t>
          </a:r>
        </a:p>
      </dsp:txBody>
      <dsp:txXfrm>
        <a:off x="562003" y="3808996"/>
        <a:ext cx="7837113" cy="10921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6905625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BB8D77-DEDA-4E3A-ACBD-92D486300773}" type="datetimeFigureOut">
              <a:rPr lang="ru-RU" smtClean="0"/>
              <a:t>21.10.2022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038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1219200" y="3300413"/>
            <a:ext cx="97536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6905625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3D9701-0A38-4FA7-86DD-44F17BAF36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52136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3D9701-0A38-4FA7-86DD-44F17BAF360C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05503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3D9701-0A38-4FA7-86DD-44F17BAF360C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9585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3D9701-0A38-4FA7-86DD-44F17BAF360C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29676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3D9701-0A38-4FA7-86DD-44F17BAF360C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24883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10/21/2022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2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10/21/2022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2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10/21/2022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43000" y="3352800"/>
            <a:ext cx="9906000" cy="665480"/>
          </a:xfrm>
        </p:spPr>
        <p:txBody>
          <a:bodyPr lIns="0" tIns="0" rIns="0" bIns="0"/>
          <a:lstStyle>
            <a:lvl1pPr>
              <a:defRPr sz="42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10/21/2022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  <p:pic>
        <p:nvPicPr>
          <p:cNvPr id="6" name="Рисунок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233" y="228600"/>
            <a:ext cx="3969426" cy="24384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10/21/2022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4559296" y="101295"/>
            <a:ext cx="7603490" cy="606425"/>
          </a:xfrm>
          <a:custGeom>
            <a:avLst/>
            <a:gdLst/>
            <a:ahLst/>
            <a:cxnLst/>
            <a:rect l="l" t="t" r="r" b="b"/>
            <a:pathLst>
              <a:path w="7603490" h="606425">
                <a:moveTo>
                  <a:pt x="544664" y="0"/>
                </a:moveTo>
                <a:lnTo>
                  <a:pt x="0" y="606183"/>
                </a:lnTo>
                <a:lnTo>
                  <a:pt x="7603070" y="606183"/>
                </a:lnTo>
                <a:lnTo>
                  <a:pt x="7603070" y="19977"/>
                </a:lnTo>
                <a:lnTo>
                  <a:pt x="544664" y="0"/>
                </a:lnTo>
                <a:close/>
              </a:path>
            </a:pathLst>
          </a:custGeom>
          <a:solidFill>
            <a:srgbClr val="00B050"/>
          </a:solidFill>
          <a:ln w="12700">
            <a:solidFill>
              <a:srgbClr val="00B05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0" tIns="0" rIns="0" bIns="0" rtlCol="0"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endParaRPr b="1" cap="none" spc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17" name="bg object 17"/>
          <p:cNvSpPr/>
          <p:nvPr/>
        </p:nvSpPr>
        <p:spPr>
          <a:xfrm>
            <a:off x="4559299" y="101295"/>
            <a:ext cx="7599680" cy="606425"/>
          </a:xfrm>
          <a:custGeom>
            <a:avLst/>
            <a:gdLst/>
            <a:ahLst/>
            <a:cxnLst/>
            <a:rect l="l" t="t" r="r" b="b"/>
            <a:pathLst>
              <a:path w="7599680" h="606425">
                <a:moveTo>
                  <a:pt x="544383" y="0"/>
                </a:moveTo>
                <a:lnTo>
                  <a:pt x="7599189" y="19965"/>
                </a:lnTo>
                <a:lnTo>
                  <a:pt x="7599189" y="605878"/>
                </a:lnTo>
                <a:lnTo>
                  <a:pt x="0" y="605878"/>
                </a:lnTo>
                <a:lnTo>
                  <a:pt x="544383" y="0"/>
                </a:lnTo>
                <a:close/>
              </a:path>
            </a:pathLst>
          </a:custGeom>
          <a:ln w="12693">
            <a:solidFill>
              <a:srgbClr val="0C549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0" y="6675970"/>
            <a:ext cx="12191999" cy="178854"/>
          </a:xfrm>
          <a:prstGeom prst="rect">
            <a:avLst/>
          </a:prstGeom>
          <a:solidFill>
            <a:srgbClr val="00B0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4379811" y="0"/>
            <a:ext cx="656166" cy="712432"/>
          </a:xfrm>
          <a:custGeom>
            <a:avLst/>
            <a:gdLst/>
            <a:ahLst/>
            <a:cxnLst/>
            <a:rect l="l" t="t" r="r" b="b"/>
            <a:pathLst>
              <a:path w="666750" h="712470">
                <a:moveTo>
                  <a:pt x="666409" y="0"/>
                </a:moveTo>
                <a:lnTo>
                  <a:pt x="0" y="711866"/>
                </a:lnTo>
                <a:lnTo>
                  <a:pt x="0" y="711866"/>
                </a:lnTo>
              </a:path>
            </a:pathLst>
          </a:custGeom>
          <a:ln w="28560">
            <a:solidFill>
              <a:srgbClr val="00B0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5024667" y="0"/>
            <a:ext cx="7148830" cy="0"/>
          </a:xfrm>
          <a:custGeom>
            <a:avLst/>
            <a:gdLst/>
            <a:ahLst/>
            <a:cxnLst/>
            <a:rect l="l" t="t" r="r" b="b"/>
            <a:pathLst>
              <a:path w="7148830">
                <a:moveTo>
                  <a:pt x="0" y="0"/>
                </a:moveTo>
                <a:lnTo>
                  <a:pt x="7148567" y="0"/>
                </a:lnTo>
              </a:path>
            </a:pathLst>
          </a:custGeom>
          <a:ln w="28560">
            <a:solidFill>
              <a:srgbClr val="00B0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8465" y="702734"/>
            <a:ext cx="4379595" cy="0"/>
          </a:xfrm>
          <a:custGeom>
            <a:avLst/>
            <a:gdLst/>
            <a:ahLst/>
            <a:cxnLst/>
            <a:rect l="l" t="t" r="r" b="b"/>
            <a:pathLst>
              <a:path w="4379595">
                <a:moveTo>
                  <a:pt x="4379265" y="0"/>
                </a:moveTo>
                <a:lnTo>
                  <a:pt x="0" y="0"/>
                </a:lnTo>
              </a:path>
            </a:pathLst>
          </a:custGeom>
          <a:ln w="28560">
            <a:solidFill>
              <a:srgbClr val="00B0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41044" y="990091"/>
            <a:ext cx="11909910" cy="6654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2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57982" y="1731526"/>
            <a:ext cx="5271770" cy="30378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10/21/2022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20" y="12661"/>
            <a:ext cx="1086900" cy="66767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5330298" y="6096000"/>
            <a:ext cx="2137302" cy="289823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1800" dirty="0">
                <a:latin typeface="Times New Roman"/>
                <a:cs typeface="Times New Roman"/>
              </a:rPr>
              <a:t>21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lang="ru-RU" sz="1800" dirty="0">
                <a:latin typeface="Times New Roman"/>
                <a:cs typeface="Times New Roman"/>
              </a:rPr>
              <a:t>октября</a:t>
            </a:r>
            <a:r>
              <a:rPr sz="1800" dirty="0">
                <a:latin typeface="Times New Roman"/>
                <a:cs typeface="Times New Roman"/>
              </a:rPr>
              <a:t> 2022</a:t>
            </a:r>
            <a:r>
              <a:rPr sz="1800" spc="-9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года</a:t>
            </a:r>
            <a:endParaRPr sz="1800" dirty="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1239" y="142480"/>
            <a:ext cx="3645126" cy="223897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581400" y="2971800"/>
            <a:ext cx="8206323" cy="665480"/>
          </a:xfrm>
        </p:spPr>
        <p:txBody>
          <a:bodyPr/>
          <a:lstStyle/>
          <a:p>
            <a:r>
              <a:rPr lang="ru-RU" dirty="0"/>
              <a:t>Итоги экспертизы ООП НОО и ООО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81600" y="152400"/>
            <a:ext cx="6934200" cy="646331"/>
          </a:xfrm>
        </p:spPr>
        <p:txBody>
          <a:bodyPr/>
          <a:lstStyle/>
          <a:p>
            <a:r>
              <a:rPr lang="ru-RU" dirty="0"/>
              <a:t>Выявленные замечания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"/>
          </p:nvPr>
        </p:nvSpPr>
        <p:spPr>
          <a:xfrm>
            <a:off x="320501" y="821546"/>
            <a:ext cx="5105400" cy="1508105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txBody>
          <a:bodyPr/>
          <a:lstStyle/>
          <a:p>
            <a:pPr algn="ctr"/>
            <a:r>
              <a:rPr lang="ru-RU" sz="1600" b="1" dirty="0">
                <a:ea typeface="Calibri" panose="020F0502020204030204" pitchFamily="34" charset="0"/>
              </a:rPr>
              <a:t>Размещена Примерная программа воспитания</a:t>
            </a:r>
            <a:endParaRPr lang="ru-RU" sz="1600" b="1" dirty="0">
              <a:effectLst/>
              <a:ea typeface="Calibri" panose="020F0502020204030204" pitchFamily="34" charset="0"/>
            </a:endParaRPr>
          </a:p>
          <a:p>
            <a:r>
              <a:rPr lang="ru-RU" sz="1600" dirty="0">
                <a:effectLst/>
                <a:ea typeface="Calibri" panose="020F0502020204030204" pitchFamily="34" charset="0"/>
              </a:rPr>
              <a:t>ГБОУ ООШ </a:t>
            </a:r>
            <a:r>
              <a:rPr lang="ru-RU" sz="1600" dirty="0" err="1">
                <a:effectLst/>
                <a:ea typeface="Calibri" panose="020F0502020204030204" pitchFamily="34" charset="0"/>
              </a:rPr>
              <a:t>с.Тяглое</a:t>
            </a:r>
            <a:r>
              <a:rPr lang="ru-RU" sz="1600" dirty="0">
                <a:effectLst/>
                <a:ea typeface="Calibri" panose="020F0502020204030204" pitchFamily="34" charset="0"/>
              </a:rPr>
              <a:t> Озеро</a:t>
            </a:r>
          </a:p>
          <a:p>
            <a:r>
              <a:rPr lang="ru-RU" sz="1600" dirty="0">
                <a:ea typeface="Calibri" panose="020F0502020204030204" pitchFamily="34" charset="0"/>
              </a:rPr>
              <a:t>ГБОУ ООШ </a:t>
            </a:r>
            <a:r>
              <a:rPr lang="ru-RU" sz="1600" dirty="0" err="1">
                <a:ea typeface="Calibri" panose="020F0502020204030204" pitchFamily="34" charset="0"/>
              </a:rPr>
              <a:t>с.Михайло</a:t>
            </a:r>
            <a:r>
              <a:rPr lang="ru-RU" sz="1600" dirty="0">
                <a:ea typeface="Calibri" panose="020F0502020204030204" pitchFamily="34" charset="0"/>
              </a:rPr>
              <a:t>-Овсянка</a:t>
            </a:r>
          </a:p>
          <a:p>
            <a:r>
              <a:rPr lang="ru-RU" sz="1600" dirty="0">
                <a:effectLst/>
                <a:ea typeface="Calibri" panose="020F0502020204030204" pitchFamily="34" charset="0"/>
              </a:rPr>
              <a:t>ГБОУ СОШ №3 </a:t>
            </a:r>
            <a:r>
              <a:rPr lang="ru-RU" sz="1600" dirty="0" err="1">
                <a:effectLst/>
                <a:ea typeface="Calibri" panose="020F0502020204030204" pitchFamily="34" charset="0"/>
              </a:rPr>
              <a:t>с.Приволжье</a:t>
            </a:r>
            <a:endParaRPr lang="ru-RU" sz="1600" dirty="0">
              <a:effectLst/>
              <a:ea typeface="Calibri" panose="020F0502020204030204" pitchFamily="34" charset="0"/>
            </a:endParaRPr>
          </a:p>
          <a:p>
            <a:r>
              <a:rPr lang="ru-RU" sz="1600" dirty="0">
                <a:ea typeface="Calibri" panose="020F0502020204030204" pitchFamily="34" charset="0"/>
              </a:rPr>
              <a:t>ГБОУ СОШ </a:t>
            </a:r>
            <a:r>
              <a:rPr lang="ru-RU" sz="1600" dirty="0" err="1">
                <a:ea typeface="Calibri" panose="020F0502020204030204" pitchFamily="34" charset="0"/>
              </a:rPr>
              <a:t>с.Криволучье</a:t>
            </a:r>
            <a:r>
              <a:rPr lang="ru-RU" sz="1600" dirty="0">
                <a:ea typeface="Calibri" panose="020F0502020204030204" pitchFamily="34" charset="0"/>
              </a:rPr>
              <a:t>-Ивановка</a:t>
            </a:r>
          </a:p>
          <a:p>
            <a:r>
              <a:rPr lang="ru-RU" sz="1600" dirty="0">
                <a:effectLst/>
                <a:ea typeface="Calibri" panose="020F0502020204030204" pitchFamily="34" charset="0"/>
              </a:rPr>
              <a:t>ГБОУ ООШ </a:t>
            </a:r>
            <a:r>
              <a:rPr lang="ru-RU" sz="1600" dirty="0" err="1">
                <a:effectLst/>
                <a:ea typeface="Calibri" panose="020F0502020204030204" pitchFamily="34" charset="0"/>
              </a:rPr>
              <a:t>с.Васильевка</a:t>
            </a:r>
            <a:endParaRPr lang="ru-RU" sz="1600" dirty="0">
              <a:effectLst/>
              <a:ea typeface="Calibri" panose="020F0502020204030204" pitchFamily="34" charset="0"/>
            </a:endParaRPr>
          </a:p>
        </p:txBody>
      </p:sp>
      <p:sp>
        <p:nvSpPr>
          <p:cNvPr id="6" name="Подзаголовок 2">
            <a:extLst>
              <a:ext uri="{FF2B5EF4-FFF2-40B4-BE49-F238E27FC236}">
                <a16:creationId xmlns:a16="http://schemas.microsoft.com/office/drawing/2014/main" id="{52ECD354-CCA2-4553-8444-68A2370DFB88}"/>
              </a:ext>
            </a:extLst>
          </p:cNvPr>
          <p:cNvSpPr txBox="1">
            <a:spLocks/>
          </p:cNvSpPr>
          <p:nvPr/>
        </p:nvSpPr>
        <p:spPr>
          <a:xfrm>
            <a:off x="320501" y="5257800"/>
            <a:ext cx="5105400" cy="126188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txBody>
          <a:bodyPr wrap="square" lIns="0" tIns="0" rIns="0" bIns="0">
            <a:spAutoFit/>
          </a:bodyPr>
          <a:lstStyle>
            <a:lvl1pPr marL="0">
              <a:defRPr b="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dirty="0">
                <a:ea typeface="Calibri" panose="020F0502020204030204" pitchFamily="34" charset="0"/>
              </a:rPr>
              <a:t>Отсутствует календарный план воспитательной работы</a:t>
            </a:r>
            <a:endParaRPr lang="ru-RU" sz="1600" b="1" dirty="0">
              <a:effectLst/>
              <a:ea typeface="Calibri" panose="020F0502020204030204" pitchFamily="34" charset="0"/>
            </a:endParaRPr>
          </a:p>
          <a:p>
            <a:r>
              <a:rPr lang="ru-RU" sz="1600" dirty="0">
                <a:effectLst/>
                <a:ea typeface="Calibri" panose="020F0502020204030204" pitchFamily="34" charset="0"/>
              </a:rPr>
              <a:t>ГБОУ ООШ </a:t>
            </a:r>
            <a:r>
              <a:rPr lang="ru-RU" sz="1600" dirty="0" err="1">
                <a:effectLst/>
                <a:ea typeface="Calibri" panose="020F0502020204030204" pitchFamily="34" charset="0"/>
              </a:rPr>
              <a:t>с.Тяглое</a:t>
            </a:r>
            <a:r>
              <a:rPr lang="ru-RU" sz="1600" dirty="0">
                <a:effectLst/>
                <a:ea typeface="Calibri" panose="020F0502020204030204" pitchFamily="34" charset="0"/>
              </a:rPr>
              <a:t> Озеро (ООО)</a:t>
            </a:r>
          </a:p>
          <a:p>
            <a:r>
              <a:rPr lang="ru-RU" sz="1600" kern="0" dirty="0"/>
              <a:t>ГБОУ СОШ №3 </a:t>
            </a:r>
            <a:r>
              <a:rPr lang="ru-RU" sz="1600" kern="0" dirty="0" err="1"/>
              <a:t>п.г.т.Безенчук</a:t>
            </a:r>
            <a:r>
              <a:rPr lang="ru-RU" sz="1600" kern="0" dirty="0"/>
              <a:t> (ООО)</a:t>
            </a:r>
          </a:p>
          <a:p>
            <a:r>
              <a:rPr lang="ru-RU" sz="1600" kern="0" dirty="0"/>
              <a:t>ГБОУ СОШ </a:t>
            </a:r>
            <a:r>
              <a:rPr lang="ru-RU" sz="1600" kern="0" dirty="0" err="1"/>
              <a:t>с.Мосты</a:t>
            </a:r>
            <a:r>
              <a:rPr lang="ru-RU" sz="1600" kern="0" dirty="0"/>
              <a:t> (НОО)</a:t>
            </a:r>
          </a:p>
          <a:p>
            <a:r>
              <a:rPr lang="ru-RU" sz="1600" kern="0" dirty="0"/>
              <a:t>ГБОУ ООШ </a:t>
            </a:r>
            <a:r>
              <a:rPr lang="ru-RU" sz="1600" kern="0" dirty="0" err="1"/>
              <a:t>с.Романовка</a:t>
            </a:r>
            <a:r>
              <a:rPr lang="ru-RU" sz="1600" kern="0" dirty="0"/>
              <a:t> (НОО и ООО)</a:t>
            </a:r>
          </a:p>
        </p:txBody>
      </p:sp>
      <p:sp>
        <p:nvSpPr>
          <p:cNvPr id="7" name="Подзаголовок 2">
            <a:extLst>
              <a:ext uri="{FF2B5EF4-FFF2-40B4-BE49-F238E27FC236}">
                <a16:creationId xmlns:a16="http://schemas.microsoft.com/office/drawing/2014/main" id="{96F7C8F3-551D-4CD1-8A2E-9C3EBF2445B5}"/>
              </a:ext>
            </a:extLst>
          </p:cNvPr>
          <p:cNvSpPr txBox="1">
            <a:spLocks/>
          </p:cNvSpPr>
          <p:nvPr/>
        </p:nvSpPr>
        <p:spPr>
          <a:xfrm>
            <a:off x="6795991" y="2833434"/>
            <a:ext cx="5105400" cy="73866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txBody>
          <a:bodyPr wrap="square" lIns="0" tIns="0" rIns="0" bIns="0">
            <a:spAutoFit/>
          </a:bodyPr>
          <a:lstStyle>
            <a:lvl1pPr marL="0">
              <a:defRPr b="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dirty="0">
                <a:ea typeface="Calibri" panose="020F0502020204030204" pitchFamily="34" charset="0"/>
              </a:rPr>
              <a:t>Размещены 2  календарных плана воспитательной работы (2020-2021 и 2022-2023)</a:t>
            </a:r>
            <a:endParaRPr lang="ru-RU" sz="1600" b="1" dirty="0">
              <a:effectLst/>
              <a:ea typeface="Calibri" panose="020F0502020204030204" pitchFamily="34" charset="0"/>
            </a:endParaRPr>
          </a:p>
          <a:p>
            <a:r>
              <a:rPr lang="ru-RU" sz="1600" kern="0" dirty="0"/>
              <a:t>ГБОУ СОШ </a:t>
            </a:r>
            <a:r>
              <a:rPr lang="ru-RU" sz="1600" kern="0" dirty="0" err="1"/>
              <a:t>с.Преполовенка</a:t>
            </a:r>
            <a:r>
              <a:rPr lang="ru-RU" sz="1600" kern="0" dirty="0"/>
              <a:t> </a:t>
            </a:r>
          </a:p>
        </p:txBody>
      </p:sp>
      <p:sp>
        <p:nvSpPr>
          <p:cNvPr id="8" name="Подзаголовок 2">
            <a:extLst>
              <a:ext uri="{FF2B5EF4-FFF2-40B4-BE49-F238E27FC236}">
                <a16:creationId xmlns:a16="http://schemas.microsoft.com/office/drawing/2014/main" id="{7373C67B-38D7-41D9-BA2B-3C954BDAE7BD}"/>
              </a:ext>
            </a:extLst>
          </p:cNvPr>
          <p:cNvSpPr txBox="1">
            <a:spLocks/>
          </p:cNvSpPr>
          <p:nvPr/>
        </p:nvSpPr>
        <p:spPr>
          <a:xfrm>
            <a:off x="6770787" y="3821468"/>
            <a:ext cx="5105400" cy="270843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txBody>
          <a:bodyPr wrap="square" lIns="0" tIns="0" rIns="0" bIns="0">
            <a:spAutoFit/>
          </a:bodyPr>
          <a:lstStyle>
            <a:lvl1pPr marL="0">
              <a:defRPr b="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dirty="0">
                <a:ea typeface="Calibri" panose="020F0502020204030204" pitchFamily="34" charset="0"/>
              </a:rPr>
              <a:t>В тексте программы и плана календарной работы есть ссылки на другие ОО</a:t>
            </a:r>
            <a:endParaRPr lang="ru-RU" sz="1600" b="1" dirty="0">
              <a:effectLst/>
              <a:ea typeface="Calibri" panose="020F0502020204030204" pitchFamily="34" charset="0"/>
            </a:endParaRPr>
          </a:p>
          <a:p>
            <a:r>
              <a:rPr lang="ru-RU" sz="1600" dirty="0">
                <a:effectLst/>
                <a:ea typeface="Calibri" panose="020F0502020204030204" pitchFamily="34" charset="0"/>
              </a:rPr>
              <a:t>ГБОУ ООШ </a:t>
            </a:r>
            <a:r>
              <a:rPr lang="ru-RU" sz="1600" dirty="0" err="1">
                <a:effectLst/>
                <a:ea typeface="Calibri" panose="020F0502020204030204" pitchFamily="34" charset="0"/>
              </a:rPr>
              <a:t>с.Заволжье</a:t>
            </a:r>
            <a:endParaRPr lang="ru-RU" sz="1600" dirty="0">
              <a:effectLst/>
              <a:ea typeface="Calibri" panose="020F0502020204030204" pitchFamily="34" charset="0"/>
            </a:endParaRPr>
          </a:p>
          <a:p>
            <a:r>
              <a:rPr lang="ru-RU" sz="1600" kern="0" dirty="0"/>
              <a:t>ГБОУ СОШ </a:t>
            </a:r>
            <a:r>
              <a:rPr lang="ru-RU" sz="1600" kern="0" dirty="0" err="1"/>
              <a:t>с.Преполовенка</a:t>
            </a:r>
            <a:endParaRPr lang="ru-RU" sz="1600" kern="0" dirty="0"/>
          </a:p>
          <a:p>
            <a:r>
              <a:rPr lang="ru-RU" sz="1600" kern="0" dirty="0"/>
              <a:t>ГБОУ СОШ №3 </a:t>
            </a:r>
            <a:r>
              <a:rPr lang="ru-RU" sz="1600" kern="0" dirty="0" err="1"/>
              <a:t>п.г.т.Безенчук</a:t>
            </a:r>
            <a:endParaRPr lang="ru-RU" sz="1600" kern="0" dirty="0"/>
          </a:p>
          <a:p>
            <a:r>
              <a:rPr lang="ru-RU" sz="1600" kern="0" dirty="0"/>
              <a:t>ГБОУ СОШ </a:t>
            </a:r>
            <a:r>
              <a:rPr lang="ru-RU" sz="1600" kern="0" dirty="0" err="1"/>
              <a:t>пос.Чапаевский</a:t>
            </a:r>
            <a:endParaRPr lang="ru-RU" sz="1600" kern="0" dirty="0"/>
          </a:p>
          <a:p>
            <a:r>
              <a:rPr lang="ru-RU" sz="1600" kern="0" dirty="0"/>
              <a:t>ГБОУ СОШ </a:t>
            </a:r>
            <a:r>
              <a:rPr lang="ru-RU" sz="1600" kern="0" dirty="0" err="1"/>
              <a:t>с.Криволучье</a:t>
            </a:r>
            <a:r>
              <a:rPr lang="ru-RU" sz="1600" kern="0" dirty="0"/>
              <a:t>-Ивановка</a:t>
            </a:r>
          </a:p>
          <a:p>
            <a:r>
              <a:rPr lang="ru-RU" sz="1600" kern="0" dirty="0"/>
              <a:t>ГБОУ СОШ №2 </a:t>
            </a:r>
            <a:r>
              <a:rPr lang="ru-RU" sz="1600" kern="0" dirty="0" err="1"/>
              <a:t>с.Приволжье</a:t>
            </a:r>
            <a:endParaRPr lang="ru-RU" sz="1600" kern="0" dirty="0"/>
          </a:p>
          <a:p>
            <a:r>
              <a:rPr lang="ru-RU" sz="1600" kern="0" dirty="0"/>
              <a:t>ГБОУ СОШ №8 </a:t>
            </a:r>
            <a:r>
              <a:rPr lang="ru-RU" sz="1600" kern="0" dirty="0" err="1"/>
              <a:t>г.о.Чапаевск</a:t>
            </a:r>
            <a:endParaRPr lang="ru-RU" sz="1600" kern="0" dirty="0"/>
          </a:p>
          <a:p>
            <a:r>
              <a:rPr lang="ru-RU" sz="1600" kern="0" dirty="0"/>
              <a:t>ГБОУ СОШ №9 </a:t>
            </a:r>
            <a:r>
              <a:rPr lang="ru-RU" sz="1600" kern="0" dirty="0" err="1"/>
              <a:t>г.о.Чапаевск</a:t>
            </a:r>
            <a:endParaRPr lang="ru-RU" sz="1600" kern="0" dirty="0"/>
          </a:p>
          <a:p>
            <a:r>
              <a:rPr lang="ru-RU" sz="1600" kern="0" dirty="0"/>
              <a:t>ГБОУ СОШ №4 </a:t>
            </a:r>
            <a:r>
              <a:rPr lang="ru-RU" sz="1600" kern="0" dirty="0" err="1"/>
              <a:t>г.о.Чапаевск</a:t>
            </a:r>
            <a:endParaRPr lang="ru-RU" sz="1600" kern="0" dirty="0"/>
          </a:p>
        </p:txBody>
      </p:sp>
      <p:sp>
        <p:nvSpPr>
          <p:cNvPr id="9" name="Подзаголовок 2">
            <a:extLst>
              <a:ext uri="{FF2B5EF4-FFF2-40B4-BE49-F238E27FC236}">
                <a16:creationId xmlns:a16="http://schemas.microsoft.com/office/drawing/2014/main" id="{10A98770-A616-4521-BF11-4D3646A2F968}"/>
              </a:ext>
            </a:extLst>
          </p:cNvPr>
          <p:cNvSpPr txBox="1">
            <a:spLocks/>
          </p:cNvSpPr>
          <p:nvPr/>
        </p:nvSpPr>
        <p:spPr>
          <a:xfrm>
            <a:off x="6766099" y="842765"/>
            <a:ext cx="5105400" cy="49244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txBody>
          <a:bodyPr wrap="square" lIns="0" tIns="0" rIns="0" bIns="0">
            <a:spAutoFit/>
          </a:bodyPr>
          <a:lstStyle>
            <a:lvl1pPr marL="0">
              <a:defRPr b="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dirty="0">
                <a:ea typeface="Calibri" panose="020F0502020204030204" pitchFamily="34" charset="0"/>
              </a:rPr>
              <a:t>В ООП НОО отсутствует программа воспитания</a:t>
            </a:r>
            <a:endParaRPr lang="ru-RU" sz="1600" b="1" dirty="0">
              <a:effectLst/>
              <a:ea typeface="Calibri" panose="020F0502020204030204" pitchFamily="34" charset="0"/>
            </a:endParaRPr>
          </a:p>
          <a:p>
            <a:r>
              <a:rPr lang="ru-RU" sz="1600" kern="0" dirty="0"/>
              <a:t>ГБОУ СОШ ж.-</a:t>
            </a:r>
            <a:r>
              <a:rPr lang="ru-RU" sz="1600" kern="0" dirty="0" err="1"/>
              <a:t>д.ст.Звезда</a:t>
            </a:r>
            <a:endParaRPr lang="ru-RU" sz="1600" kern="0" dirty="0"/>
          </a:p>
        </p:txBody>
      </p:sp>
      <p:sp>
        <p:nvSpPr>
          <p:cNvPr id="10" name="Подзаголовок 2">
            <a:extLst>
              <a:ext uri="{FF2B5EF4-FFF2-40B4-BE49-F238E27FC236}">
                <a16:creationId xmlns:a16="http://schemas.microsoft.com/office/drawing/2014/main" id="{E6E1B8AB-B794-4618-BFAC-DF7086452D3B}"/>
              </a:ext>
            </a:extLst>
          </p:cNvPr>
          <p:cNvSpPr txBox="1">
            <a:spLocks/>
          </p:cNvSpPr>
          <p:nvPr/>
        </p:nvSpPr>
        <p:spPr>
          <a:xfrm>
            <a:off x="353326" y="2622014"/>
            <a:ext cx="5105400" cy="246221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txBody>
          <a:bodyPr wrap="square" lIns="0" tIns="0" rIns="0" bIns="0">
            <a:spAutoFit/>
          </a:bodyPr>
          <a:lstStyle>
            <a:lvl1pPr marL="0">
              <a:defRPr b="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dirty="0">
                <a:ea typeface="Calibri" panose="020F0502020204030204" pitchFamily="34" charset="0"/>
              </a:rPr>
              <a:t>В</a:t>
            </a:r>
            <a:r>
              <a:rPr lang="ru-RU" sz="1600" b="1" dirty="0">
                <a:effectLst/>
                <a:ea typeface="Calibri" panose="020F0502020204030204" pitchFamily="34" charset="0"/>
              </a:rPr>
              <a:t> ООП НОО и ООО размещены разные программы воспитания</a:t>
            </a:r>
          </a:p>
          <a:p>
            <a:r>
              <a:rPr lang="ru-RU" sz="1600" dirty="0">
                <a:effectLst/>
                <a:ea typeface="Calibri" panose="020F0502020204030204" pitchFamily="34" charset="0"/>
              </a:rPr>
              <a:t>ГБОУ ООШ </a:t>
            </a:r>
            <a:r>
              <a:rPr lang="ru-RU" sz="1600" dirty="0" err="1">
                <a:effectLst/>
                <a:ea typeface="Calibri" panose="020F0502020204030204" pitchFamily="34" charset="0"/>
              </a:rPr>
              <a:t>с.Высокое</a:t>
            </a:r>
            <a:endParaRPr lang="ru-RU" sz="1600" dirty="0">
              <a:effectLst/>
              <a:ea typeface="Calibri" panose="020F0502020204030204" pitchFamily="34" charset="0"/>
            </a:endParaRPr>
          </a:p>
          <a:p>
            <a:r>
              <a:rPr lang="ru-RU" sz="1600" kern="0" dirty="0"/>
              <a:t>ГБОУ ООШ </a:t>
            </a:r>
            <a:r>
              <a:rPr lang="ru-RU" sz="1600" kern="0" dirty="0" err="1"/>
              <a:t>с.Песочное</a:t>
            </a:r>
            <a:endParaRPr lang="ru-RU" sz="1600" kern="0" dirty="0"/>
          </a:p>
          <a:p>
            <a:r>
              <a:rPr lang="ru-RU" sz="1600" kern="0" dirty="0"/>
              <a:t>ГБОУ СОШ №9 </a:t>
            </a:r>
            <a:r>
              <a:rPr lang="ru-RU" sz="1600" kern="0" dirty="0" err="1"/>
              <a:t>г.о.Чапаевск</a:t>
            </a:r>
            <a:endParaRPr lang="ru-RU" sz="1600" kern="0" dirty="0"/>
          </a:p>
          <a:p>
            <a:r>
              <a:rPr lang="ru-RU" sz="1600" kern="0" dirty="0"/>
              <a:t>ГБОУ школа-интернат </a:t>
            </a:r>
            <a:r>
              <a:rPr lang="ru-RU" sz="1600" kern="0" dirty="0" err="1"/>
              <a:t>г.о.Чапаевск</a:t>
            </a:r>
            <a:endParaRPr lang="ru-RU" sz="1600" kern="0" dirty="0"/>
          </a:p>
          <a:p>
            <a:r>
              <a:rPr lang="ru-RU" sz="1600" kern="0" dirty="0"/>
              <a:t>ГБОУ СОШ </a:t>
            </a:r>
            <a:r>
              <a:rPr lang="ru-RU" sz="1600" kern="0" dirty="0" err="1"/>
              <a:t>с.Хворостянка</a:t>
            </a:r>
            <a:endParaRPr lang="ru-RU" sz="1600" kern="0" dirty="0"/>
          </a:p>
          <a:p>
            <a:r>
              <a:rPr lang="ru-RU" sz="1600" kern="0" dirty="0"/>
              <a:t>ГБОУ ООШ </a:t>
            </a:r>
            <a:r>
              <a:rPr lang="ru-RU" sz="1600" kern="0" dirty="0" err="1"/>
              <a:t>пос.Гражданский</a:t>
            </a:r>
            <a:endParaRPr lang="ru-RU" sz="1600" kern="0" dirty="0"/>
          </a:p>
          <a:p>
            <a:r>
              <a:rPr lang="ru-RU" sz="1600" kern="0" dirty="0"/>
              <a:t>ГБОУ СОШ </a:t>
            </a:r>
            <a:r>
              <a:rPr lang="ru-RU" sz="1600" kern="0" dirty="0" err="1"/>
              <a:t>с.Красноармейское</a:t>
            </a:r>
            <a:endParaRPr lang="ru-RU" sz="1600" kern="0" dirty="0"/>
          </a:p>
          <a:p>
            <a:r>
              <a:rPr lang="ru-RU" sz="1600" kern="0" dirty="0"/>
              <a:t>ГБОУ СОШ </a:t>
            </a:r>
            <a:r>
              <a:rPr lang="ru-RU" sz="1600" kern="0" dirty="0" err="1"/>
              <a:t>с.Марьевка</a:t>
            </a:r>
            <a:endParaRPr lang="ru-RU" sz="1600" kern="0" dirty="0"/>
          </a:p>
        </p:txBody>
      </p:sp>
      <p:sp>
        <p:nvSpPr>
          <p:cNvPr id="11" name="Подзаголовок 2">
            <a:extLst>
              <a:ext uri="{FF2B5EF4-FFF2-40B4-BE49-F238E27FC236}">
                <a16:creationId xmlns:a16="http://schemas.microsoft.com/office/drawing/2014/main" id="{E44083C5-C537-499F-BEE6-9CF403901DDD}"/>
              </a:ext>
            </a:extLst>
          </p:cNvPr>
          <p:cNvSpPr txBox="1">
            <a:spLocks/>
          </p:cNvSpPr>
          <p:nvPr/>
        </p:nvSpPr>
        <p:spPr>
          <a:xfrm>
            <a:off x="6795991" y="1553800"/>
            <a:ext cx="5105401" cy="98488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txBody>
          <a:bodyPr wrap="square" lIns="0" tIns="0" rIns="0" bIns="0">
            <a:spAutoFit/>
          </a:bodyPr>
          <a:lstStyle>
            <a:lvl1pPr marL="0">
              <a:defRPr b="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dirty="0">
                <a:ea typeface="Calibri" panose="020F0502020204030204" pitchFamily="34" charset="0"/>
              </a:rPr>
              <a:t>Программы воспитания 2020 г. и 2022 г. </a:t>
            </a:r>
          </a:p>
          <a:p>
            <a:pPr algn="ctr"/>
            <a:r>
              <a:rPr lang="ru-RU" sz="1600" b="1" dirty="0">
                <a:ea typeface="Calibri" panose="020F0502020204030204" pitchFamily="34" charset="0"/>
              </a:rPr>
              <a:t>объединены в одну</a:t>
            </a:r>
          </a:p>
          <a:p>
            <a:r>
              <a:rPr lang="ru-RU" sz="1600" dirty="0">
                <a:effectLst/>
                <a:ea typeface="Calibri" panose="020F0502020204030204" pitchFamily="34" charset="0"/>
              </a:rPr>
              <a:t>ГБОУ СОШ </a:t>
            </a:r>
            <a:r>
              <a:rPr lang="ru-RU" sz="1600" dirty="0" err="1">
                <a:effectLst/>
                <a:ea typeface="Calibri" panose="020F0502020204030204" pitchFamily="34" charset="0"/>
              </a:rPr>
              <a:t>с.Екатериновка</a:t>
            </a:r>
            <a:r>
              <a:rPr lang="ru-RU" sz="1600" dirty="0">
                <a:effectLst/>
                <a:ea typeface="Calibri" panose="020F0502020204030204" pitchFamily="34" charset="0"/>
              </a:rPr>
              <a:t> </a:t>
            </a:r>
            <a:r>
              <a:rPr lang="ru-RU" sz="1600" dirty="0" err="1">
                <a:effectLst/>
                <a:ea typeface="Calibri" panose="020F0502020204030204" pitchFamily="34" charset="0"/>
              </a:rPr>
              <a:t>м.р.Безенчукский</a:t>
            </a:r>
            <a:endParaRPr lang="ru-RU" sz="1600" dirty="0">
              <a:effectLst/>
              <a:ea typeface="Calibri" panose="020F0502020204030204" pitchFamily="34" charset="0"/>
            </a:endParaRPr>
          </a:p>
          <a:p>
            <a:r>
              <a:rPr lang="ru-RU" sz="1600" kern="0" dirty="0"/>
              <a:t>ГБОУ СОШ </a:t>
            </a:r>
            <a:r>
              <a:rPr lang="ru-RU" sz="1600" kern="0" dirty="0" err="1"/>
              <a:t>с.Новотулка</a:t>
            </a:r>
            <a:endParaRPr lang="ru-RU" sz="1600" kern="0" dirty="0"/>
          </a:p>
        </p:txBody>
      </p:sp>
    </p:spTree>
    <p:extLst>
      <p:ext uri="{BB962C8B-B14F-4D97-AF65-F5344CB8AC3E}">
        <p14:creationId xmlns:p14="http://schemas.microsoft.com/office/powerpoint/2010/main" val="3830156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81600" y="152400"/>
            <a:ext cx="6934200" cy="646331"/>
          </a:xfrm>
        </p:spPr>
        <p:txBody>
          <a:bodyPr/>
          <a:lstStyle/>
          <a:p>
            <a:r>
              <a:rPr lang="ru-RU" dirty="0"/>
              <a:t>Выявленные замечания</a:t>
            </a:r>
          </a:p>
        </p:txBody>
      </p:sp>
      <p:sp>
        <p:nvSpPr>
          <p:cNvPr id="4" name="Подзаголовок 2">
            <a:extLst>
              <a:ext uri="{FF2B5EF4-FFF2-40B4-BE49-F238E27FC236}">
                <a16:creationId xmlns:a16="http://schemas.microsoft.com/office/drawing/2014/main" id="{682E46C1-A88E-4E58-AF84-8F2E106DCA2B}"/>
              </a:ext>
            </a:extLst>
          </p:cNvPr>
          <p:cNvSpPr txBox="1">
            <a:spLocks/>
          </p:cNvSpPr>
          <p:nvPr/>
        </p:nvSpPr>
        <p:spPr>
          <a:xfrm>
            <a:off x="6629400" y="1534180"/>
            <a:ext cx="5105401" cy="169277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txBody>
          <a:bodyPr wrap="square" lIns="0" tIns="0" rIns="0" bIns="0">
            <a:spAutoFit/>
          </a:bodyPr>
          <a:lstStyle>
            <a:lvl1pPr marL="0">
              <a:defRPr b="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200" b="1" dirty="0">
                <a:ea typeface="Calibri" panose="020F0502020204030204" pitchFamily="34" charset="0"/>
              </a:rPr>
              <a:t>Отсутствуют календарные планы</a:t>
            </a:r>
          </a:p>
          <a:p>
            <a:r>
              <a:rPr lang="ru-RU" sz="2200" dirty="0">
                <a:effectLst/>
                <a:ea typeface="Calibri" panose="020F0502020204030204" pitchFamily="34" charset="0"/>
              </a:rPr>
              <a:t>ГБОУ СОШ №3 </a:t>
            </a:r>
            <a:r>
              <a:rPr lang="ru-RU" sz="2200" dirty="0" err="1">
                <a:effectLst/>
                <a:ea typeface="Calibri" panose="020F0502020204030204" pitchFamily="34" charset="0"/>
              </a:rPr>
              <a:t>п.г.т.Безенчук</a:t>
            </a:r>
            <a:r>
              <a:rPr lang="ru-RU" sz="2200" dirty="0">
                <a:effectLst/>
                <a:ea typeface="Calibri" panose="020F0502020204030204" pitchFamily="34" charset="0"/>
              </a:rPr>
              <a:t> (ООП ООО)</a:t>
            </a:r>
          </a:p>
          <a:p>
            <a:r>
              <a:rPr lang="ru-RU" sz="2200" kern="0" dirty="0"/>
              <a:t>ГБОУ СОШ №2 </a:t>
            </a:r>
            <a:r>
              <a:rPr lang="ru-RU" sz="2200" kern="0" dirty="0" err="1"/>
              <a:t>п.г.т.Безенчук</a:t>
            </a:r>
            <a:r>
              <a:rPr lang="ru-RU" sz="2200" kern="0" dirty="0"/>
              <a:t> (ООП ООО)</a:t>
            </a:r>
          </a:p>
          <a:p>
            <a:r>
              <a:rPr lang="ru-RU" sz="2200" kern="0" dirty="0"/>
              <a:t>ГБОУ СОШ ж.-</a:t>
            </a:r>
            <a:r>
              <a:rPr lang="ru-RU" sz="2200" kern="0" dirty="0" err="1"/>
              <a:t>д.ст.Звезда</a:t>
            </a:r>
            <a:r>
              <a:rPr lang="ru-RU" sz="2200" kern="0" dirty="0"/>
              <a:t> (ООП ООО)</a:t>
            </a:r>
          </a:p>
          <a:p>
            <a:r>
              <a:rPr lang="ru-RU" sz="2200" kern="0" dirty="0"/>
              <a:t>ГБОУ ООШ №21 </a:t>
            </a:r>
            <a:r>
              <a:rPr lang="ru-RU" sz="2200" kern="0" dirty="0" err="1"/>
              <a:t>го.Чапаевск</a:t>
            </a:r>
            <a:r>
              <a:rPr lang="ru-RU" sz="2200" kern="0" dirty="0"/>
              <a:t> (ООП НОО</a:t>
            </a:r>
            <a:r>
              <a:rPr lang="ru-RU" sz="2000" kern="0" dirty="0"/>
              <a:t>)</a:t>
            </a:r>
          </a:p>
        </p:txBody>
      </p:sp>
      <p:sp>
        <p:nvSpPr>
          <p:cNvPr id="5" name="Подзаголовок 2">
            <a:extLst>
              <a:ext uri="{FF2B5EF4-FFF2-40B4-BE49-F238E27FC236}">
                <a16:creationId xmlns:a16="http://schemas.microsoft.com/office/drawing/2014/main" id="{8B6AA954-3299-4C15-AF75-6BF0C915C6D4}"/>
              </a:ext>
            </a:extLst>
          </p:cNvPr>
          <p:cNvSpPr txBox="1">
            <a:spLocks/>
          </p:cNvSpPr>
          <p:nvPr/>
        </p:nvSpPr>
        <p:spPr>
          <a:xfrm>
            <a:off x="304800" y="990600"/>
            <a:ext cx="5410200" cy="541686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txBody>
          <a:bodyPr wrap="square" lIns="0" tIns="0" rIns="0" bIns="0">
            <a:spAutoFit/>
          </a:bodyPr>
          <a:lstStyle>
            <a:lvl1pPr marL="0">
              <a:defRPr b="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200" b="1" dirty="0">
                <a:ea typeface="Calibri" panose="020F0502020204030204" pitchFamily="34" charset="0"/>
              </a:rPr>
              <a:t>Нет соответствия между модулями программы и календарным планом работы</a:t>
            </a:r>
            <a:endParaRPr lang="ru-RU" sz="2200" b="1" dirty="0">
              <a:effectLst/>
              <a:ea typeface="Calibri" panose="020F0502020204030204" pitchFamily="34" charset="0"/>
            </a:endParaRPr>
          </a:p>
          <a:p>
            <a:r>
              <a:rPr lang="ru-RU" sz="2200" dirty="0">
                <a:effectLst/>
                <a:ea typeface="Calibri" panose="020F0502020204030204" pitchFamily="34" charset="0"/>
              </a:rPr>
              <a:t>ГБОУ СОШ </a:t>
            </a:r>
            <a:r>
              <a:rPr lang="ru-RU" sz="2200" dirty="0" err="1">
                <a:effectLst/>
                <a:ea typeface="Calibri" panose="020F0502020204030204" pitchFamily="34" charset="0"/>
              </a:rPr>
              <a:t>пос.Прибой</a:t>
            </a:r>
            <a:endParaRPr lang="ru-RU" sz="2200" dirty="0">
              <a:effectLst/>
              <a:ea typeface="Calibri" panose="020F0502020204030204" pitchFamily="34" charset="0"/>
            </a:endParaRPr>
          </a:p>
          <a:p>
            <a:r>
              <a:rPr lang="ru-RU" sz="2200" kern="0" dirty="0"/>
              <a:t>ГБОУ СОШ </a:t>
            </a:r>
            <a:r>
              <a:rPr lang="ru-RU" sz="2200" kern="0" dirty="0" err="1"/>
              <a:t>с.Переволоки</a:t>
            </a:r>
            <a:endParaRPr lang="ru-RU" sz="2200" kern="0" dirty="0"/>
          </a:p>
          <a:p>
            <a:r>
              <a:rPr lang="ru-RU" sz="2200" kern="0" dirty="0"/>
              <a:t>ГБОУ СОШ </a:t>
            </a:r>
            <a:r>
              <a:rPr lang="ru-RU" sz="2200" kern="0" dirty="0" err="1"/>
              <a:t>с.Ольгино</a:t>
            </a:r>
            <a:endParaRPr lang="ru-RU" sz="2200" kern="0" dirty="0"/>
          </a:p>
          <a:p>
            <a:r>
              <a:rPr lang="ru-RU" sz="2200" kern="0" dirty="0"/>
              <a:t>ГБОУ СОШ №3 </a:t>
            </a:r>
            <a:r>
              <a:rPr lang="ru-RU" sz="2200" kern="0" dirty="0" err="1"/>
              <a:t>п.г.т.Безенчук</a:t>
            </a:r>
            <a:endParaRPr lang="ru-RU" sz="2200" kern="0" dirty="0"/>
          </a:p>
          <a:p>
            <a:r>
              <a:rPr lang="ru-RU" sz="2200" kern="0" dirty="0"/>
              <a:t>ГБОУ СОШ №1 </a:t>
            </a:r>
            <a:r>
              <a:rPr lang="ru-RU" sz="2200" kern="0" dirty="0" err="1"/>
              <a:t>п.г.т.Безенчук</a:t>
            </a:r>
            <a:endParaRPr lang="ru-RU" sz="2200" kern="0" dirty="0"/>
          </a:p>
          <a:p>
            <a:r>
              <a:rPr lang="ru-RU" sz="2200" kern="0" dirty="0"/>
              <a:t>ГБУ СОШ №9 </a:t>
            </a:r>
            <a:r>
              <a:rPr lang="ru-RU" sz="2200" kern="0" dirty="0" err="1"/>
              <a:t>г.о.Чапаевск</a:t>
            </a:r>
            <a:endParaRPr lang="ru-RU" sz="2200" kern="0" dirty="0"/>
          </a:p>
          <a:p>
            <a:r>
              <a:rPr lang="ru-RU" sz="2200" kern="0" dirty="0"/>
              <a:t>ГБОУ СОШ </a:t>
            </a:r>
            <a:r>
              <a:rPr lang="ru-RU" sz="2200" kern="0" dirty="0" err="1"/>
              <a:t>пос.Чапаевский</a:t>
            </a:r>
            <a:endParaRPr lang="ru-RU" sz="2200" kern="0" dirty="0"/>
          </a:p>
          <a:p>
            <a:r>
              <a:rPr lang="ru-RU" sz="2200" kern="0" dirty="0"/>
              <a:t>ГБОУ СОШ </a:t>
            </a:r>
            <a:r>
              <a:rPr lang="ru-RU" sz="2200" kern="0" dirty="0" err="1"/>
              <a:t>пос.Ленинский</a:t>
            </a:r>
            <a:endParaRPr lang="ru-RU" sz="2200" kern="0" dirty="0"/>
          </a:p>
          <a:p>
            <a:r>
              <a:rPr lang="ru-RU" sz="2200" kern="0" dirty="0"/>
              <a:t>ГБОУ СОШ </a:t>
            </a:r>
            <a:r>
              <a:rPr lang="ru-RU" sz="2200" kern="0" dirty="0" err="1"/>
              <a:t>с.Красноармейское</a:t>
            </a:r>
            <a:endParaRPr lang="ru-RU" sz="2200" kern="0" dirty="0"/>
          </a:p>
          <a:p>
            <a:r>
              <a:rPr lang="ru-RU" sz="2200" kern="0" dirty="0"/>
              <a:t>ГБОУ СОШ №2 </a:t>
            </a:r>
            <a:r>
              <a:rPr lang="ru-RU" sz="2200" kern="0" dirty="0" err="1"/>
              <a:t>с.Приволжье</a:t>
            </a:r>
            <a:endParaRPr lang="ru-RU" sz="2200" kern="0" dirty="0"/>
          </a:p>
          <a:p>
            <a:r>
              <a:rPr lang="ru-RU" sz="2200" kern="0" dirty="0"/>
              <a:t>ГБОУ СОШ №3 </a:t>
            </a:r>
            <a:r>
              <a:rPr lang="ru-RU" sz="2200" kern="0" dirty="0" err="1"/>
              <a:t>с.Приволжье</a:t>
            </a:r>
            <a:endParaRPr lang="ru-RU" sz="2200" kern="0" dirty="0"/>
          </a:p>
          <a:p>
            <a:r>
              <a:rPr lang="ru-RU" sz="2200" kern="0" dirty="0"/>
              <a:t>ГБОУ СОШ </a:t>
            </a:r>
            <a:r>
              <a:rPr lang="ru-RU" sz="2200" kern="0" dirty="0" err="1"/>
              <a:t>с.Кашпир</a:t>
            </a:r>
            <a:endParaRPr lang="ru-RU" sz="2200" kern="0" dirty="0"/>
          </a:p>
          <a:p>
            <a:r>
              <a:rPr lang="ru-RU" sz="2200" kern="0" dirty="0"/>
              <a:t>ГБОУ СОШ </a:t>
            </a:r>
            <a:r>
              <a:rPr lang="ru-RU" sz="2200" kern="0" dirty="0" err="1"/>
              <a:t>с.Пестравка</a:t>
            </a:r>
            <a:endParaRPr lang="ru-RU" sz="2200" kern="0" dirty="0"/>
          </a:p>
          <a:p>
            <a:r>
              <a:rPr lang="ru-RU" sz="2200" kern="0" dirty="0"/>
              <a:t>ГБОУ СОШ </a:t>
            </a:r>
            <a:r>
              <a:rPr lang="ru-RU" sz="2200" kern="0" dirty="0" err="1"/>
              <a:t>с.Екатериновка</a:t>
            </a:r>
            <a:r>
              <a:rPr lang="ru-RU" sz="2200" kern="0" dirty="0"/>
              <a:t> </a:t>
            </a:r>
            <a:r>
              <a:rPr lang="ru-RU" sz="2200" kern="0" dirty="0" err="1"/>
              <a:t>м.р.Приволжский</a:t>
            </a:r>
            <a:endParaRPr lang="ru-RU" sz="2200" kern="0" dirty="0"/>
          </a:p>
        </p:txBody>
      </p:sp>
      <p:sp>
        <p:nvSpPr>
          <p:cNvPr id="11" name="Подзаголовок 2">
            <a:extLst>
              <a:ext uri="{FF2B5EF4-FFF2-40B4-BE49-F238E27FC236}">
                <a16:creationId xmlns:a16="http://schemas.microsoft.com/office/drawing/2014/main" id="{2E8EA1E0-1A06-4DCA-A3AF-FE93B265AC1B}"/>
              </a:ext>
            </a:extLst>
          </p:cNvPr>
          <p:cNvSpPr txBox="1">
            <a:spLocks/>
          </p:cNvSpPr>
          <p:nvPr/>
        </p:nvSpPr>
        <p:spPr>
          <a:xfrm>
            <a:off x="6629401" y="3962400"/>
            <a:ext cx="5105400" cy="10156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txBody>
          <a:bodyPr wrap="square" lIns="0" tIns="0" rIns="0" bIns="0">
            <a:spAutoFit/>
          </a:bodyPr>
          <a:lstStyle>
            <a:lvl1pPr marL="0">
              <a:defRPr b="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200" b="1" dirty="0">
                <a:ea typeface="Calibri" panose="020F0502020204030204" pitchFamily="34" charset="0"/>
              </a:rPr>
              <a:t>В календарном плане размещён только один модуль</a:t>
            </a:r>
            <a:endParaRPr lang="ru-RU" sz="2200" b="1" dirty="0">
              <a:effectLst/>
              <a:ea typeface="Calibri" panose="020F0502020204030204" pitchFamily="34" charset="0"/>
            </a:endParaRPr>
          </a:p>
          <a:p>
            <a:r>
              <a:rPr lang="ru-RU" sz="2200" kern="0" dirty="0"/>
              <a:t>ГБОУ СОШ </a:t>
            </a:r>
            <a:r>
              <a:rPr lang="ru-RU" sz="2200" kern="0" dirty="0" err="1"/>
              <a:t>с.Волчанка</a:t>
            </a:r>
            <a:endParaRPr lang="ru-RU" sz="2200" kern="0" dirty="0"/>
          </a:p>
        </p:txBody>
      </p:sp>
    </p:spTree>
    <p:extLst>
      <p:ext uri="{BB962C8B-B14F-4D97-AF65-F5344CB8AC3E}">
        <p14:creationId xmlns:p14="http://schemas.microsoft.com/office/powerpoint/2010/main" val="42240261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81600" y="152400"/>
            <a:ext cx="6934200" cy="646331"/>
          </a:xfrm>
        </p:spPr>
        <p:txBody>
          <a:bodyPr/>
          <a:lstStyle/>
          <a:p>
            <a:r>
              <a:rPr lang="ru-RU" dirty="0"/>
              <a:t>Внеурочная деятельность</a:t>
            </a:r>
          </a:p>
        </p:txBody>
      </p:sp>
      <p:sp>
        <p:nvSpPr>
          <p:cNvPr id="5" name="Подзаголовок 2">
            <a:extLst>
              <a:ext uri="{FF2B5EF4-FFF2-40B4-BE49-F238E27FC236}">
                <a16:creationId xmlns:a16="http://schemas.microsoft.com/office/drawing/2014/main" id="{8B6AA954-3299-4C15-AF75-6BF0C915C6D4}"/>
              </a:ext>
            </a:extLst>
          </p:cNvPr>
          <p:cNvSpPr txBox="1">
            <a:spLocks/>
          </p:cNvSpPr>
          <p:nvPr/>
        </p:nvSpPr>
        <p:spPr>
          <a:xfrm>
            <a:off x="228600" y="816660"/>
            <a:ext cx="11658600" cy="440120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txBody>
          <a:bodyPr wrap="square" lIns="0" tIns="0" rIns="0" bIns="0">
            <a:spAutoFit/>
          </a:bodyPr>
          <a:lstStyle>
            <a:lvl1pPr marL="0">
              <a:defRPr b="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200" b="1" dirty="0">
                <a:solidFill>
                  <a:srgbClr val="FF0000"/>
                </a:solidFill>
                <a:effectLst/>
                <a:ea typeface="Calibri" panose="020F0502020204030204" pitchFamily="34" charset="0"/>
              </a:rPr>
              <a:t>Есть  соответствие </a:t>
            </a:r>
            <a:r>
              <a:rPr lang="ru-RU" sz="2200" b="1" dirty="0">
                <a:effectLst/>
                <a:ea typeface="Calibri" panose="020F0502020204030204" pitchFamily="34" charset="0"/>
              </a:rPr>
              <a:t>перечисленных курсов внеурочной деятельности в  программе воспитания в ООП </a:t>
            </a:r>
            <a:r>
              <a:rPr lang="ru-RU" sz="2200" b="1" dirty="0">
                <a:effectLst/>
                <a:ea typeface="Times New Roman" panose="02020603050405020304" pitchFamily="18" charset="0"/>
              </a:rPr>
              <a:t>модуле «Внеурочная деятельность» (рабочая программа воспитания), Плане внеурочной деятельности (ООП НОО и ООО), Календарном плане воспитательной работы в части «Внеурочная деятельность» и наличием программ внеурочной деятельности на сайте</a:t>
            </a:r>
          </a:p>
          <a:p>
            <a:r>
              <a:rPr lang="ru-RU" sz="2200" kern="0" dirty="0"/>
              <a:t>ГБОУ СОШ </a:t>
            </a:r>
            <a:r>
              <a:rPr lang="ru-RU" sz="2200" kern="0" dirty="0" err="1"/>
              <a:t>с.Андросовка</a:t>
            </a:r>
            <a:endParaRPr lang="ru-RU" sz="2200" kern="0" dirty="0"/>
          </a:p>
          <a:p>
            <a:r>
              <a:rPr lang="ru-RU" sz="2200" kern="0" dirty="0"/>
              <a:t>ГБОУ НШ «Гармония» </a:t>
            </a:r>
            <a:r>
              <a:rPr lang="ru-RU" sz="2200" kern="0" dirty="0" err="1"/>
              <a:t>п.г.т.Безенчук</a:t>
            </a:r>
            <a:endParaRPr lang="ru-RU" sz="2200" kern="0" dirty="0"/>
          </a:p>
          <a:p>
            <a:r>
              <a:rPr lang="ru-RU" sz="2200" kern="0" dirty="0"/>
              <a:t>ГБОУ СОШ </a:t>
            </a:r>
            <a:r>
              <a:rPr lang="ru-RU" sz="2200" kern="0" dirty="0" err="1"/>
              <a:t>с.Екатериновка</a:t>
            </a:r>
            <a:r>
              <a:rPr lang="ru-RU" sz="2200" kern="0" dirty="0"/>
              <a:t> </a:t>
            </a:r>
            <a:r>
              <a:rPr lang="ru-RU" sz="2200" kern="0" dirty="0" err="1"/>
              <a:t>м.р.Приволжский</a:t>
            </a:r>
            <a:endParaRPr lang="ru-RU" sz="2200" kern="0" dirty="0"/>
          </a:p>
          <a:p>
            <a:r>
              <a:rPr lang="ru-RU" sz="2200" kern="0" dirty="0"/>
              <a:t>ГБОУ СОШ №1 </a:t>
            </a:r>
            <a:r>
              <a:rPr lang="ru-RU" sz="2200" kern="0" dirty="0" err="1"/>
              <a:t>с.Обшаровка</a:t>
            </a:r>
            <a:endParaRPr lang="ru-RU" sz="2200" kern="0" dirty="0"/>
          </a:p>
          <a:p>
            <a:r>
              <a:rPr lang="ru-RU" sz="2200" kern="0" dirty="0"/>
              <a:t>ГБОУ СОШ №2 </a:t>
            </a:r>
            <a:r>
              <a:rPr lang="ru-RU" sz="2200" kern="0" dirty="0" err="1"/>
              <a:t>с.Обшаровка</a:t>
            </a:r>
            <a:endParaRPr lang="ru-RU" sz="2200" kern="0" dirty="0"/>
          </a:p>
          <a:p>
            <a:r>
              <a:rPr lang="ru-RU" sz="2200" kern="0" dirty="0"/>
              <a:t>ГБОУ СОШ №10 </a:t>
            </a:r>
            <a:r>
              <a:rPr lang="ru-RU" sz="2200" kern="0" dirty="0" err="1"/>
              <a:t>г.о.Чапаевск</a:t>
            </a:r>
            <a:endParaRPr lang="ru-RU" sz="2200" kern="0" dirty="0"/>
          </a:p>
          <a:p>
            <a:r>
              <a:rPr lang="ru-RU" sz="2200" kern="0" dirty="0"/>
              <a:t>ГБОУ СОШ №1 </a:t>
            </a:r>
            <a:r>
              <a:rPr lang="ru-RU" sz="2200" kern="0" dirty="0" err="1"/>
              <a:t>с.Приволжье</a:t>
            </a:r>
            <a:r>
              <a:rPr lang="ru-RU" sz="2200" kern="0" dirty="0"/>
              <a:t> (ООП ООО)</a:t>
            </a:r>
          </a:p>
          <a:p>
            <a:r>
              <a:rPr lang="ru-RU" sz="2200" kern="0" dirty="0"/>
              <a:t>ГБОУ СОШ </a:t>
            </a:r>
            <a:r>
              <a:rPr lang="ru-RU" sz="2200" kern="0" dirty="0" err="1"/>
              <a:t>с.Натальино</a:t>
            </a:r>
            <a:r>
              <a:rPr lang="ru-RU" sz="2200" kern="0" dirty="0"/>
              <a:t> (ООП НОО)</a:t>
            </a:r>
          </a:p>
          <a:p>
            <a:r>
              <a:rPr lang="ru-RU" sz="2200" kern="0" dirty="0"/>
              <a:t>ГБОУ ООШ </a:t>
            </a:r>
            <a:r>
              <a:rPr lang="ru-RU" sz="2200" kern="0" dirty="0" err="1"/>
              <a:t>с.Песочное</a:t>
            </a:r>
            <a:r>
              <a:rPr lang="ru-RU" sz="2200" kern="0" dirty="0"/>
              <a:t> (ООП НОО)</a:t>
            </a:r>
          </a:p>
        </p:txBody>
      </p:sp>
      <p:sp>
        <p:nvSpPr>
          <p:cNvPr id="6" name="Подзаголовок 2">
            <a:extLst>
              <a:ext uri="{FF2B5EF4-FFF2-40B4-BE49-F238E27FC236}">
                <a16:creationId xmlns:a16="http://schemas.microsoft.com/office/drawing/2014/main" id="{EADA9CD3-D21C-40D3-9222-2D8AC59AA601}"/>
              </a:ext>
            </a:extLst>
          </p:cNvPr>
          <p:cNvSpPr txBox="1">
            <a:spLocks/>
          </p:cNvSpPr>
          <p:nvPr/>
        </p:nvSpPr>
        <p:spPr>
          <a:xfrm>
            <a:off x="2362200" y="5410200"/>
            <a:ext cx="6763871" cy="10156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txBody>
          <a:bodyPr wrap="square" lIns="0" tIns="0" rIns="0" bIns="0">
            <a:spAutoFit/>
          </a:bodyPr>
          <a:lstStyle>
            <a:lvl1pPr marL="0">
              <a:defRPr b="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200" b="1" dirty="0">
                <a:effectLst/>
                <a:ea typeface="Calibri" panose="020F0502020204030204" pitchFamily="34" charset="0"/>
              </a:rPr>
              <a:t>Программы ВД обновлены в соответствии с ФГОС НОО</a:t>
            </a:r>
            <a:endParaRPr lang="ru-RU" sz="2200" b="1" dirty="0">
              <a:effectLst/>
              <a:ea typeface="Times New Roman" panose="02020603050405020304" pitchFamily="18" charset="0"/>
            </a:endParaRPr>
          </a:p>
          <a:p>
            <a:r>
              <a:rPr lang="ru-RU" sz="2200" kern="0" dirty="0"/>
              <a:t>ГБОУ СОШ №10 </a:t>
            </a:r>
            <a:r>
              <a:rPr lang="ru-RU" sz="2200" kern="0" dirty="0" err="1"/>
              <a:t>г.о.Чапаевск</a:t>
            </a:r>
            <a:endParaRPr lang="ru-RU" sz="2200" kern="0" dirty="0"/>
          </a:p>
          <a:p>
            <a:r>
              <a:rPr lang="ru-RU" sz="2200" kern="0" dirty="0"/>
              <a:t>ГБОУ НШ </a:t>
            </a:r>
            <a:r>
              <a:rPr lang="ru-RU" sz="2200" kern="0" dirty="0" err="1"/>
              <a:t>с.Красноармейское</a:t>
            </a:r>
            <a:endParaRPr lang="ru-RU" sz="2200" kern="0" dirty="0"/>
          </a:p>
        </p:txBody>
      </p:sp>
    </p:spTree>
    <p:extLst>
      <p:ext uri="{BB962C8B-B14F-4D97-AF65-F5344CB8AC3E}">
        <p14:creationId xmlns:p14="http://schemas.microsoft.com/office/powerpoint/2010/main" val="40880413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81600" y="152400"/>
            <a:ext cx="6934200" cy="646331"/>
          </a:xfrm>
        </p:spPr>
        <p:txBody>
          <a:bodyPr/>
          <a:lstStyle/>
          <a:p>
            <a:r>
              <a:rPr lang="ru-RU" dirty="0"/>
              <a:t>Внеурочная деятельность</a:t>
            </a:r>
          </a:p>
        </p:txBody>
      </p:sp>
      <p:sp>
        <p:nvSpPr>
          <p:cNvPr id="4" name="Подзаголовок 2">
            <a:extLst>
              <a:ext uri="{FF2B5EF4-FFF2-40B4-BE49-F238E27FC236}">
                <a16:creationId xmlns:a16="http://schemas.microsoft.com/office/drawing/2014/main" id="{6C78655A-8196-4808-8E39-013C23CD2922}"/>
              </a:ext>
            </a:extLst>
          </p:cNvPr>
          <p:cNvSpPr txBox="1">
            <a:spLocks/>
          </p:cNvSpPr>
          <p:nvPr/>
        </p:nvSpPr>
        <p:spPr>
          <a:xfrm>
            <a:off x="685800" y="843555"/>
            <a:ext cx="10591800" cy="153888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txBody>
          <a:bodyPr wrap="square" lIns="0" tIns="0" rIns="0" bIns="0">
            <a:spAutoFit/>
          </a:bodyPr>
          <a:lstStyle>
            <a:lvl1pPr marL="0">
              <a:defRPr b="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000" b="1" dirty="0">
                <a:effectLst/>
                <a:ea typeface="Calibri" panose="020F0502020204030204" pitchFamily="34" charset="0"/>
              </a:rPr>
              <a:t>Отсутствуют/не открываются программы ВД на сайте ОО:</a:t>
            </a:r>
            <a:endParaRPr lang="ru-RU" sz="2000" b="1" dirty="0">
              <a:effectLst/>
              <a:ea typeface="Times New Roman" panose="02020603050405020304" pitchFamily="18" charset="0"/>
            </a:endParaRPr>
          </a:p>
          <a:p>
            <a:r>
              <a:rPr lang="ru-RU" sz="2000" kern="0" dirty="0"/>
              <a:t>ГБОУ ООШ </a:t>
            </a:r>
            <a:r>
              <a:rPr lang="ru-RU" sz="2000" kern="0" dirty="0" err="1"/>
              <a:t>с.Купино</a:t>
            </a:r>
            <a:endParaRPr lang="ru-RU" sz="2000" kern="0" dirty="0"/>
          </a:p>
          <a:p>
            <a:r>
              <a:rPr lang="ru-RU" sz="2000" kern="0" dirty="0"/>
              <a:t>ГБОУ СОШ ж.-</a:t>
            </a:r>
            <a:r>
              <a:rPr lang="ru-RU" sz="2000" kern="0" dirty="0" err="1"/>
              <a:t>д.ст.Звезда</a:t>
            </a:r>
            <a:endParaRPr lang="ru-RU" sz="2000" kern="0" dirty="0"/>
          </a:p>
          <a:p>
            <a:r>
              <a:rPr lang="ru-RU" sz="2000" kern="0" dirty="0"/>
              <a:t>ГБОУ СОШ </a:t>
            </a:r>
            <a:r>
              <a:rPr lang="ru-RU" sz="2000" kern="0" dirty="0" err="1"/>
              <a:t>п.г.т.Осинки</a:t>
            </a:r>
            <a:endParaRPr lang="ru-RU" sz="2000" kern="0" dirty="0"/>
          </a:p>
          <a:p>
            <a:r>
              <a:rPr lang="ru-RU" sz="2000" kern="0" dirty="0"/>
              <a:t>ГБОУ СОШ </a:t>
            </a:r>
            <a:r>
              <a:rPr lang="ru-RU" sz="2000" kern="0" dirty="0" err="1"/>
              <a:t>с.Пеставка</a:t>
            </a:r>
            <a:r>
              <a:rPr lang="ru-RU" sz="2000" kern="0" dirty="0"/>
              <a:t> (ООО)</a:t>
            </a:r>
          </a:p>
        </p:txBody>
      </p:sp>
      <p:sp>
        <p:nvSpPr>
          <p:cNvPr id="6" name="Подзаголовок 2">
            <a:extLst>
              <a:ext uri="{FF2B5EF4-FFF2-40B4-BE49-F238E27FC236}">
                <a16:creationId xmlns:a16="http://schemas.microsoft.com/office/drawing/2014/main" id="{0F97DD0F-B88D-416E-928E-1C90FC22E113}"/>
              </a:ext>
            </a:extLst>
          </p:cNvPr>
          <p:cNvSpPr txBox="1">
            <a:spLocks/>
          </p:cNvSpPr>
          <p:nvPr/>
        </p:nvSpPr>
        <p:spPr>
          <a:xfrm>
            <a:off x="685800" y="2541233"/>
            <a:ext cx="10591800" cy="193899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txBody>
          <a:bodyPr wrap="square" lIns="0" tIns="0" rIns="0" bIns="0">
            <a:spAutoFit/>
          </a:bodyPr>
          <a:lstStyle>
            <a:lvl1pPr marL="0">
              <a:defRPr b="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800" b="1" dirty="0">
                <a:effectLst/>
                <a:ea typeface="Times New Roman" panose="02020603050405020304" pitchFamily="18" charset="0"/>
              </a:rPr>
              <a:t>Нет соответствия сроков освоения программ внеурочной деятельности</a:t>
            </a:r>
            <a:r>
              <a:rPr lang="ru-RU" sz="1800" b="1" dirty="0">
                <a:effectLst/>
                <a:ea typeface="Calibri" panose="020F0502020204030204" pitchFamily="34" charset="0"/>
              </a:rPr>
              <a:t> в </a:t>
            </a:r>
            <a:r>
              <a:rPr lang="ru-RU" sz="1800" b="1" dirty="0">
                <a:effectLst/>
                <a:ea typeface="Times New Roman" panose="02020603050405020304" pitchFamily="18" charset="0"/>
              </a:rPr>
              <a:t>модуле «Внеурочная деятельность» (рабочая программа воспитания), Плане внеурочной деятельности (ООП ООО) и рабочих программах внеурочной деятельности на сайте ОО: </a:t>
            </a:r>
          </a:p>
          <a:p>
            <a:r>
              <a:rPr lang="ru-RU" sz="1800" dirty="0">
                <a:effectLst/>
                <a:ea typeface="Times New Roman" panose="02020603050405020304" pitchFamily="18" charset="0"/>
              </a:rPr>
              <a:t>ГБОУ ООШ №21 </a:t>
            </a:r>
            <a:r>
              <a:rPr lang="ru-RU" sz="1800" dirty="0" err="1">
                <a:effectLst/>
                <a:ea typeface="Times New Roman" panose="02020603050405020304" pitchFamily="18" charset="0"/>
              </a:rPr>
              <a:t>г.о.Чапаевск</a:t>
            </a:r>
            <a:endParaRPr lang="ru-RU" dirty="0">
              <a:ea typeface="Times New Roman" panose="02020603050405020304" pitchFamily="18" charset="0"/>
            </a:endParaRPr>
          </a:p>
          <a:p>
            <a:r>
              <a:rPr lang="ru-RU" sz="1800" dirty="0">
                <a:effectLst/>
                <a:ea typeface="Times New Roman" panose="02020603050405020304" pitchFamily="18" charset="0"/>
              </a:rPr>
              <a:t>ГБОУ СОШ №8 </a:t>
            </a:r>
            <a:r>
              <a:rPr lang="ru-RU" sz="1800" dirty="0" err="1">
                <a:effectLst/>
                <a:ea typeface="Times New Roman" panose="02020603050405020304" pitchFamily="18" charset="0"/>
              </a:rPr>
              <a:t>г.о.Чапаевск</a:t>
            </a:r>
            <a:r>
              <a:rPr lang="ru-RU" sz="1800" dirty="0">
                <a:effectLst/>
                <a:ea typeface="Times New Roman" panose="02020603050405020304" pitchFamily="18" charset="0"/>
              </a:rPr>
              <a:t> (ООО)</a:t>
            </a:r>
          </a:p>
          <a:p>
            <a:r>
              <a:rPr lang="ru-RU" sz="1800" dirty="0">
                <a:effectLst/>
                <a:ea typeface="Times New Roman" panose="02020603050405020304" pitchFamily="18" charset="0"/>
              </a:rPr>
              <a:t>ГБОУ СОШ №3 </a:t>
            </a:r>
            <a:r>
              <a:rPr lang="ru-RU" sz="1800" dirty="0" err="1">
                <a:effectLst/>
                <a:ea typeface="Times New Roman" panose="02020603050405020304" pitchFamily="18" charset="0"/>
              </a:rPr>
              <a:t>г.о.Чапаевск</a:t>
            </a:r>
            <a:r>
              <a:rPr lang="ru-RU" sz="1800" dirty="0">
                <a:effectLst/>
                <a:ea typeface="Times New Roman" panose="02020603050405020304" pitchFamily="18" charset="0"/>
              </a:rPr>
              <a:t> (ООО)</a:t>
            </a:r>
          </a:p>
          <a:p>
            <a:r>
              <a:rPr lang="ru-RU" sz="1800" dirty="0">
                <a:effectLst/>
                <a:ea typeface="Times New Roman" panose="02020603050405020304" pitchFamily="18" charset="0"/>
              </a:rPr>
              <a:t>ГБОУ СОШ №22 </a:t>
            </a:r>
            <a:r>
              <a:rPr lang="ru-RU" sz="1800" dirty="0" err="1">
                <a:effectLst/>
                <a:ea typeface="Times New Roman" panose="02020603050405020304" pitchFamily="18" charset="0"/>
              </a:rPr>
              <a:t>г.о.Чапаевск</a:t>
            </a:r>
            <a:endParaRPr lang="ru-RU" sz="2000" kern="0" dirty="0"/>
          </a:p>
        </p:txBody>
      </p:sp>
      <p:sp>
        <p:nvSpPr>
          <p:cNvPr id="8" name="Подзаголовок 2">
            <a:extLst>
              <a:ext uri="{FF2B5EF4-FFF2-40B4-BE49-F238E27FC236}">
                <a16:creationId xmlns:a16="http://schemas.microsoft.com/office/drawing/2014/main" id="{CB98F5D2-7EBC-4E4E-85B7-1222385BE574}"/>
              </a:ext>
            </a:extLst>
          </p:cNvPr>
          <p:cNvSpPr txBox="1">
            <a:spLocks/>
          </p:cNvSpPr>
          <p:nvPr/>
        </p:nvSpPr>
        <p:spPr>
          <a:xfrm>
            <a:off x="712694" y="4639020"/>
            <a:ext cx="10591800" cy="153888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txBody>
          <a:bodyPr wrap="square" lIns="0" tIns="0" rIns="0" bIns="0">
            <a:spAutoFit/>
          </a:bodyPr>
          <a:lstStyle>
            <a:lvl1pPr marL="0">
              <a:defRPr b="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0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 перечень курсов внеурочной деятельности не включены курсы «Разговор о важном»: </a:t>
            </a:r>
          </a:p>
          <a:p>
            <a:r>
              <a:rPr lang="ru-RU" sz="2000" kern="0" dirty="0">
                <a:cs typeface="Times New Roman" panose="02020603050405020304" pitchFamily="18" charset="0"/>
              </a:rPr>
              <a:t>Г</a:t>
            </a:r>
            <a:r>
              <a:rPr lang="ru-RU" sz="2000" kern="0" dirty="0"/>
              <a:t>БОУ СОШ </a:t>
            </a:r>
            <a:r>
              <a:rPr lang="ru-RU" sz="2000" kern="0" dirty="0" err="1"/>
              <a:t>пос.Ленинский</a:t>
            </a:r>
            <a:endParaRPr lang="ru-RU" sz="2000" kern="0" dirty="0"/>
          </a:p>
          <a:p>
            <a:r>
              <a:rPr lang="ru-RU" sz="2000" kern="0" dirty="0"/>
              <a:t>ГБОУ СОШ </a:t>
            </a:r>
            <a:r>
              <a:rPr lang="ru-RU" sz="2000" kern="0" dirty="0" err="1"/>
              <a:t>с.Криволучье</a:t>
            </a:r>
            <a:r>
              <a:rPr lang="ru-RU" sz="2000" kern="0" dirty="0"/>
              <a:t>-Ивановка</a:t>
            </a:r>
          </a:p>
          <a:p>
            <a:r>
              <a:rPr lang="ru-RU" sz="2000" kern="0" dirty="0"/>
              <a:t>ГБОУ СОШ </a:t>
            </a:r>
            <a:r>
              <a:rPr lang="ru-RU" sz="2000" kern="0" dirty="0" err="1"/>
              <a:t>с.Красноармейское</a:t>
            </a:r>
            <a:endParaRPr lang="ru-RU" sz="2000" kern="0" dirty="0"/>
          </a:p>
          <a:p>
            <a:r>
              <a:rPr lang="ru-RU" sz="2000" kern="0" dirty="0"/>
              <a:t>ГБОУ СОШ №2 </a:t>
            </a:r>
            <a:r>
              <a:rPr lang="ru-RU" sz="2000" kern="0" dirty="0" err="1"/>
              <a:t>п.г.т.Безенчук</a:t>
            </a:r>
            <a:r>
              <a:rPr lang="ru-RU" sz="2000" kern="0" dirty="0"/>
              <a:t> (ООО)</a:t>
            </a:r>
          </a:p>
        </p:txBody>
      </p:sp>
    </p:spTree>
    <p:extLst>
      <p:ext uri="{BB962C8B-B14F-4D97-AF65-F5344CB8AC3E}">
        <p14:creationId xmlns:p14="http://schemas.microsoft.com/office/powerpoint/2010/main" val="28407530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81600" y="152400"/>
            <a:ext cx="6934200" cy="646331"/>
          </a:xfrm>
        </p:spPr>
        <p:txBody>
          <a:bodyPr/>
          <a:lstStyle/>
          <a:p>
            <a:r>
              <a:rPr lang="ru-RU" dirty="0"/>
              <a:t>Внеурочная деятельность</a:t>
            </a:r>
          </a:p>
        </p:txBody>
      </p:sp>
      <p:sp>
        <p:nvSpPr>
          <p:cNvPr id="4" name="Подзаголовок 2">
            <a:extLst>
              <a:ext uri="{FF2B5EF4-FFF2-40B4-BE49-F238E27FC236}">
                <a16:creationId xmlns:a16="http://schemas.microsoft.com/office/drawing/2014/main" id="{6C78655A-8196-4808-8E39-013C23CD2922}"/>
              </a:ext>
            </a:extLst>
          </p:cNvPr>
          <p:cNvSpPr txBox="1">
            <a:spLocks/>
          </p:cNvSpPr>
          <p:nvPr/>
        </p:nvSpPr>
        <p:spPr>
          <a:xfrm>
            <a:off x="381000" y="803213"/>
            <a:ext cx="11430000" cy="580299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txBody>
          <a:bodyPr wrap="square" lIns="0" tIns="0" rIns="0" bIns="0">
            <a:spAutoFit/>
          </a:bodyPr>
          <a:lstStyle>
            <a:lvl1pPr marL="0">
              <a:defRPr b="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sz="24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Есть указания на изучение и использование государственных символов РФ в модулях Программы воспитания и календарных планах воспитательной работы в части проведения </a:t>
            </a:r>
            <a:r>
              <a:rPr lang="ru-RU" sz="24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школьной церемонии поднятия или вноса флага РФ:</a:t>
            </a: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Г</a:t>
            </a:r>
            <a:r>
              <a:rPr lang="ru-RU" sz="24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БОУ ООШ №5 </a:t>
            </a:r>
            <a:r>
              <a:rPr lang="ru-RU" sz="24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г.о.Чапаевск</a:t>
            </a:r>
            <a:r>
              <a:rPr lang="ru-RU" sz="24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ГБОУ ООШ №21 </a:t>
            </a:r>
            <a:r>
              <a:rPr lang="ru-RU" sz="24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г.о.Чапаевск</a:t>
            </a:r>
            <a:r>
              <a:rPr lang="ru-RU" sz="24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ГБОУ ООШ №23 </a:t>
            </a:r>
            <a:r>
              <a:rPr lang="ru-RU" sz="24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г.о.Чапаевск</a:t>
            </a:r>
            <a:r>
              <a:rPr lang="ru-RU" sz="24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ГБОУ школа-интернат №1 </a:t>
            </a:r>
            <a:r>
              <a:rPr lang="ru-RU" sz="24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г.о.Чапаевск</a:t>
            </a:r>
            <a:r>
              <a:rPr lang="ru-RU" sz="24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ГБОУ СОШ </a:t>
            </a:r>
            <a:r>
              <a:rPr lang="ru-RU" sz="24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с.Колывань</a:t>
            </a:r>
            <a:r>
              <a:rPr lang="ru-RU" sz="24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solidFill>
                  <a:srgbClr val="212529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ГБОУ СОШ </a:t>
            </a:r>
            <a:r>
              <a:rPr lang="ru-RU" sz="2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с.Преполовенка</a:t>
            </a:r>
            <a:r>
              <a:rPr lang="ru-RU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solidFill>
                  <a:srgbClr val="212529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ГБОУ СОШ </a:t>
            </a:r>
            <a:r>
              <a:rPr lang="ru-RU" sz="2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с.Владимировка</a:t>
            </a:r>
            <a:r>
              <a:rPr lang="ru-RU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indent="450215" algn="ctr">
              <a:lnSpc>
                <a:spcPct val="107000"/>
              </a:lnSpc>
              <a:spcAft>
                <a:spcPts val="800"/>
              </a:spcAft>
            </a:pPr>
            <a:r>
              <a:rPr lang="ru-RU" sz="3200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У остальных школ эти направления в программах воспитания отсутствуют.</a:t>
            </a:r>
            <a:endParaRPr lang="ru-RU" sz="3200" dirty="0">
              <a:solidFill>
                <a:srgbClr val="FF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81573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705600" y="76200"/>
            <a:ext cx="3810000" cy="646331"/>
          </a:xfrm>
        </p:spPr>
        <p:txBody>
          <a:bodyPr/>
          <a:lstStyle/>
          <a:p>
            <a:r>
              <a:rPr lang="ru-RU" dirty="0"/>
              <a:t>Рекомендации</a:t>
            </a:r>
          </a:p>
        </p:txBody>
      </p:sp>
      <p:sp>
        <p:nvSpPr>
          <p:cNvPr id="4" name="Подзаголовок 2">
            <a:extLst>
              <a:ext uri="{FF2B5EF4-FFF2-40B4-BE49-F238E27FC236}">
                <a16:creationId xmlns:a16="http://schemas.microsoft.com/office/drawing/2014/main" id="{6C78655A-8196-4808-8E39-013C23CD2922}"/>
              </a:ext>
            </a:extLst>
          </p:cNvPr>
          <p:cNvSpPr txBox="1">
            <a:spLocks/>
          </p:cNvSpPr>
          <p:nvPr/>
        </p:nvSpPr>
        <p:spPr>
          <a:xfrm>
            <a:off x="685800" y="1066800"/>
            <a:ext cx="10896600" cy="479297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txBody>
          <a:bodyPr wrap="square" lIns="0" tIns="0" rIns="0" bIns="0">
            <a:spAutoFit/>
          </a:bodyPr>
          <a:lstStyle>
            <a:lvl1pPr marL="0">
              <a:defRPr b="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Clr>
                <a:srgbClr val="212529"/>
              </a:buClr>
              <a:buFont typeface="+mj-lt"/>
              <a:buAutoNum type="arabicParenR"/>
            </a:pPr>
            <a:r>
              <a:rPr lang="ru-RU" sz="2600" dirty="0">
                <a:solidFill>
                  <a:srgbClr val="212529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Актуализировать программу воспитания, действующую в ОО, и привести её в соответствие с </a:t>
            </a:r>
            <a:r>
              <a:rPr lang="ru-RU" sz="2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Примерной программой воспитания (Протокол от 23 июня 2022 г. № 3/22 федерального учебно-методического объединения по общему образованию).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Clr>
                <a:srgbClr val="212529"/>
              </a:buClr>
              <a:buFont typeface="+mj-lt"/>
              <a:buAutoNum type="arabicParenR"/>
            </a:pPr>
            <a:r>
              <a:rPr lang="ru-RU" sz="2600" dirty="0">
                <a:effectLst/>
                <a:ea typeface="Calibri" panose="020F0502020204030204" pitchFamily="34" charset="0"/>
              </a:rPr>
              <a:t>Внести изучение государственных символов Российской Федерации в календарный план воспитательной работы образовательной организации, особое внимание уделив празднованию следующих государственных праздников: 12 июня – «День России»; 22 августа – день Государственного флага Российской Федерации; 30 ноября – день Государственного герба Российской Федерации; 12 декабря – «День Конституции».</a:t>
            </a:r>
            <a:endParaRPr lang="ru-RU" sz="2600" dirty="0">
              <a:solidFill>
                <a:srgbClr val="FF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28713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086600" y="76200"/>
            <a:ext cx="3863788" cy="646331"/>
          </a:xfrm>
        </p:spPr>
        <p:txBody>
          <a:bodyPr/>
          <a:lstStyle/>
          <a:p>
            <a:r>
              <a:rPr lang="ru-RU" dirty="0"/>
              <a:t>Рекомендации</a:t>
            </a:r>
          </a:p>
        </p:txBody>
      </p:sp>
      <p:sp>
        <p:nvSpPr>
          <p:cNvPr id="4" name="Подзаголовок 2">
            <a:extLst>
              <a:ext uri="{FF2B5EF4-FFF2-40B4-BE49-F238E27FC236}">
                <a16:creationId xmlns:a16="http://schemas.microsoft.com/office/drawing/2014/main" id="{6C78655A-8196-4808-8E39-013C23CD2922}"/>
              </a:ext>
            </a:extLst>
          </p:cNvPr>
          <p:cNvSpPr txBox="1">
            <a:spLocks/>
          </p:cNvSpPr>
          <p:nvPr/>
        </p:nvSpPr>
        <p:spPr>
          <a:xfrm>
            <a:off x="152400" y="914400"/>
            <a:ext cx="11887200" cy="53554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txBody>
          <a:bodyPr wrap="square" lIns="0" tIns="0" rIns="0" bIns="0">
            <a:spAutoFit/>
          </a:bodyPr>
          <a:lstStyle>
            <a:lvl1pPr marL="0">
              <a:defRPr b="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3) Внести указание на использование государственных символов в рамках модулей Программы воспитания (например):</a:t>
            </a: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ru-RU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 рамках модуля «Основные школьные дела» - исполнение Государственного гимна Российской Федерации (краткой или полной его версии) во время </a:t>
            </a:r>
            <a:r>
              <a:rPr lang="ru-RU" sz="20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школьной церемонии поднятия или вноса флага;</a:t>
            </a:r>
            <a:endParaRPr lang="ru-RU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ru-RU" sz="20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 модуле «Классное руководство» и/ или «Внеурочная деятельность» - </a:t>
            </a:r>
            <a:r>
              <a:rPr lang="ru-RU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еженедельное проведение урока «Разговоры о важном»: обсуждение событий, происходящих в школе, в городе, регионе, в стране; формирование представлений о государственной символике РФ: изучение истории герба, флага и гимна РФ; изучение правил применения государственных символов; формирование ответственного отношения к государственным символам, в том числе знакомство с мерами ответственности за нарушение использования или </a:t>
            </a:r>
            <a:r>
              <a:rPr lang="ru-RU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порчу государственных символов…), </a:t>
            </a: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ru-RU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</a:t>
            </a:r>
            <a:r>
              <a:rPr lang="ru-RU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рамках модуля «Детские общественные объединения» предусмотреть организацию школьных знаменных групп по уровням образования</a:t>
            </a:r>
            <a:r>
              <a:rPr lang="ru-RU" sz="20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endParaRPr lang="ru-RU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ru-RU" sz="20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 рамках модуля «Урочная деятельность» запланировать 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включение темы государственной символики РФ в содержание уроков, </a:t>
            </a:r>
            <a:endParaRPr lang="ru-RU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в рамках модуля «Организация предметно-пространственной среды»</a:t>
            </a:r>
            <a:r>
              <a:rPr lang="ru-RU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прописать создание и зонирование в образовательной организации мест размещения государственных символов Российской Федерации</a:t>
            </a: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3793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210300" y="152400"/>
            <a:ext cx="4724400" cy="646331"/>
          </a:xfrm>
        </p:spPr>
        <p:txBody>
          <a:bodyPr/>
          <a:lstStyle/>
          <a:p>
            <a:r>
              <a:rPr lang="ru-RU" dirty="0"/>
              <a:t>Рекомендации</a:t>
            </a:r>
          </a:p>
        </p:txBody>
      </p:sp>
      <p:sp>
        <p:nvSpPr>
          <p:cNvPr id="4" name="Подзаголовок 2">
            <a:extLst>
              <a:ext uri="{FF2B5EF4-FFF2-40B4-BE49-F238E27FC236}">
                <a16:creationId xmlns:a16="http://schemas.microsoft.com/office/drawing/2014/main" id="{6C78655A-8196-4808-8E39-013C23CD2922}"/>
              </a:ext>
            </a:extLst>
          </p:cNvPr>
          <p:cNvSpPr txBox="1">
            <a:spLocks/>
          </p:cNvSpPr>
          <p:nvPr/>
        </p:nvSpPr>
        <p:spPr>
          <a:xfrm>
            <a:off x="762000" y="1524000"/>
            <a:ext cx="10896600" cy="433394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txBody>
          <a:bodyPr wrap="square" lIns="0" tIns="0" rIns="0" bIns="0">
            <a:spAutoFit/>
          </a:bodyPr>
          <a:lstStyle>
            <a:lvl1pPr marL="0">
              <a:defRPr b="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4) Внести </a:t>
            </a:r>
            <a:r>
              <a:rPr lang="ru-RU" sz="2800" dirty="0">
                <a:ea typeface="Calibri" panose="020F0502020204030204" pitchFamily="34" charset="0"/>
                <a:cs typeface="Times New Roman" panose="02020603050405020304" pitchFamily="18" charset="0"/>
              </a:rPr>
              <a:t>в перечень курсов внеурочной деятельности необходимых </a:t>
            </a:r>
            <a:r>
              <a:rPr lang="ru-RU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документов курс «Разговоры о важном».</a:t>
            </a: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sz="2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5) Привести в соответствие между собой список программ ВД в модуле «Внеурочная деятельность» (рабочая программа воспитания), План внеурочной деятельности, Календарный план воспитательной работы в части «Внеурочная деятельность» и наличие программ внеурочной деятельности на сайте ОО.</a:t>
            </a:r>
            <a:endParaRPr lang="ru-RU" sz="2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sz="2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6) Привести в соответствии с обновленными ФГОС НОО и ООО рабочие программы внеурочной деятельности.</a:t>
            </a:r>
            <a:endParaRPr lang="ru-RU" sz="2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60823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77740" y="76200"/>
            <a:ext cx="3886200" cy="533400"/>
          </a:xfrm>
        </p:spPr>
        <p:txBody>
          <a:bodyPr/>
          <a:lstStyle/>
          <a:p>
            <a:r>
              <a:rPr lang="ru-RU" dirty="0"/>
              <a:t>Экспертиза ООП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"/>
          </p:nvPr>
        </p:nvSpPr>
        <p:spPr>
          <a:xfrm>
            <a:off x="1600200" y="3505200"/>
            <a:ext cx="8534400" cy="2154436"/>
          </a:xfrm>
        </p:spPr>
        <p:txBody>
          <a:bodyPr/>
          <a:lstStyle/>
          <a:p>
            <a:pPr algn="ctr"/>
            <a:r>
              <a:rPr lang="ru-RU" sz="2800" b="1" dirty="0"/>
              <a:t>Сроки проведения – 05.09.2022-30.09.2022</a:t>
            </a:r>
          </a:p>
          <a:p>
            <a:pPr algn="ctr"/>
            <a:endParaRPr lang="ru-RU" sz="2800" b="1" dirty="0"/>
          </a:p>
          <a:p>
            <a:pPr algn="ctr"/>
            <a:r>
              <a:rPr lang="ru-RU" sz="2800" b="1" dirty="0"/>
              <a:t>Объект экспертизы – 72 ООП НОО и 69 ООП ООО</a:t>
            </a:r>
          </a:p>
          <a:p>
            <a:pPr algn="ctr"/>
            <a:endParaRPr lang="ru-RU" sz="2800" b="1" dirty="0"/>
          </a:p>
          <a:p>
            <a:pPr algn="ctr"/>
            <a:r>
              <a:rPr lang="ru-RU" sz="2800" b="1" dirty="0"/>
              <a:t>Количество экспертов – 22 </a:t>
            </a:r>
          </a:p>
        </p:txBody>
      </p:sp>
      <p:sp>
        <p:nvSpPr>
          <p:cNvPr id="5" name="Подзаголовок 2">
            <a:extLst>
              <a:ext uri="{FF2B5EF4-FFF2-40B4-BE49-F238E27FC236}">
                <a16:creationId xmlns:a16="http://schemas.microsoft.com/office/drawing/2014/main" id="{B29D9599-FC6F-4DC0-B118-33644DDBBF5A}"/>
              </a:ext>
            </a:extLst>
          </p:cNvPr>
          <p:cNvSpPr txBox="1">
            <a:spLocks/>
          </p:cNvSpPr>
          <p:nvPr/>
        </p:nvSpPr>
        <p:spPr>
          <a:xfrm>
            <a:off x="1600200" y="1017429"/>
            <a:ext cx="8534400" cy="172354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b="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800" b="1" kern="0" dirty="0"/>
              <a:t>Основание для проведения экспертизы – </a:t>
            </a:r>
          </a:p>
          <a:p>
            <a:pPr algn="ctr"/>
            <a:endParaRPr lang="ru-RU" sz="2800" b="1" kern="0" dirty="0"/>
          </a:p>
          <a:p>
            <a:pPr algn="ctr"/>
            <a:r>
              <a:rPr lang="ru-RU" sz="2800" b="1" dirty="0">
                <a:solidFill>
                  <a:srgbClr val="FF0000"/>
                </a:solidFill>
                <a:ea typeface="Calibri" panose="020F0502020204030204" pitchFamily="34" charset="0"/>
              </a:rPr>
              <a:t>р</a:t>
            </a:r>
            <a:r>
              <a:rPr lang="ru-RU" sz="2800" b="1" dirty="0">
                <a:solidFill>
                  <a:srgbClr val="FF0000"/>
                </a:solidFill>
                <a:effectLst/>
                <a:ea typeface="Calibri" panose="020F0502020204030204" pitchFamily="34" charset="0"/>
              </a:rPr>
              <a:t>аспоряжение Юго-Западного управления </a:t>
            </a:r>
            <a:r>
              <a:rPr lang="ru-RU" sz="2800" b="1" dirty="0" err="1">
                <a:solidFill>
                  <a:srgbClr val="FF0000"/>
                </a:solidFill>
                <a:effectLst/>
                <a:ea typeface="Calibri" panose="020F0502020204030204" pitchFamily="34" charset="0"/>
              </a:rPr>
              <a:t>МОиН</a:t>
            </a:r>
            <a:r>
              <a:rPr lang="ru-RU" sz="2800" b="1" dirty="0">
                <a:solidFill>
                  <a:srgbClr val="FF0000"/>
                </a:solidFill>
                <a:effectLst/>
                <a:ea typeface="Calibri" panose="020F0502020204030204" pitchFamily="34" charset="0"/>
              </a:rPr>
              <a:t> СО от 16.08.2022 № 245-од </a:t>
            </a:r>
            <a:r>
              <a:rPr lang="ru-RU" sz="2800" b="1" kern="0" dirty="0">
                <a:solidFill>
                  <a:srgbClr val="FF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780656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5000" y="76200"/>
            <a:ext cx="5520431" cy="533400"/>
          </a:xfrm>
        </p:spPr>
        <p:txBody>
          <a:bodyPr/>
          <a:lstStyle/>
          <a:p>
            <a:r>
              <a:rPr lang="ru-RU" dirty="0"/>
              <a:t>Результаты экспертизы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"/>
          </p:nvPr>
        </p:nvSpPr>
        <p:spPr>
          <a:xfrm>
            <a:off x="457200" y="1886198"/>
            <a:ext cx="4800599" cy="4431983"/>
          </a:xfrm>
          <a:solidFill>
            <a:schemeClr val="accent6">
              <a:lumMod val="20000"/>
              <a:lumOff val="80000"/>
            </a:schemeClr>
          </a:solidFill>
          <a:ln w="3175">
            <a:solidFill>
              <a:schemeClr val="accent2"/>
            </a:solidFill>
          </a:ln>
        </p:spPr>
        <p:txBody>
          <a:bodyPr/>
          <a:lstStyle/>
          <a:p>
            <a:r>
              <a:rPr lang="ru-RU" sz="2400" b="1" dirty="0">
                <a:ea typeface="Calibri" panose="020F0502020204030204" pitchFamily="34" charset="0"/>
              </a:rPr>
              <a:t> </a:t>
            </a:r>
            <a:r>
              <a:rPr lang="ru-RU" sz="2400" b="1" dirty="0" err="1">
                <a:ea typeface="Calibri" panose="020F0502020204030204" pitchFamily="34" charset="0"/>
              </a:rPr>
              <a:t>М.р.Безенчукский</a:t>
            </a:r>
            <a:endParaRPr lang="ru-RU" sz="2400" b="1" dirty="0">
              <a:ea typeface="Calibri" panose="020F0502020204030204" pitchFamily="34" charset="0"/>
            </a:endParaRPr>
          </a:p>
          <a:p>
            <a:r>
              <a:rPr lang="ru-RU" sz="2400" dirty="0">
                <a:effectLst/>
                <a:ea typeface="Calibri" panose="020F0502020204030204" pitchFamily="34" charset="0"/>
              </a:rPr>
              <a:t> ГБОУ СОШ №1 </a:t>
            </a:r>
            <a:r>
              <a:rPr lang="ru-RU" sz="2400" dirty="0" err="1">
                <a:effectLst/>
                <a:ea typeface="Calibri" panose="020F0502020204030204" pitchFamily="34" charset="0"/>
              </a:rPr>
              <a:t>п.г.т.Безенчук</a:t>
            </a:r>
            <a:r>
              <a:rPr lang="ru-RU" sz="2400" dirty="0">
                <a:effectLst/>
                <a:ea typeface="Calibri" panose="020F0502020204030204" pitchFamily="34" charset="0"/>
              </a:rPr>
              <a:t> </a:t>
            </a:r>
          </a:p>
          <a:p>
            <a:r>
              <a:rPr lang="ru-RU" sz="2400" dirty="0">
                <a:effectLst/>
                <a:ea typeface="Calibri" panose="020F0502020204030204" pitchFamily="34" charset="0"/>
              </a:rPr>
              <a:t> ГБОУ СОШ №4 </a:t>
            </a:r>
            <a:r>
              <a:rPr lang="ru-RU" sz="2400" dirty="0" err="1">
                <a:effectLst/>
                <a:ea typeface="Calibri" panose="020F0502020204030204" pitchFamily="34" charset="0"/>
              </a:rPr>
              <a:t>п.г.т.Безенчук</a:t>
            </a:r>
            <a:endParaRPr lang="ru-RU" sz="2400" dirty="0">
              <a:effectLst/>
              <a:ea typeface="Calibri" panose="020F0502020204030204" pitchFamily="34" charset="0"/>
            </a:endParaRPr>
          </a:p>
          <a:p>
            <a:r>
              <a:rPr lang="ru-RU" sz="2400" dirty="0">
                <a:effectLst/>
                <a:ea typeface="Calibri" panose="020F0502020204030204" pitchFamily="34" charset="0"/>
              </a:rPr>
              <a:t> </a:t>
            </a:r>
          </a:p>
          <a:p>
            <a:r>
              <a:rPr lang="ru-RU" sz="2400" b="1" dirty="0">
                <a:ea typeface="Calibri" panose="020F0502020204030204" pitchFamily="34" charset="0"/>
              </a:rPr>
              <a:t> </a:t>
            </a:r>
            <a:r>
              <a:rPr lang="ru-RU" sz="2400" b="1" dirty="0" err="1">
                <a:ea typeface="Calibri" panose="020F0502020204030204" pitchFamily="34" charset="0"/>
              </a:rPr>
              <a:t>М.р.Пестравский</a:t>
            </a:r>
            <a:endParaRPr lang="ru-RU" sz="2400" b="1" dirty="0">
              <a:ea typeface="Calibri" panose="020F0502020204030204" pitchFamily="34" charset="0"/>
            </a:endParaRPr>
          </a:p>
          <a:p>
            <a:r>
              <a:rPr lang="ru-RU" sz="2400" dirty="0">
                <a:effectLst/>
                <a:ea typeface="Calibri" panose="020F0502020204030204" pitchFamily="34" charset="0"/>
              </a:rPr>
              <a:t> ГБОУ СОШ </a:t>
            </a:r>
            <a:r>
              <a:rPr lang="ru-RU" sz="2400" dirty="0" err="1">
                <a:effectLst/>
                <a:ea typeface="Calibri" panose="020F0502020204030204" pitchFamily="34" charset="0"/>
              </a:rPr>
              <a:t>с.Падовка</a:t>
            </a:r>
            <a:endParaRPr lang="ru-RU" sz="2400" dirty="0">
              <a:effectLst/>
              <a:ea typeface="Calibri" panose="020F0502020204030204" pitchFamily="34" charset="0"/>
            </a:endParaRPr>
          </a:p>
          <a:p>
            <a:r>
              <a:rPr lang="ru-RU" sz="2400" dirty="0">
                <a:effectLst/>
                <a:ea typeface="Calibri" panose="020F0502020204030204" pitchFamily="34" charset="0"/>
              </a:rPr>
              <a:t> ГБОУ СОШ </a:t>
            </a:r>
            <a:r>
              <a:rPr lang="ru-RU" sz="2400" dirty="0" err="1">
                <a:effectLst/>
                <a:ea typeface="Calibri" panose="020F0502020204030204" pitchFamily="34" charset="0"/>
              </a:rPr>
              <a:t>с.Марьевка</a:t>
            </a:r>
            <a:endParaRPr lang="ru-RU" sz="2400" dirty="0">
              <a:effectLst/>
              <a:ea typeface="Calibri" panose="020F0502020204030204" pitchFamily="34" charset="0"/>
            </a:endParaRPr>
          </a:p>
          <a:p>
            <a:endParaRPr lang="ru-RU" sz="2400" dirty="0">
              <a:effectLst/>
              <a:ea typeface="Calibri" panose="020F0502020204030204" pitchFamily="34" charset="0"/>
            </a:endParaRPr>
          </a:p>
          <a:p>
            <a:r>
              <a:rPr lang="ru-RU" sz="2400" b="1" dirty="0" err="1">
                <a:ea typeface="Calibri" panose="020F0502020204030204" pitchFamily="34" charset="0"/>
              </a:rPr>
              <a:t>М.р.Приволжский</a:t>
            </a:r>
            <a:endParaRPr lang="ru-RU" sz="2400" b="1" dirty="0">
              <a:effectLst/>
              <a:ea typeface="Calibri" panose="020F0502020204030204" pitchFamily="34" charset="0"/>
            </a:endParaRPr>
          </a:p>
          <a:p>
            <a:r>
              <a:rPr lang="ru-RU" sz="2400" dirty="0">
                <a:effectLst/>
                <a:ea typeface="Calibri" panose="020F0502020204030204" pitchFamily="34" charset="0"/>
              </a:rPr>
              <a:t> ГБОУ СОШ №3 </a:t>
            </a:r>
            <a:r>
              <a:rPr lang="ru-RU" sz="2400" dirty="0" err="1">
                <a:effectLst/>
                <a:ea typeface="Calibri" panose="020F0502020204030204" pitchFamily="34" charset="0"/>
              </a:rPr>
              <a:t>с.Приволжье</a:t>
            </a:r>
            <a:endParaRPr lang="ru-RU" sz="2400" dirty="0">
              <a:ea typeface="Calibri" panose="020F0502020204030204" pitchFamily="34" charset="0"/>
            </a:endParaRPr>
          </a:p>
          <a:p>
            <a:r>
              <a:rPr lang="ru-RU" sz="2400" dirty="0">
                <a:effectLst/>
                <a:ea typeface="Calibri" panose="020F0502020204030204" pitchFamily="34" charset="0"/>
              </a:rPr>
              <a:t> ГБОУ СОШ №1 </a:t>
            </a:r>
            <a:r>
              <a:rPr lang="ru-RU" sz="2400" dirty="0" err="1">
                <a:effectLst/>
                <a:ea typeface="Calibri" panose="020F0502020204030204" pitchFamily="34" charset="0"/>
              </a:rPr>
              <a:t>с.Обшаровка</a:t>
            </a:r>
            <a:r>
              <a:rPr lang="ru-RU" sz="2400" dirty="0">
                <a:effectLst/>
                <a:ea typeface="Calibri" panose="020F0502020204030204" pitchFamily="34" charset="0"/>
              </a:rPr>
              <a:t> </a:t>
            </a:r>
          </a:p>
          <a:p>
            <a:r>
              <a:rPr lang="ru-RU" sz="2400" dirty="0">
                <a:effectLst/>
                <a:ea typeface="Calibri" panose="020F0502020204030204" pitchFamily="34" charset="0"/>
              </a:rPr>
              <a:t> ГБОУ СОШ №2 </a:t>
            </a:r>
            <a:r>
              <a:rPr lang="ru-RU" sz="2400" dirty="0" err="1">
                <a:effectLst/>
                <a:ea typeface="Calibri" panose="020F0502020204030204" pitchFamily="34" charset="0"/>
              </a:rPr>
              <a:t>с.Обшаровка</a:t>
            </a:r>
            <a:r>
              <a:rPr lang="ru-RU" sz="2400" dirty="0">
                <a:effectLst/>
                <a:ea typeface="Calibri" panose="020F0502020204030204" pitchFamily="34" charset="0"/>
              </a:rPr>
              <a:t>  </a:t>
            </a:r>
            <a:endParaRPr lang="ru-RU" sz="2400" dirty="0"/>
          </a:p>
        </p:txBody>
      </p:sp>
      <p:sp>
        <p:nvSpPr>
          <p:cNvPr id="4" name="Подзаголовок 2">
            <a:extLst>
              <a:ext uri="{FF2B5EF4-FFF2-40B4-BE49-F238E27FC236}">
                <a16:creationId xmlns:a16="http://schemas.microsoft.com/office/drawing/2014/main" id="{04F91A43-77C8-40D2-890C-A56CB1DE0FB7}"/>
              </a:ext>
            </a:extLst>
          </p:cNvPr>
          <p:cNvSpPr txBox="1">
            <a:spLocks/>
          </p:cNvSpPr>
          <p:nvPr/>
        </p:nvSpPr>
        <p:spPr>
          <a:xfrm>
            <a:off x="7010400" y="1886197"/>
            <a:ext cx="4724400" cy="443198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chemeClr val="accent2"/>
            </a:solidFill>
          </a:ln>
        </p:spPr>
        <p:txBody>
          <a:bodyPr wrap="square" lIns="0" tIns="0" rIns="0" bIns="0">
            <a:spAutoFit/>
          </a:bodyPr>
          <a:lstStyle>
            <a:lvl1pPr marL="0">
              <a:defRPr b="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b="1" kern="0" dirty="0">
                <a:ea typeface="Calibri" panose="020F0502020204030204" pitchFamily="34" charset="0"/>
              </a:rPr>
              <a:t> </a:t>
            </a:r>
            <a:r>
              <a:rPr lang="ru-RU" sz="2400" b="1" kern="0" dirty="0" err="1">
                <a:ea typeface="Calibri" panose="020F0502020204030204" pitchFamily="34" charset="0"/>
              </a:rPr>
              <a:t>М.р.Хворостянский</a:t>
            </a:r>
            <a:endParaRPr lang="ru-RU" sz="2400" b="1" kern="0" dirty="0">
              <a:ea typeface="Calibri" panose="020F0502020204030204" pitchFamily="34" charset="0"/>
            </a:endParaRPr>
          </a:p>
          <a:p>
            <a:r>
              <a:rPr lang="ru-RU" sz="2400" kern="0" dirty="0">
                <a:ea typeface="Calibri" panose="020F0502020204030204" pitchFamily="34" charset="0"/>
              </a:rPr>
              <a:t> ГБОУ СОШ </a:t>
            </a:r>
            <a:r>
              <a:rPr lang="ru-RU" sz="2400" kern="0" dirty="0" err="1">
                <a:ea typeface="Calibri" panose="020F0502020204030204" pitchFamily="34" charset="0"/>
              </a:rPr>
              <a:t>с.Хворостянка</a:t>
            </a:r>
            <a:r>
              <a:rPr lang="ru-RU" sz="2400" kern="0" dirty="0">
                <a:ea typeface="Calibri" panose="020F0502020204030204" pitchFamily="34" charset="0"/>
              </a:rPr>
              <a:t> </a:t>
            </a:r>
          </a:p>
          <a:p>
            <a:r>
              <a:rPr lang="ru-RU" sz="2400" kern="0" dirty="0">
                <a:ea typeface="Calibri" panose="020F0502020204030204" pitchFamily="34" charset="0"/>
              </a:rPr>
              <a:t> ГБОУ СОШ </a:t>
            </a:r>
            <a:r>
              <a:rPr lang="ru-RU" sz="2400" kern="0" dirty="0" err="1">
                <a:ea typeface="Calibri" panose="020F0502020204030204" pitchFamily="34" charset="0"/>
              </a:rPr>
              <a:t>п.Масленниково</a:t>
            </a:r>
            <a:endParaRPr lang="ru-RU" sz="2400" kern="0" dirty="0">
              <a:ea typeface="Calibri" panose="020F0502020204030204" pitchFamily="34" charset="0"/>
            </a:endParaRPr>
          </a:p>
          <a:p>
            <a:r>
              <a:rPr lang="ru-RU" sz="2400" kern="0" dirty="0">
                <a:ea typeface="Calibri" panose="020F0502020204030204" pitchFamily="34" charset="0"/>
              </a:rPr>
              <a:t> ГБОУ СОШ </a:t>
            </a:r>
            <a:r>
              <a:rPr lang="ru-RU" sz="2400" kern="0" dirty="0" err="1">
                <a:ea typeface="Calibri" panose="020F0502020204030204" pitchFamily="34" charset="0"/>
              </a:rPr>
              <a:t>с.Новотулка</a:t>
            </a:r>
            <a:r>
              <a:rPr lang="ru-RU" sz="2400" kern="0" dirty="0">
                <a:ea typeface="Calibri" panose="020F0502020204030204" pitchFamily="34" charset="0"/>
              </a:rPr>
              <a:t> </a:t>
            </a:r>
          </a:p>
          <a:p>
            <a:r>
              <a:rPr lang="ru-RU" sz="2400" kern="0" dirty="0">
                <a:ea typeface="Calibri" panose="020F0502020204030204" pitchFamily="34" charset="0"/>
              </a:rPr>
              <a:t> ГБОУ ООШ </a:t>
            </a:r>
            <a:r>
              <a:rPr lang="ru-RU" sz="2400" kern="0" dirty="0" err="1">
                <a:ea typeface="Calibri" panose="020F0502020204030204" pitchFamily="34" charset="0"/>
              </a:rPr>
              <a:t>с.Студенцы</a:t>
            </a:r>
            <a:endParaRPr lang="ru-RU" sz="2400" kern="0" dirty="0">
              <a:ea typeface="Calibri" panose="020F0502020204030204" pitchFamily="34" charset="0"/>
            </a:endParaRPr>
          </a:p>
          <a:p>
            <a:endParaRPr lang="ru-RU" sz="2400" kern="0" dirty="0"/>
          </a:p>
          <a:p>
            <a:r>
              <a:rPr lang="ru-RU" sz="2400" b="1" dirty="0"/>
              <a:t> </a:t>
            </a:r>
            <a:r>
              <a:rPr lang="ru-RU" sz="2400" b="1" dirty="0" err="1"/>
              <a:t>Г.о.Чапаевск</a:t>
            </a:r>
            <a:endParaRPr lang="ru-RU" sz="2400" b="1" dirty="0"/>
          </a:p>
          <a:p>
            <a:r>
              <a:rPr lang="ru-RU" sz="2400" dirty="0">
                <a:ea typeface="Calibri" panose="020F0502020204030204" pitchFamily="34" charset="0"/>
              </a:rPr>
              <a:t> ГБОУ СОШ №1 </a:t>
            </a:r>
            <a:r>
              <a:rPr lang="ru-RU" sz="2400" dirty="0" err="1">
                <a:ea typeface="Calibri" panose="020F0502020204030204" pitchFamily="34" charset="0"/>
              </a:rPr>
              <a:t>г.о.Чапаевск</a:t>
            </a:r>
            <a:r>
              <a:rPr lang="ru-RU" sz="2400" dirty="0">
                <a:ea typeface="Calibri" panose="020F0502020204030204" pitchFamily="34" charset="0"/>
              </a:rPr>
              <a:t> </a:t>
            </a:r>
          </a:p>
          <a:p>
            <a:r>
              <a:rPr lang="ru-RU" sz="2400" dirty="0">
                <a:ea typeface="Calibri" panose="020F0502020204030204" pitchFamily="34" charset="0"/>
              </a:rPr>
              <a:t> ГБОУ СОШ №13 </a:t>
            </a:r>
            <a:r>
              <a:rPr lang="ru-RU" sz="2400" dirty="0" err="1">
                <a:ea typeface="Calibri" panose="020F0502020204030204" pitchFamily="34" charset="0"/>
              </a:rPr>
              <a:t>г.о.Чапаевск</a:t>
            </a:r>
            <a:r>
              <a:rPr lang="ru-RU" sz="2400" dirty="0">
                <a:ea typeface="Calibri" panose="020F0502020204030204" pitchFamily="34" charset="0"/>
              </a:rPr>
              <a:t> </a:t>
            </a:r>
          </a:p>
          <a:p>
            <a:r>
              <a:rPr lang="ru-RU" sz="2400" dirty="0">
                <a:ea typeface="Calibri" panose="020F0502020204030204" pitchFamily="34" charset="0"/>
              </a:rPr>
              <a:t> ГБОУ СОШ «Центр образования»  </a:t>
            </a:r>
            <a:r>
              <a:rPr lang="ru-RU" sz="2400" dirty="0" err="1">
                <a:ea typeface="Calibri" panose="020F0502020204030204" pitchFamily="34" charset="0"/>
              </a:rPr>
              <a:t>г.Чапаевска</a:t>
            </a:r>
            <a:endParaRPr lang="ru-RU" sz="2400" dirty="0">
              <a:ea typeface="Calibri" panose="020F0502020204030204" pitchFamily="34" charset="0"/>
            </a:endParaRPr>
          </a:p>
          <a:p>
            <a:r>
              <a:rPr lang="ru-RU" sz="2400" dirty="0">
                <a:ea typeface="Calibri" panose="020F0502020204030204" pitchFamily="34" charset="0"/>
              </a:rPr>
              <a:t> ГБПОУ СОЧГК </a:t>
            </a:r>
            <a:r>
              <a:rPr lang="ru-RU" sz="2400" dirty="0" err="1">
                <a:ea typeface="Calibri" panose="020F0502020204030204" pitchFamily="34" charset="0"/>
              </a:rPr>
              <a:t>им.О.Колычева</a:t>
            </a:r>
            <a:r>
              <a:rPr lang="ru-RU" sz="2400" dirty="0">
                <a:ea typeface="Calibri" panose="020F0502020204030204" pitchFamily="34" charset="0"/>
              </a:rPr>
              <a:t> ОПОО </a:t>
            </a:r>
            <a:endParaRPr lang="ru-RU" sz="2400" kern="0" dirty="0"/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id="{C62277D2-FA26-42DD-8AE3-012A54908EE3}"/>
              </a:ext>
            </a:extLst>
          </p:cNvPr>
          <p:cNvSpPr/>
          <p:nvPr/>
        </p:nvSpPr>
        <p:spPr>
          <a:xfrm>
            <a:off x="2971800" y="793735"/>
            <a:ext cx="6248400" cy="9144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tx1"/>
                </a:solidFill>
              </a:rPr>
              <a:t>Получили незначительные замечания</a:t>
            </a:r>
          </a:p>
        </p:txBody>
      </p:sp>
    </p:spTree>
    <p:extLst>
      <p:ext uri="{BB962C8B-B14F-4D97-AF65-F5344CB8AC3E}">
        <p14:creationId xmlns:p14="http://schemas.microsoft.com/office/powerpoint/2010/main" val="26281494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81600" y="152400"/>
            <a:ext cx="6934200" cy="646331"/>
          </a:xfrm>
        </p:spPr>
        <p:txBody>
          <a:bodyPr/>
          <a:lstStyle/>
          <a:p>
            <a:r>
              <a:rPr lang="ru-RU" dirty="0"/>
              <a:t>Выявленные замечания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"/>
          </p:nvPr>
        </p:nvSpPr>
        <p:spPr>
          <a:xfrm>
            <a:off x="381000" y="914400"/>
            <a:ext cx="5181600" cy="1477328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txBody>
          <a:bodyPr/>
          <a:lstStyle/>
          <a:p>
            <a:r>
              <a:rPr lang="ru-RU" sz="2400" b="1" dirty="0"/>
              <a:t>Новая ООП не размещена на сайте ОО</a:t>
            </a:r>
          </a:p>
          <a:p>
            <a:r>
              <a:rPr lang="ru-RU" sz="2400" dirty="0">
                <a:effectLst/>
                <a:ea typeface="Calibri" panose="020F0502020204030204" pitchFamily="34" charset="0"/>
              </a:rPr>
              <a:t>ГБОУ школа-интернат №1 </a:t>
            </a:r>
            <a:r>
              <a:rPr lang="ru-RU" sz="2400" dirty="0" err="1">
                <a:effectLst/>
                <a:ea typeface="Calibri" panose="020F0502020204030204" pitchFamily="34" charset="0"/>
              </a:rPr>
              <a:t>г.о.Чапаевск</a:t>
            </a:r>
            <a:r>
              <a:rPr lang="ru-RU" sz="2400" dirty="0">
                <a:effectLst/>
                <a:ea typeface="Calibri" panose="020F0502020204030204" pitchFamily="34" charset="0"/>
              </a:rPr>
              <a:t> (ООП ООО)</a:t>
            </a:r>
          </a:p>
          <a:p>
            <a:r>
              <a:rPr lang="ru-RU" sz="2400" dirty="0">
                <a:effectLst/>
                <a:ea typeface="Calibri" panose="020F0502020204030204" pitchFamily="34" charset="0"/>
              </a:rPr>
              <a:t>ГБОУ ООШ </a:t>
            </a:r>
            <a:r>
              <a:rPr lang="ru-RU" sz="2400" dirty="0" err="1">
                <a:effectLst/>
                <a:ea typeface="Calibri" panose="020F0502020204030204" pitchFamily="34" charset="0"/>
              </a:rPr>
              <a:t>с.Тяглое</a:t>
            </a:r>
            <a:r>
              <a:rPr lang="ru-RU" sz="2400" dirty="0">
                <a:effectLst/>
                <a:ea typeface="Calibri" panose="020F0502020204030204" pitchFamily="34" charset="0"/>
              </a:rPr>
              <a:t> Озеро (ООП ООО)</a:t>
            </a:r>
            <a:endParaRPr lang="ru-RU" sz="2400" dirty="0"/>
          </a:p>
        </p:txBody>
      </p:sp>
      <p:sp>
        <p:nvSpPr>
          <p:cNvPr id="5" name="Подзаголовок 2">
            <a:extLst>
              <a:ext uri="{FF2B5EF4-FFF2-40B4-BE49-F238E27FC236}">
                <a16:creationId xmlns:a16="http://schemas.microsoft.com/office/drawing/2014/main" id="{8B6AA954-3299-4C15-AF75-6BF0C915C6D4}"/>
              </a:ext>
            </a:extLst>
          </p:cNvPr>
          <p:cNvSpPr txBox="1">
            <a:spLocks/>
          </p:cNvSpPr>
          <p:nvPr/>
        </p:nvSpPr>
        <p:spPr>
          <a:xfrm>
            <a:off x="381000" y="2880245"/>
            <a:ext cx="5181600" cy="369331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txBody>
          <a:bodyPr wrap="square" lIns="0" tIns="0" rIns="0" bIns="0">
            <a:spAutoFit/>
          </a:bodyPr>
          <a:lstStyle>
            <a:lvl1pPr marL="0">
              <a:defRPr b="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b="1" kern="0" dirty="0"/>
              <a:t>Размещена примерная ООП с незначительными изменениями</a:t>
            </a:r>
          </a:p>
          <a:p>
            <a:r>
              <a:rPr lang="ru-RU" sz="2400" dirty="0">
                <a:effectLst/>
                <a:ea typeface="Calibri" panose="020F0502020204030204" pitchFamily="34" charset="0"/>
              </a:rPr>
              <a:t>ГБОУ СОШ №3 </a:t>
            </a:r>
            <a:r>
              <a:rPr lang="ru-RU" sz="2400" dirty="0" err="1">
                <a:effectLst/>
                <a:ea typeface="Calibri" panose="020F0502020204030204" pitchFamily="34" charset="0"/>
              </a:rPr>
              <a:t>п.г.т.Безенчук</a:t>
            </a:r>
            <a:r>
              <a:rPr lang="ru-RU" sz="2400" dirty="0">
                <a:effectLst/>
                <a:ea typeface="Calibri" panose="020F0502020204030204" pitchFamily="34" charset="0"/>
              </a:rPr>
              <a:t> </a:t>
            </a:r>
          </a:p>
          <a:p>
            <a:r>
              <a:rPr lang="ru-RU" sz="2400" dirty="0">
                <a:effectLst/>
                <a:ea typeface="Calibri" panose="020F0502020204030204" pitchFamily="34" charset="0"/>
              </a:rPr>
              <a:t>ГБОУ СОШ ж.-д. </a:t>
            </a:r>
            <a:r>
              <a:rPr lang="ru-RU" sz="2400" dirty="0" err="1">
                <a:effectLst/>
                <a:ea typeface="Calibri" panose="020F0502020204030204" pitchFamily="34" charset="0"/>
              </a:rPr>
              <a:t>ст.Звезда</a:t>
            </a:r>
            <a:r>
              <a:rPr lang="ru-RU" sz="2400" dirty="0">
                <a:effectLst/>
                <a:ea typeface="Calibri" panose="020F0502020204030204" pitchFamily="34" charset="0"/>
              </a:rPr>
              <a:t> </a:t>
            </a:r>
          </a:p>
          <a:p>
            <a:r>
              <a:rPr lang="ru-RU" sz="2400" dirty="0">
                <a:effectLst/>
                <a:ea typeface="Calibri" panose="020F0502020204030204" pitchFamily="34" charset="0"/>
              </a:rPr>
              <a:t>ГБОУ СОШ </a:t>
            </a:r>
            <a:r>
              <a:rPr lang="ru-RU" sz="2400" dirty="0" err="1">
                <a:effectLst/>
                <a:ea typeface="Calibri" panose="020F0502020204030204" pitchFamily="34" charset="0"/>
              </a:rPr>
              <a:t>с.Волчанка</a:t>
            </a:r>
            <a:r>
              <a:rPr lang="ru-RU" sz="2400" dirty="0">
                <a:effectLst/>
                <a:ea typeface="Calibri" panose="020F0502020204030204" pitchFamily="34" charset="0"/>
              </a:rPr>
              <a:t> </a:t>
            </a:r>
          </a:p>
          <a:p>
            <a:r>
              <a:rPr lang="ru-RU" sz="2400" dirty="0">
                <a:effectLst/>
                <a:ea typeface="Calibri" panose="020F0502020204030204" pitchFamily="34" charset="0"/>
              </a:rPr>
              <a:t>ГБОУ ООШ </a:t>
            </a:r>
            <a:r>
              <a:rPr lang="ru-RU" sz="2400" dirty="0" err="1">
                <a:effectLst/>
                <a:ea typeface="Calibri" panose="020F0502020204030204" pitchFamily="34" charset="0"/>
              </a:rPr>
              <a:t>пос.Гражданский</a:t>
            </a:r>
            <a:r>
              <a:rPr lang="ru-RU" sz="2400" dirty="0">
                <a:effectLst/>
                <a:ea typeface="Calibri" panose="020F0502020204030204" pitchFamily="34" charset="0"/>
              </a:rPr>
              <a:t> </a:t>
            </a:r>
          </a:p>
          <a:p>
            <a:r>
              <a:rPr lang="ru-RU" sz="2400" dirty="0">
                <a:effectLst/>
                <a:ea typeface="Calibri" panose="020F0502020204030204" pitchFamily="34" charset="0"/>
              </a:rPr>
              <a:t>ГБОУ ООШ </a:t>
            </a:r>
            <a:r>
              <a:rPr lang="ru-RU" sz="2400" dirty="0" err="1">
                <a:effectLst/>
                <a:ea typeface="Calibri" panose="020F0502020204030204" pitchFamily="34" charset="0"/>
              </a:rPr>
              <a:t>с.Абашево</a:t>
            </a:r>
            <a:r>
              <a:rPr lang="ru-RU" sz="2400" dirty="0">
                <a:effectLst/>
                <a:ea typeface="Calibri" panose="020F0502020204030204" pitchFamily="34" charset="0"/>
              </a:rPr>
              <a:t> </a:t>
            </a:r>
          </a:p>
          <a:p>
            <a:r>
              <a:rPr lang="ru-RU" sz="2400" dirty="0">
                <a:effectLst/>
                <a:ea typeface="Calibri" panose="020F0502020204030204" pitchFamily="34" charset="0"/>
              </a:rPr>
              <a:t>ГБОУ СОШ </a:t>
            </a:r>
            <a:r>
              <a:rPr lang="ru-RU" sz="2400" dirty="0" err="1">
                <a:effectLst/>
                <a:ea typeface="Calibri" panose="020F0502020204030204" pitchFamily="34" charset="0"/>
              </a:rPr>
              <a:t>с.Новокуровка</a:t>
            </a:r>
            <a:r>
              <a:rPr lang="ru-RU" sz="2400" dirty="0">
                <a:effectLst/>
                <a:ea typeface="Calibri" panose="020F0502020204030204" pitchFamily="34" charset="0"/>
              </a:rPr>
              <a:t> </a:t>
            </a:r>
          </a:p>
          <a:p>
            <a:r>
              <a:rPr lang="ru-RU" sz="2400" dirty="0">
                <a:effectLst/>
                <a:ea typeface="Calibri" panose="020F0502020204030204" pitchFamily="34" charset="0"/>
              </a:rPr>
              <a:t>ГБОУ СОШ </a:t>
            </a:r>
            <a:r>
              <a:rPr lang="ru-RU" sz="2400" dirty="0" err="1">
                <a:effectLst/>
                <a:ea typeface="Calibri" panose="020F0502020204030204" pitchFamily="34" charset="0"/>
              </a:rPr>
              <a:t>пос.Прогресс</a:t>
            </a:r>
            <a:r>
              <a:rPr lang="ru-RU" sz="2400" dirty="0">
                <a:effectLst/>
                <a:ea typeface="Calibri" panose="020F0502020204030204" pitchFamily="34" charset="0"/>
              </a:rPr>
              <a:t> </a:t>
            </a:r>
          </a:p>
          <a:p>
            <a:r>
              <a:rPr lang="ru-RU" sz="2400" dirty="0">
                <a:effectLst/>
                <a:ea typeface="Calibri" panose="020F0502020204030204" pitchFamily="34" charset="0"/>
              </a:rPr>
              <a:t>ГБОУ ООШ </a:t>
            </a:r>
            <a:r>
              <a:rPr lang="ru-RU" sz="2400" dirty="0" err="1">
                <a:effectLst/>
                <a:ea typeface="Calibri" panose="020F0502020204030204" pitchFamily="34" charset="0"/>
              </a:rPr>
              <a:t>с.Романовка</a:t>
            </a:r>
            <a:endParaRPr lang="ru-RU" sz="2400" b="1" kern="0" dirty="0"/>
          </a:p>
        </p:txBody>
      </p:sp>
      <p:sp>
        <p:nvSpPr>
          <p:cNvPr id="6" name="Подзаголовок 2">
            <a:extLst>
              <a:ext uri="{FF2B5EF4-FFF2-40B4-BE49-F238E27FC236}">
                <a16:creationId xmlns:a16="http://schemas.microsoft.com/office/drawing/2014/main" id="{52ECD354-CCA2-4553-8444-68A2370DFB88}"/>
              </a:ext>
            </a:extLst>
          </p:cNvPr>
          <p:cNvSpPr txBox="1">
            <a:spLocks/>
          </p:cNvSpPr>
          <p:nvPr/>
        </p:nvSpPr>
        <p:spPr>
          <a:xfrm>
            <a:off x="6639953" y="990600"/>
            <a:ext cx="5105400" cy="480131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txBody>
          <a:bodyPr wrap="square" lIns="0" tIns="0" rIns="0" bIns="0">
            <a:spAutoFit/>
          </a:bodyPr>
          <a:lstStyle>
            <a:lvl1pPr marL="0">
              <a:defRPr b="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b="1" kern="0" dirty="0"/>
              <a:t>Изменена структура программы, отсутствуют отдельные разделы, присутствуют лишние</a:t>
            </a:r>
          </a:p>
          <a:p>
            <a:r>
              <a:rPr lang="ru-RU" sz="2400" dirty="0">
                <a:effectLst/>
                <a:ea typeface="Calibri" panose="020F0502020204030204" pitchFamily="34" charset="0"/>
              </a:rPr>
              <a:t>ГБОУ ООШ </a:t>
            </a:r>
            <a:r>
              <a:rPr lang="ru-RU" sz="2400" dirty="0" err="1">
                <a:effectLst/>
                <a:ea typeface="Calibri" panose="020F0502020204030204" pitchFamily="34" charset="0"/>
              </a:rPr>
              <a:t>с.Степняки</a:t>
            </a:r>
            <a:endParaRPr lang="ru-RU" sz="2400" dirty="0">
              <a:effectLst/>
              <a:ea typeface="Calibri" panose="020F0502020204030204" pitchFamily="34" charset="0"/>
            </a:endParaRPr>
          </a:p>
          <a:p>
            <a:r>
              <a:rPr lang="ru-RU" sz="2400" dirty="0">
                <a:effectLst/>
                <a:ea typeface="Calibri" panose="020F0502020204030204" pitchFamily="34" charset="0"/>
              </a:rPr>
              <a:t>ГБОУ ООШ №21 </a:t>
            </a:r>
            <a:r>
              <a:rPr lang="ru-RU" sz="2400" dirty="0" err="1">
                <a:effectLst/>
                <a:ea typeface="Calibri" panose="020F0502020204030204" pitchFamily="34" charset="0"/>
              </a:rPr>
              <a:t>г.о.Чапаевск</a:t>
            </a:r>
            <a:endParaRPr lang="ru-RU" sz="2400" dirty="0">
              <a:effectLst/>
              <a:ea typeface="Calibri" panose="020F0502020204030204" pitchFamily="34" charset="0"/>
            </a:endParaRPr>
          </a:p>
          <a:p>
            <a:r>
              <a:rPr lang="ru-RU" sz="2400" dirty="0">
                <a:effectLst/>
                <a:ea typeface="Calibri" panose="020F0502020204030204" pitchFamily="34" charset="0"/>
              </a:rPr>
              <a:t>ГБОУ СОШ №9 </a:t>
            </a:r>
            <a:r>
              <a:rPr lang="ru-RU" sz="2400" dirty="0" err="1">
                <a:effectLst/>
                <a:ea typeface="Calibri" panose="020F0502020204030204" pitchFamily="34" charset="0"/>
              </a:rPr>
              <a:t>г.о.Чапаевск</a:t>
            </a:r>
            <a:endParaRPr lang="ru-RU" sz="2400" dirty="0">
              <a:effectLst/>
              <a:ea typeface="Calibri" panose="020F0502020204030204" pitchFamily="34" charset="0"/>
            </a:endParaRPr>
          </a:p>
          <a:p>
            <a:r>
              <a:rPr lang="ru-RU" sz="2400" dirty="0">
                <a:effectLst/>
                <a:ea typeface="Calibri" panose="020F0502020204030204" pitchFamily="34" charset="0"/>
              </a:rPr>
              <a:t>ГБОУ СОШ </a:t>
            </a:r>
            <a:r>
              <a:rPr lang="ru-RU" sz="2400" dirty="0" err="1">
                <a:effectLst/>
                <a:ea typeface="Calibri" panose="020F0502020204030204" pitchFamily="34" charset="0"/>
              </a:rPr>
              <a:t>пос.Прогресс</a:t>
            </a:r>
            <a:endParaRPr lang="ru-RU" sz="2400" dirty="0">
              <a:effectLst/>
              <a:ea typeface="Calibri" panose="020F0502020204030204" pitchFamily="34" charset="0"/>
            </a:endParaRPr>
          </a:p>
          <a:p>
            <a:r>
              <a:rPr lang="ru-RU" sz="2400" dirty="0">
                <a:effectLst/>
                <a:ea typeface="Calibri" panose="020F0502020204030204" pitchFamily="34" charset="0"/>
              </a:rPr>
              <a:t>ГБОУ СОШ №1 </a:t>
            </a:r>
            <a:r>
              <a:rPr lang="ru-RU" sz="2400" dirty="0" err="1">
                <a:effectLst/>
                <a:ea typeface="Calibri" panose="020F0502020204030204" pitchFamily="34" charset="0"/>
              </a:rPr>
              <a:t>с.Приволжье</a:t>
            </a:r>
            <a:endParaRPr lang="ru-RU" sz="2400" dirty="0">
              <a:effectLst/>
              <a:ea typeface="Calibri" panose="020F0502020204030204" pitchFamily="34" charset="0"/>
            </a:endParaRPr>
          </a:p>
          <a:p>
            <a:r>
              <a:rPr lang="ru-RU" sz="2400" dirty="0">
                <a:effectLst/>
                <a:ea typeface="Calibri" panose="020F0502020204030204" pitchFamily="34" charset="0"/>
              </a:rPr>
              <a:t>ГБОУ СОШ </a:t>
            </a:r>
            <a:r>
              <a:rPr lang="ru-RU" sz="2400" dirty="0" err="1">
                <a:ea typeface="Calibri" panose="020F0502020204030204" pitchFamily="34" charset="0"/>
              </a:rPr>
              <a:t>с</a:t>
            </a:r>
            <a:r>
              <a:rPr lang="ru-RU" sz="2400" dirty="0" err="1">
                <a:effectLst/>
                <a:ea typeface="Calibri" panose="020F0502020204030204" pitchFamily="34" charset="0"/>
              </a:rPr>
              <a:t>.Ильмень</a:t>
            </a:r>
            <a:endParaRPr lang="ru-RU" sz="2400" dirty="0">
              <a:effectLst/>
              <a:ea typeface="Calibri" panose="020F0502020204030204" pitchFamily="34" charset="0"/>
            </a:endParaRPr>
          </a:p>
          <a:p>
            <a:r>
              <a:rPr lang="ru-RU" sz="2400" dirty="0">
                <a:effectLst/>
                <a:ea typeface="Calibri" panose="020F0502020204030204" pitchFamily="34" charset="0"/>
              </a:rPr>
              <a:t>ГБОУ СОШ </a:t>
            </a:r>
            <a:r>
              <a:rPr lang="ru-RU" sz="2400" dirty="0" err="1">
                <a:effectLst/>
                <a:ea typeface="Calibri" panose="020F0502020204030204" pitchFamily="34" charset="0"/>
              </a:rPr>
              <a:t>с.Екатериновка</a:t>
            </a:r>
            <a:r>
              <a:rPr lang="ru-RU" sz="2400" dirty="0">
                <a:effectLst/>
                <a:ea typeface="Calibri" panose="020F0502020204030204" pitchFamily="34" charset="0"/>
              </a:rPr>
              <a:t> </a:t>
            </a:r>
            <a:r>
              <a:rPr lang="ru-RU" sz="2400" dirty="0" err="1">
                <a:effectLst/>
                <a:ea typeface="Calibri" panose="020F0502020204030204" pitchFamily="34" charset="0"/>
              </a:rPr>
              <a:t>м.р.Безенчукский</a:t>
            </a:r>
            <a:endParaRPr lang="ru-RU" sz="2400" dirty="0">
              <a:effectLst/>
              <a:ea typeface="Calibri" panose="020F0502020204030204" pitchFamily="34" charset="0"/>
            </a:endParaRPr>
          </a:p>
          <a:p>
            <a:r>
              <a:rPr lang="ru-RU" sz="2400" dirty="0">
                <a:effectLst/>
                <a:ea typeface="Calibri" panose="020F0502020204030204" pitchFamily="34" charset="0"/>
              </a:rPr>
              <a:t>ГБОУ СОШ </a:t>
            </a:r>
            <a:r>
              <a:rPr lang="ru-RU" sz="2400" dirty="0" err="1">
                <a:effectLst/>
                <a:ea typeface="Calibri" panose="020F0502020204030204" pitchFamily="34" charset="0"/>
              </a:rPr>
              <a:t>с.Натальино</a:t>
            </a:r>
            <a:endParaRPr lang="ru-RU" sz="2400" dirty="0">
              <a:effectLst/>
              <a:ea typeface="Calibri" panose="020F0502020204030204" pitchFamily="34" charset="0"/>
            </a:endParaRPr>
          </a:p>
          <a:p>
            <a:r>
              <a:rPr lang="ru-RU" sz="2400" dirty="0">
                <a:effectLst/>
                <a:ea typeface="Calibri" panose="020F0502020204030204" pitchFamily="34" charset="0"/>
              </a:rPr>
              <a:t>ГБОУ СОШ </a:t>
            </a:r>
            <a:r>
              <a:rPr lang="ru-RU" sz="2400" dirty="0" err="1">
                <a:effectLst/>
                <a:ea typeface="Calibri" panose="020F0502020204030204" pitchFamily="34" charset="0"/>
              </a:rPr>
              <a:t>пос.Прибой</a:t>
            </a:r>
            <a:endParaRPr lang="ru-RU" sz="2000" b="1" kern="0" dirty="0"/>
          </a:p>
        </p:txBody>
      </p:sp>
    </p:spTree>
    <p:extLst>
      <p:ext uri="{BB962C8B-B14F-4D97-AF65-F5344CB8AC3E}">
        <p14:creationId xmlns:p14="http://schemas.microsoft.com/office/powerpoint/2010/main" val="31832459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81600" y="152400"/>
            <a:ext cx="6934200" cy="646331"/>
          </a:xfrm>
        </p:spPr>
        <p:txBody>
          <a:bodyPr/>
          <a:lstStyle/>
          <a:p>
            <a:r>
              <a:rPr lang="ru-RU" dirty="0"/>
              <a:t>Выявленные замечания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"/>
          </p:nvPr>
        </p:nvSpPr>
        <p:spPr>
          <a:xfrm>
            <a:off x="275571" y="809671"/>
            <a:ext cx="5105400" cy="1477328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txBody>
          <a:bodyPr/>
          <a:lstStyle/>
          <a:p>
            <a:pPr algn="ctr"/>
            <a:r>
              <a:rPr lang="ru-RU" sz="1600" b="1" dirty="0">
                <a:ea typeface="Calibri" panose="020F0502020204030204" pitchFamily="34" charset="0"/>
              </a:rPr>
              <a:t>О</a:t>
            </a:r>
            <a:r>
              <a:rPr lang="ru-RU" sz="1600" b="1" dirty="0">
                <a:effectLst/>
                <a:ea typeface="Calibri" panose="020F0502020204030204" pitchFamily="34" charset="0"/>
              </a:rPr>
              <a:t>тсутствует </a:t>
            </a:r>
            <a:r>
              <a:rPr lang="ru-RU" sz="1600" b="1" dirty="0">
                <a:ea typeface="Calibri" panose="020F0502020204030204" pitchFamily="34" charset="0"/>
              </a:rPr>
              <a:t>учебный план</a:t>
            </a:r>
            <a:r>
              <a:rPr lang="ru-RU" sz="1600" b="1" dirty="0">
                <a:effectLst/>
                <a:ea typeface="Calibri" panose="020F0502020204030204" pitchFamily="34" charset="0"/>
              </a:rPr>
              <a:t> и/или </a:t>
            </a:r>
          </a:p>
          <a:p>
            <a:pPr algn="ctr"/>
            <a:r>
              <a:rPr lang="ru-RU" sz="1600" b="1" dirty="0">
                <a:effectLst/>
                <a:ea typeface="Calibri" panose="020F0502020204030204" pitchFamily="34" charset="0"/>
              </a:rPr>
              <a:t>календарный график </a:t>
            </a:r>
          </a:p>
          <a:p>
            <a:r>
              <a:rPr lang="ru-RU" sz="1600" dirty="0">
                <a:effectLst/>
                <a:ea typeface="Calibri" panose="020F0502020204030204" pitchFamily="34" charset="0"/>
              </a:rPr>
              <a:t>ГБОУ ООШ </a:t>
            </a:r>
            <a:r>
              <a:rPr lang="ru-RU" sz="1600" dirty="0" err="1">
                <a:effectLst/>
                <a:ea typeface="Calibri" panose="020F0502020204030204" pitchFamily="34" charset="0"/>
              </a:rPr>
              <a:t>с.Степняки</a:t>
            </a:r>
            <a:endParaRPr lang="ru-RU" sz="1600" dirty="0">
              <a:effectLst/>
              <a:ea typeface="Calibri" panose="020F0502020204030204" pitchFamily="34" charset="0"/>
            </a:endParaRPr>
          </a:p>
          <a:p>
            <a:r>
              <a:rPr lang="ru-RU" sz="1600" dirty="0">
                <a:effectLst/>
                <a:ea typeface="Calibri" panose="020F0502020204030204" pitchFamily="34" charset="0"/>
              </a:rPr>
              <a:t>ГБОУ СОШ №8 </a:t>
            </a:r>
            <a:r>
              <a:rPr lang="ru-RU" sz="1600" dirty="0" err="1">
                <a:effectLst/>
                <a:ea typeface="Calibri" panose="020F0502020204030204" pitchFamily="34" charset="0"/>
              </a:rPr>
              <a:t>г.о.Чапаевск</a:t>
            </a:r>
            <a:endParaRPr lang="ru-RU" sz="1600" dirty="0">
              <a:effectLst/>
              <a:ea typeface="Calibri" panose="020F0502020204030204" pitchFamily="34" charset="0"/>
            </a:endParaRPr>
          </a:p>
          <a:p>
            <a:r>
              <a:rPr lang="ru-RU" sz="1600" dirty="0">
                <a:effectLst/>
                <a:ea typeface="Calibri" panose="020F0502020204030204" pitchFamily="34" charset="0"/>
              </a:rPr>
              <a:t>ГБОУ ООШ </a:t>
            </a:r>
            <a:r>
              <a:rPr lang="ru-RU" sz="1600" dirty="0" err="1">
                <a:effectLst/>
                <a:ea typeface="Calibri" panose="020F0502020204030204" pitchFamily="34" charset="0"/>
              </a:rPr>
              <a:t>пос.Гражданский</a:t>
            </a:r>
            <a:endParaRPr lang="ru-RU" sz="1600" dirty="0">
              <a:effectLst/>
              <a:ea typeface="Calibri" panose="020F0502020204030204" pitchFamily="34" charset="0"/>
            </a:endParaRPr>
          </a:p>
          <a:p>
            <a:r>
              <a:rPr lang="ru-RU" sz="1600" dirty="0">
                <a:effectLst/>
                <a:ea typeface="Calibri" panose="020F0502020204030204" pitchFamily="34" charset="0"/>
              </a:rPr>
              <a:t>ГБОУ НШ №1 </a:t>
            </a:r>
            <a:r>
              <a:rPr lang="ru-RU" sz="1600" dirty="0" err="1">
                <a:effectLst/>
                <a:ea typeface="Calibri" panose="020F0502020204030204" pitchFamily="34" charset="0"/>
              </a:rPr>
              <a:t>с.Хворостянка</a:t>
            </a:r>
            <a:endParaRPr lang="ru-RU" sz="1600" b="1" dirty="0">
              <a:effectLst/>
              <a:ea typeface="Calibri" panose="020F0502020204030204" pitchFamily="34" charset="0"/>
            </a:endParaRPr>
          </a:p>
        </p:txBody>
      </p:sp>
      <p:sp>
        <p:nvSpPr>
          <p:cNvPr id="4" name="Подзаголовок 2">
            <a:extLst>
              <a:ext uri="{FF2B5EF4-FFF2-40B4-BE49-F238E27FC236}">
                <a16:creationId xmlns:a16="http://schemas.microsoft.com/office/drawing/2014/main" id="{682E46C1-A88E-4E58-AF84-8F2E106DCA2B}"/>
              </a:ext>
            </a:extLst>
          </p:cNvPr>
          <p:cNvSpPr txBox="1">
            <a:spLocks/>
          </p:cNvSpPr>
          <p:nvPr/>
        </p:nvSpPr>
        <p:spPr>
          <a:xfrm>
            <a:off x="275570" y="2681961"/>
            <a:ext cx="5105401" cy="196977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txBody>
          <a:bodyPr wrap="square" lIns="0" tIns="0" rIns="0" bIns="0">
            <a:spAutoFit/>
          </a:bodyPr>
          <a:lstStyle>
            <a:lvl1pPr marL="0">
              <a:defRPr b="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dirty="0">
                <a:ea typeface="Calibri" panose="020F0502020204030204" pitchFamily="34" charset="0"/>
              </a:rPr>
              <a:t>Е</a:t>
            </a:r>
            <a:r>
              <a:rPr lang="ru-RU" sz="1600" b="1" dirty="0">
                <a:effectLst/>
                <a:ea typeface="Calibri" panose="020F0502020204030204" pitchFamily="34" charset="0"/>
              </a:rPr>
              <a:t>сть ошибки с максимальной нагрузкой/часами</a:t>
            </a:r>
          </a:p>
          <a:p>
            <a:r>
              <a:rPr lang="ru-RU" sz="1600" dirty="0">
                <a:effectLst/>
                <a:ea typeface="Calibri" panose="020F0502020204030204" pitchFamily="34" charset="0"/>
              </a:rPr>
              <a:t>ГБОУ СОШ №8 </a:t>
            </a:r>
            <a:r>
              <a:rPr lang="ru-RU" sz="1600" dirty="0" err="1">
                <a:effectLst/>
                <a:ea typeface="Calibri" panose="020F0502020204030204" pitchFamily="34" charset="0"/>
              </a:rPr>
              <a:t>г.о.Чапаевск</a:t>
            </a:r>
            <a:endParaRPr lang="ru-RU" sz="1600" dirty="0">
              <a:effectLst/>
              <a:ea typeface="Calibri" panose="020F0502020204030204" pitchFamily="34" charset="0"/>
            </a:endParaRPr>
          </a:p>
          <a:p>
            <a:r>
              <a:rPr lang="ru-RU" sz="1600" dirty="0">
                <a:effectLst/>
                <a:ea typeface="Calibri" panose="020F0502020204030204" pitchFamily="34" charset="0"/>
              </a:rPr>
              <a:t>ГБОУ СОШ </a:t>
            </a:r>
            <a:r>
              <a:rPr lang="ru-RU" sz="1600" dirty="0" err="1">
                <a:effectLst/>
                <a:ea typeface="Calibri" panose="020F0502020204030204" pitchFamily="34" charset="0"/>
              </a:rPr>
              <a:t>с.Переволоки</a:t>
            </a:r>
            <a:endParaRPr lang="ru-RU" sz="1600" dirty="0">
              <a:effectLst/>
              <a:ea typeface="Calibri" panose="020F0502020204030204" pitchFamily="34" charset="0"/>
            </a:endParaRPr>
          </a:p>
          <a:p>
            <a:r>
              <a:rPr lang="ru-RU" sz="1600" dirty="0">
                <a:effectLst/>
                <a:ea typeface="Calibri" panose="020F0502020204030204" pitchFamily="34" charset="0"/>
              </a:rPr>
              <a:t>ГБОУ СОШ </a:t>
            </a:r>
            <a:r>
              <a:rPr lang="ru-RU" sz="1600" dirty="0" err="1">
                <a:effectLst/>
                <a:ea typeface="Calibri" panose="020F0502020204030204" pitchFamily="34" charset="0"/>
              </a:rPr>
              <a:t>пос.Новоспасский</a:t>
            </a:r>
            <a:endParaRPr lang="ru-RU" sz="1600" dirty="0">
              <a:effectLst/>
              <a:ea typeface="Calibri" panose="020F0502020204030204" pitchFamily="34" charset="0"/>
            </a:endParaRPr>
          </a:p>
          <a:p>
            <a:r>
              <a:rPr lang="ru-RU" sz="1600" dirty="0">
                <a:effectLst/>
                <a:ea typeface="Calibri" panose="020F0502020204030204" pitchFamily="34" charset="0"/>
              </a:rPr>
              <a:t>ГБОУ ООШ </a:t>
            </a:r>
            <a:r>
              <a:rPr lang="ru-RU" sz="1600" dirty="0" err="1">
                <a:effectLst/>
                <a:ea typeface="Calibri" panose="020F0502020204030204" pitchFamily="34" charset="0"/>
              </a:rPr>
              <a:t>с.Заволжье</a:t>
            </a:r>
            <a:endParaRPr lang="ru-RU" sz="1600" dirty="0">
              <a:effectLst/>
              <a:ea typeface="Calibri" panose="020F0502020204030204" pitchFamily="34" charset="0"/>
            </a:endParaRPr>
          </a:p>
          <a:p>
            <a:r>
              <a:rPr lang="ru-RU" sz="1600" dirty="0">
                <a:effectLst/>
                <a:ea typeface="Calibri" panose="020F0502020204030204" pitchFamily="34" charset="0"/>
              </a:rPr>
              <a:t>ГБОУ СОШ </a:t>
            </a:r>
            <a:r>
              <a:rPr lang="ru-RU" sz="1600" dirty="0" err="1">
                <a:effectLst/>
                <a:ea typeface="Calibri" panose="020F0502020204030204" pitchFamily="34" charset="0"/>
              </a:rPr>
              <a:t>пос.Ленинский</a:t>
            </a:r>
            <a:endParaRPr lang="ru-RU" sz="1600" dirty="0">
              <a:effectLst/>
              <a:ea typeface="Calibri" panose="020F0502020204030204" pitchFamily="34" charset="0"/>
            </a:endParaRPr>
          </a:p>
          <a:p>
            <a:r>
              <a:rPr lang="ru-RU" sz="1600" dirty="0">
                <a:effectLst/>
                <a:ea typeface="Calibri" panose="020F0502020204030204" pitchFamily="34" charset="0"/>
              </a:rPr>
              <a:t>ГБОУ СОШ </a:t>
            </a:r>
            <a:r>
              <a:rPr lang="ru-RU" sz="1600" dirty="0" err="1">
                <a:effectLst/>
                <a:ea typeface="Calibri" panose="020F0502020204030204" pitchFamily="34" charset="0"/>
              </a:rPr>
              <a:t>пос.Чапаевский</a:t>
            </a:r>
            <a:endParaRPr lang="ru-RU" sz="1600" dirty="0">
              <a:effectLst/>
              <a:ea typeface="Calibri" panose="020F0502020204030204" pitchFamily="34" charset="0"/>
            </a:endParaRPr>
          </a:p>
          <a:p>
            <a:r>
              <a:rPr lang="ru-RU" sz="1600" dirty="0">
                <a:effectLst/>
                <a:ea typeface="Calibri" panose="020F0502020204030204" pitchFamily="34" charset="0"/>
              </a:rPr>
              <a:t>ГБОУ ООШ </a:t>
            </a:r>
            <a:r>
              <a:rPr lang="ru-RU" sz="1600" dirty="0" err="1">
                <a:effectLst/>
                <a:ea typeface="Calibri" panose="020F0502020204030204" pitchFamily="34" charset="0"/>
              </a:rPr>
              <a:t>с.Михайло</a:t>
            </a:r>
            <a:r>
              <a:rPr lang="ru-RU" sz="1600" dirty="0">
                <a:effectLst/>
                <a:ea typeface="Calibri" panose="020F0502020204030204" pitchFamily="34" charset="0"/>
              </a:rPr>
              <a:t>-Овсянка</a:t>
            </a:r>
            <a:endParaRPr lang="ru-RU" sz="1600" kern="0" dirty="0"/>
          </a:p>
        </p:txBody>
      </p:sp>
      <p:sp>
        <p:nvSpPr>
          <p:cNvPr id="5" name="Подзаголовок 2">
            <a:extLst>
              <a:ext uri="{FF2B5EF4-FFF2-40B4-BE49-F238E27FC236}">
                <a16:creationId xmlns:a16="http://schemas.microsoft.com/office/drawing/2014/main" id="{8B6AA954-3299-4C15-AF75-6BF0C915C6D4}"/>
              </a:ext>
            </a:extLst>
          </p:cNvPr>
          <p:cNvSpPr txBox="1">
            <a:spLocks/>
          </p:cNvSpPr>
          <p:nvPr/>
        </p:nvSpPr>
        <p:spPr>
          <a:xfrm>
            <a:off x="277916" y="5269468"/>
            <a:ext cx="5105400" cy="126188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txBody>
          <a:bodyPr wrap="square" lIns="0" tIns="0" rIns="0" bIns="0">
            <a:spAutoFit/>
          </a:bodyPr>
          <a:lstStyle>
            <a:lvl1pPr marL="0">
              <a:defRPr b="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dirty="0">
                <a:ea typeface="Calibri" panose="020F0502020204030204" pitchFamily="34" charset="0"/>
              </a:rPr>
              <a:t>В</a:t>
            </a:r>
            <a:r>
              <a:rPr lang="ru-RU" sz="1600" b="1" dirty="0">
                <a:effectLst/>
                <a:ea typeface="Calibri" panose="020F0502020204030204" pitchFamily="34" charset="0"/>
              </a:rPr>
              <a:t> ООП присутствуют названия других ОО </a:t>
            </a:r>
          </a:p>
          <a:p>
            <a:r>
              <a:rPr lang="ru-RU" sz="1600" dirty="0">
                <a:effectLst/>
                <a:ea typeface="Calibri" panose="020F0502020204030204" pitchFamily="34" charset="0"/>
              </a:rPr>
              <a:t>ГБОУ СОШ №4 </a:t>
            </a:r>
            <a:r>
              <a:rPr lang="ru-RU" sz="1600" dirty="0" err="1">
                <a:effectLst/>
                <a:ea typeface="Calibri" panose="020F0502020204030204" pitchFamily="34" charset="0"/>
              </a:rPr>
              <a:t>г.о.Чапаевск</a:t>
            </a:r>
            <a:endParaRPr lang="ru-RU" sz="1600" dirty="0">
              <a:effectLst/>
              <a:ea typeface="Calibri" panose="020F0502020204030204" pitchFamily="34" charset="0"/>
            </a:endParaRPr>
          </a:p>
          <a:p>
            <a:r>
              <a:rPr lang="ru-RU" sz="1600" dirty="0">
                <a:effectLst/>
                <a:ea typeface="Calibri" panose="020F0502020204030204" pitchFamily="34" charset="0"/>
              </a:rPr>
              <a:t>ГБОУ СОШ №8 </a:t>
            </a:r>
            <a:r>
              <a:rPr lang="ru-RU" sz="1600" dirty="0" err="1">
                <a:effectLst/>
                <a:ea typeface="Calibri" panose="020F0502020204030204" pitchFamily="34" charset="0"/>
              </a:rPr>
              <a:t>г.о.Чапаевск</a:t>
            </a:r>
            <a:endParaRPr lang="ru-RU" sz="1600" dirty="0">
              <a:effectLst/>
              <a:ea typeface="Calibri" panose="020F0502020204030204" pitchFamily="34" charset="0"/>
            </a:endParaRPr>
          </a:p>
          <a:p>
            <a:r>
              <a:rPr lang="ru-RU" sz="1600" dirty="0">
                <a:effectLst/>
                <a:ea typeface="Calibri" panose="020F0502020204030204" pitchFamily="34" charset="0"/>
              </a:rPr>
              <a:t>ГБОУ СОШ </a:t>
            </a:r>
            <a:r>
              <a:rPr lang="ru-RU" sz="1600" dirty="0" err="1">
                <a:effectLst/>
                <a:ea typeface="Calibri" panose="020F0502020204030204" pitchFamily="34" charset="0"/>
              </a:rPr>
              <a:t>с.Преполовенка</a:t>
            </a:r>
            <a:endParaRPr lang="ru-RU" sz="1600" dirty="0">
              <a:effectLst/>
              <a:ea typeface="Calibri" panose="020F0502020204030204" pitchFamily="34" charset="0"/>
            </a:endParaRPr>
          </a:p>
          <a:p>
            <a:r>
              <a:rPr lang="ru-RU" sz="1600" dirty="0">
                <a:effectLst/>
                <a:ea typeface="Calibri" panose="020F0502020204030204" pitchFamily="34" charset="0"/>
              </a:rPr>
              <a:t>ГБОУ СОШ </a:t>
            </a:r>
            <a:r>
              <a:rPr lang="ru-RU" sz="1600" dirty="0" err="1">
                <a:effectLst/>
                <a:ea typeface="Calibri" panose="020F0502020204030204" pitchFamily="34" charset="0"/>
              </a:rPr>
              <a:t>с.Кашпир</a:t>
            </a:r>
            <a:endParaRPr lang="ru-RU" sz="1600" b="1" kern="0" dirty="0"/>
          </a:p>
        </p:txBody>
      </p:sp>
      <p:sp>
        <p:nvSpPr>
          <p:cNvPr id="6" name="Подзаголовок 2">
            <a:extLst>
              <a:ext uri="{FF2B5EF4-FFF2-40B4-BE49-F238E27FC236}">
                <a16:creationId xmlns:a16="http://schemas.microsoft.com/office/drawing/2014/main" id="{52ECD354-CCA2-4553-8444-68A2370DFB88}"/>
              </a:ext>
            </a:extLst>
          </p:cNvPr>
          <p:cNvSpPr txBox="1">
            <a:spLocks/>
          </p:cNvSpPr>
          <p:nvPr/>
        </p:nvSpPr>
        <p:spPr>
          <a:xfrm>
            <a:off x="5562600" y="798731"/>
            <a:ext cx="6351484" cy="581697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txBody>
          <a:bodyPr wrap="square" lIns="0" tIns="0" rIns="0" bIns="0">
            <a:spAutoFit/>
          </a:bodyPr>
          <a:lstStyle>
            <a:lvl1pPr marL="0">
              <a:defRPr b="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b="1" dirty="0">
                <a:ea typeface="Calibri" panose="020F0502020204030204" pitchFamily="34" charset="0"/>
              </a:rPr>
              <a:t>В</a:t>
            </a:r>
            <a:r>
              <a:rPr lang="ru-RU" b="1" dirty="0">
                <a:effectLst/>
                <a:ea typeface="Calibri" panose="020F0502020204030204" pitchFamily="34" charset="0"/>
              </a:rPr>
              <a:t> названии документов присутствует слово «Примерная» </a:t>
            </a:r>
          </a:p>
          <a:p>
            <a:r>
              <a:rPr lang="ru-RU" sz="2000" dirty="0">
                <a:effectLst/>
                <a:ea typeface="Calibri" panose="020F0502020204030204" pitchFamily="34" charset="0"/>
              </a:rPr>
              <a:t>ГБОУ СОШ №3 </a:t>
            </a:r>
            <a:r>
              <a:rPr lang="ru-RU" sz="2000" dirty="0" err="1">
                <a:effectLst/>
                <a:ea typeface="Calibri" panose="020F0502020204030204" pitchFamily="34" charset="0"/>
              </a:rPr>
              <a:t>с.Приволжье</a:t>
            </a:r>
            <a:endParaRPr lang="ru-RU" sz="2000" dirty="0">
              <a:effectLst/>
              <a:ea typeface="Calibri" panose="020F0502020204030204" pitchFamily="34" charset="0"/>
            </a:endParaRPr>
          </a:p>
          <a:p>
            <a:r>
              <a:rPr lang="ru-RU" sz="2000" dirty="0">
                <a:effectLst/>
                <a:ea typeface="Calibri" panose="020F0502020204030204" pitchFamily="34" charset="0"/>
              </a:rPr>
              <a:t>ГБОУ СОШ №4 </a:t>
            </a:r>
            <a:r>
              <a:rPr lang="ru-RU" sz="2000" dirty="0" err="1">
                <a:effectLst/>
                <a:ea typeface="Calibri" panose="020F0502020204030204" pitchFamily="34" charset="0"/>
              </a:rPr>
              <a:t>г.о.Чапаевск</a:t>
            </a:r>
            <a:endParaRPr lang="ru-RU" sz="2000" dirty="0">
              <a:effectLst/>
              <a:ea typeface="Calibri" panose="020F0502020204030204" pitchFamily="34" charset="0"/>
            </a:endParaRPr>
          </a:p>
          <a:p>
            <a:r>
              <a:rPr lang="ru-RU" sz="2000" dirty="0">
                <a:effectLst/>
                <a:ea typeface="Calibri" panose="020F0502020204030204" pitchFamily="34" charset="0"/>
              </a:rPr>
              <a:t>ГБОУ СОШ №8 </a:t>
            </a:r>
            <a:r>
              <a:rPr lang="ru-RU" sz="2000" dirty="0" err="1">
                <a:effectLst/>
                <a:ea typeface="Calibri" panose="020F0502020204030204" pitchFamily="34" charset="0"/>
              </a:rPr>
              <a:t>г.о.Чапаевск</a:t>
            </a:r>
            <a:endParaRPr lang="ru-RU" sz="2000" dirty="0">
              <a:effectLst/>
              <a:ea typeface="Calibri" panose="020F0502020204030204" pitchFamily="34" charset="0"/>
            </a:endParaRPr>
          </a:p>
          <a:p>
            <a:r>
              <a:rPr lang="ru-RU" sz="2000" dirty="0">
                <a:effectLst/>
                <a:ea typeface="Calibri" panose="020F0502020204030204" pitchFamily="34" charset="0"/>
              </a:rPr>
              <a:t>ГБОУ СОШ №9 </a:t>
            </a:r>
            <a:r>
              <a:rPr lang="ru-RU" sz="2000" dirty="0" err="1">
                <a:effectLst/>
                <a:ea typeface="Calibri" panose="020F0502020204030204" pitchFamily="34" charset="0"/>
              </a:rPr>
              <a:t>г.о.Чапаевск</a:t>
            </a:r>
            <a:endParaRPr lang="ru-RU" sz="2000" dirty="0">
              <a:effectLst/>
              <a:ea typeface="Calibri" panose="020F0502020204030204" pitchFamily="34" charset="0"/>
            </a:endParaRPr>
          </a:p>
          <a:p>
            <a:r>
              <a:rPr lang="ru-RU" sz="2000" dirty="0">
                <a:ea typeface="Calibri" panose="020F0502020204030204" pitchFamily="34" charset="0"/>
              </a:rPr>
              <a:t>ГБОУ СОШ №2 </a:t>
            </a:r>
            <a:r>
              <a:rPr lang="ru-RU" sz="2000" dirty="0" err="1">
                <a:ea typeface="Calibri" panose="020F0502020204030204" pitchFamily="34" charset="0"/>
              </a:rPr>
              <a:t>п.г.т.Безенчук</a:t>
            </a:r>
            <a:endParaRPr lang="ru-RU" sz="2000" dirty="0">
              <a:effectLst/>
              <a:ea typeface="Calibri" panose="020F0502020204030204" pitchFamily="34" charset="0"/>
            </a:endParaRPr>
          </a:p>
          <a:p>
            <a:r>
              <a:rPr lang="ru-RU" sz="2000" dirty="0">
                <a:effectLst/>
                <a:ea typeface="Calibri" panose="020F0502020204030204" pitchFamily="34" charset="0"/>
              </a:rPr>
              <a:t>ГБОУ СОШ </a:t>
            </a:r>
            <a:r>
              <a:rPr lang="ru-RU" sz="2000" dirty="0" err="1">
                <a:effectLst/>
                <a:ea typeface="Calibri" panose="020F0502020204030204" pitchFamily="34" charset="0"/>
              </a:rPr>
              <a:t>с.Натальино</a:t>
            </a:r>
            <a:endParaRPr lang="ru-RU" sz="2000" dirty="0">
              <a:effectLst/>
              <a:ea typeface="Calibri" panose="020F0502020204030204" pitchFamily="34" charset="0"/>
            </a:endParaRPr>
          </a:p>
          <a:p>
            <a:r>
              <a:rPr lang="ru-RU" sz="2000" dirty="0">
                <a:effectLst/>
                <a:ea typeface="Calibri" panose="020F0502020204030204" pitchFamily="34" charset="0"/>
              </a:rPr>
              <a:t>ГБОУ СОШ </a:t>
            </a:r>
            <a:r>
              <a:rPr lang="ru-RU" sz="2000" dirty="0" err="1">
                <a:effectLst/>
                <a:ea typeface="Calibri" panose="020F0502020204030204" pitchFamily="34" charset="0"/>
              </a:rPr>
              <a:t>с.Ольгино</a:t>
            </a:r>
            <a:endParaRPr lang="ru-RU" sz="2000" dirty="0">
              <a:effectLst/>
              <a:ea typeface="Calibri" panose="020F0502020204030204" pitchFamily="34" charset="0"/>
            </a:endParaRPr>
          </a:p>
          <a:p>
            <a:r>
              <a:rPr lang="ru-RU" sz="2000" dirty="0">
                <a:effectLst/>
                <a:ea typeface="Calibri" panose="020F0502020204030204" pitchFamily="34" charset="0"/>
              </a:rPr>
              <a:t>ГБОУ ООШ </a:t>
            </a:r>
            <a:r>
              <a:rPr lang="ru-RU" sz="2000" dirty="0" err="1">
                <a:effectLst/>
                <a:ea typeface="Calibri" panose="020F0502020204030204" pitchFamily="34" charset="0"/>
              </a:rPr>
              <a:t>с.Песочное</a:t>
            </a:r>
            <a:endParaRPr lang="ru-RU" sz="2000" dirty="0">
              <a:effectLst/>
              <a:ea typeface="Calibri" panose="020F0502020204030204" pitchFamily="34" charset="0"/>
            </a:endParaRPr>
          </a:p>
          <a:p>
            <a:r>
              <a:rPr lang="ru-RU" sz="2000" dirty="0">
                <a:effectLst/>
                <a:ea typeface="Calibri" panose="020F0502020204030204" pitchFamily="34" charset="0"/>
              </a:rPr>
              <a:t>ГБОУ СОШ </a:t>
            </a:r>
            <a:r>
              <a:rPr lang="ru-RU" sz="2000" dirty="0" err="1">
                <a:effectLst/>
                <a:ea typeface="Calibri" panose="020F0502020204030204" pitchFamily="34" charset="0"/>
              </a:rPr>
              <a:t>с.Преполовенка</a:t>
            </a:r>
            <a:endParaRPr lang="ru-RU" sz="2000" dirty="0">
              <a:effectLst/>
              <a:ea typeface="Calibri" panose="020F0502020204030204" pitchFamily="34" charset="0"/>
            </a:endParaRPr>
          </a:p>
          <a:p>
            <a:r>
              <a:rPr lang="ru-RU" sz="2000" dirty="0">
                <a:effectLst/>
                <a:ea typeface="Calibri" panose="020F0502020204030204" pitchFamily="34" charset="0"/>
              </a:rPr>
              <a:t>ГБОУ ООШ </a:t>
            </a:r>
            <a:r>
              <a:rPr lang="ru-RU" sz="2000" dirty="0" err="1">
                <a:effectLst/>
                <a:ea typeface="Calibri" panose="020F0502020204030204" pitchFamily="34" charset="0"/>
              </a:rPr>
              <a:t>с.Васильевка</a:t>
            </a:r>
            <a:endParaRPr lang="ru-RU" sz="2000" dirty="0">
              <a:effectLst/>
              <a:ea typeface="Calibri" panose="020F0502020204030204" pitchFamily="34" charset="0"/>
            </a:endParaRPr>
          </a:p>
          <a:p>
            <a:r>
              <a:rPr lang="ru-RU" sz="2000" dirty="0">
                <a:effectLst/>
                <a:ea typeface="Calibri" panose="020F0502020204030204" pitchFamily="34" charset="0"/>
              </a:rPr>
              <a:t>ГБОУ СОШ </a:t>
            </a:r>
            <a:r>
              <a:rPr lang="ru-RU" sz="2000" dirty="0" err="1">
                <a:effectLst/>
                <a:ea typeface="Calibri" panose="020F0502020204030204" pitchFamily="34" charset="0"/>
              </a:rPr>
              <a:t>пос.Алексеевский</a:t>
            </a:r>
            <a:endParaRPr lang="ru-RU" sz="2000" dirty="0">
              <a:effectLst/>
              <a:ea typeface="Calibri" panose="020F0502020204030204" pitchFamily="34" charset="0"/>
            </a:endParaRPr>
          </a:p>
          <a:p>
            <a:r>
              <a:rPr lang="ru-RU" sz="2000" dirty="0">
                <a:effectLst/>
                <a:ea typeface="Calibri" panose="020F0502020204030204" pitchFamily="34" charset="0"/>
              </a:rPr>
              <a:t>ГБОУ СОШ </a:t>
            </a:r>
            <a:r>
              <a:rPr lang="ru-RU" sz="2000" dirty="0" err="1">
                <a:effectLst/>
                <a:ea typeface="Calibri" panose="020F0502020204030204" pitchFamily="34" charset="0"/>
              </a:rPr>
              <a:t>пос.Ленинский</a:t>
            </a:r>
            <a:endParaRPr lang="ru-RU" sz="2000" dirty="0">
              <a:effectLst/>
              <a:ea typeface="Calibri" panose="020F0502020204030204" pitchFamily="34" charset="0"/>
            </a:endParaRPr>
          </a:p>
          <a:p>
            <a:r>
              <a:rPr lang="ru-RU" sz="2000" dirty="0">
                <a:effectLst/>
                <a:ea typeface="Calibri" panose="020F0502020204030204" pitchFamily="34" charset="0"/>
              </a:rPr>
              <a:t>ГБОУ СОШ </a:t>
            </a:r>
            <a:r>
              <a:rPr lang="ru-RU" sz="2000" dirty="0" err="1">
                <a:effectLst/>
                <a:ea typeface="Calibri" panose="020F0502020204030204" pitchFamily="34" charset="0"/>
              </a:rPr>
              <a:t>пос.Чапаевский</a:t>
            </a:r>
            <a:endParaRPr lang="ru-RU" sz="2000" dirty="0">
              <a:effectLst/>
              <a:ea typeface="Calibri" panose="020F0502020204030204" pitchFamily="34" charset="0"/>
            </a:endParaRPr>
          </a:p>
          <a:p>
            <a:r>
              <a:rPr lang="ru-RU" sz="2000" dirty="0">
                <a:effectLst/>
                <a:ea typeface="Calibri" panose="020F0502020204030204" pitchFamily="34" charset="0"/>
              </a:rPr>
              <a:t>ГБОУ СОШ </a:t>
            </a:r>
            <a:r>
              <a:rPr lang="ru-RU" sz="2000" dirty="0" err="1">
                <a:effectLst/>
                <a:ea typeface="Calibri" panose="020F0502020204030204" pitchFamily="34" charset="0"/>
              </a:rPr>
              <a:t>с.Криволучье</a:t>
            </a:r>
            <a:r>
              <a:rPr lang="ru-RU" sz="2000" dirty="0">
                <a:effectLst/>
                <a:ea typeface="Calibri" panose="020F0502020204030204" pitchFamily="34" charset="0"/>
              </a:rPr>
              <a:t>-Ивановка</a:t>
            </a:r>
          </a:p>
          <a:p>
            <a:r>
              <a:rPr lang="ru-RU" sz="2000" dirty="0">
                <a:effectLst/>
                <a:ea typeface="Calibri" panose="020F0502020204030204" pitchFamily="34" charset="0"/>
              </a:rPr>
              <a:t>ГБОУ ООШ </a:t>
            </a:r>
            <a:r>
              <a:rPr lang="ru-RU" sz="2000" dirty="0" err="1">
                <a:effectLst/>
                <a:ea typeface="Calibri" panose="020F0502020204030204" pitchFamily="34" charset="0"/>
              </a:rPr>
              <a:t>пос.Гражданский</a:t>
            </a:r>
            <a:endParaRPr lang="ru-RU" sz="2000" dirty="0">
              <a:effectLst/>
              <a:ea typeface="Calibri" panose="020F0502020204030204" pitchFamily="34" charset="0"/>
            </a:endParaRPr>
          </a:p>
          <a:p>
            <a:r>
              <a:rPr lang="ru-RU" sz="2000" dirty="0">
                <a:effectLst/>
                <a:ea typeface="Calibri" panose="020F0502020204030204" pitchFamily="34" charset="0"/>
              </a:rPr>
              <a:t>ГБОУ ООШ </a:t>
            </a:r>
            <a:r>
              <a:rPr lang="ru-RU" sz="2000" dirty="0" err="1">
                <a:effectLst/>
                <a:ea typeface="Calibri" panose="020F0502020204030204" pitchFamily="34" charset="0"/>
              </a:rPr>
              <a:t>с.Тяглое</a:t>
            </a:r>
            <a:r>
              <a:rPr lang="ru-RU" sz="2000" dirty="0">
                <a:effectLst/>
                <a:ea typeface="Calibri" panose="020F0502020204030204" pitchFamily="34" charset="0"/>
              </a:rPr>
              <a:t> Озеро</a:t>
            </a:r>
          </a:p>
          <a:p>
            <a:r>
              <a:rPr lang="ru-RU" sz="2000" dirty="0">
                <a:effectLst/>
                <a:ea typeface="Calibri" panose="020F0502020204030204" pitchFamily="34" charset="0"/>
              </a:rPr>
              <a:t>ГБОУ ООШ </a:t>
            </a:r>
            <a:r>
              <a:rPr lang="ru-RU" sz="2000" dirty="0" err="1">
                <a:effectLst/>
                <a:ea typeface="Calibri" panose="020F0502020204030204" pitchFamily="34" charset="0"/>
              </a:rPr>
              <a:t>с.Абашево</a:t>
            </a:r>
            <a:endParaRPr lang="ru-RU" sz="2000" dirty="0">
              <a:effectLst/>
              <a:ea typeface="Calibri" panose="020F0502020204030204" pitchFamily="34" charset="0"/>
            </a:endParaRPr>
          </a:p>
          <a:p>
            <a:r>
              <a:rPr lang="ru-RU" sz="2000" dirty="0">
                <a:effectLst/>
                <a:ea typeface="Calibri" panose="020F0502020204030204" pitchFamily="34" charset="0"/>
              </a:rPr>
              <a:t>ГБОУ ООШ </a:t>
            </a:r>
            <a:r>
              <a:rPr lang="ru-RU" sz="2000" dirty="0" err="1">
                <a:effectLst/>
                <a:ea typeface="Calibri" panose="020F0502020204030204" pitchFamily="34" charset="0"/>
              </a:rPr>
              <a:t>с.Романовка</a:t>
            </a:r>
            <a:endParaRPr lang="ru-RU" sz="2000" b="1" kern="0" dirty="0"/>
          </a:p>
        </p:txBody>
      </p:sp>
    </p:spTree>
    <p:extLst>
      <p:ext uri="{BB962C8B-B14F-4D97-AF65-F5344CB8AC3E}">
        <p14:creationId xmlns:p14="http://schemas.microsoft.com/office/powerpoint/2010/main" val="29040322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81600" y="152400"/>
            <a:ext cx="6934200" cy="492443"/>
          </a:xfrm>
        </p:spPr>
        <p:txBody>
          <a:bodyPr/>
          <a:lstStyle/>
          <a:p>
            <a:r>
              <a:rPr lang="ru-RU" sz="3200" dirty="0"/>
              <a:t>Замечания по рабочим программам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"/>
          </p:nvPr>
        </p:nvSpPr>
        <p:spPr>
          <a:xfrm>
            <a:off x="76201" y="780716"/>
            <a:ext cx="3733799" cy="4431983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txBody>
          <a:bodyPr/>
          <a:lstStyle/>
          <a:p>
            <a:pPr algn="ctr"/>
            <a:r>
              <a:rPr lang="ru-RU" b="1" dirty="0">
                <a:ea typeface="Calibri" panose="020F0502020204030204" pitchFamily="34" charset="0"/>
              </a:rPr>
              <a:t>О</a:t>
            </a:r>
            <a:r>
              <a:rPr lang="ru-RU" b="1" dirty="0">
                <a:effectLst/>
                <a:ea typeface="Calibri" panose="020F0502020204030204" pitchFamily="34" charset="0"/>
              </a:rPr>
              <a:t>тсутствует часть рабочих программ по предметам</a:t>
            </a:r>
          </a:p>
          <a:p>
            <a:pPr algn="l"/>
            <a:r>
              <a:rPr lang="ru-RU" dirty="0">
                <a:effectLst/>
                <a:ea typeface="Calibri" panose="020F0502020204030204" pitchFamily="34" charset="0"/>
              </a:rPr>
              <a:t>ГБОУ ООШ №23 </a:t>
            </a:r>
            <a:r>
              <a:rPr lang="ru-RU" dirty="0" err="1">
                <a:effectLst/>
                <a:ea typeface="Calibri" panose="020F0502020204030204" pitchFamily="34" charset="0"/>
              </a:rPr>
              <a:t>г.о.Чапаевск</a:t>
            </a:r>
            <a:endParaRPr lang="ru-RU" dirty="0">
              <a:effectLst/>
              <a:ea typeface="Calibri" panose="020F0502020204030204" pitchFamily="34" charset="0"/>
            </a:endParaRPr>
          </a:p>
          <a:p>
            <a:pPr algn="l"/>
            <a:r>
              <a:rPr lang="ru-RU" dirty="0">
                <a:effectLst/>
                <a:ea typeface="Calibri" panose="020F0502020204030204" pitchFamily="34" charset="0"/>
              </a:rPr>
              <a:t>ГКОУ для детей-сирот </a:t>
            </a:r>
            <a:r>
              <a:rPr lang="ru-RU" dirty="0" err="1">
                <a:effectLst/>
                <a:ea typeface="Calibri" panose="020F0502020204030204" pitchFamily="34" charset="0"/>
              </a:rPr>
              <a:t>г.о.Чапаевск</a:t>
            </a:r>
            <a:endParaRPr lang="ru-RU" dirty="0">
              <a:effectLst/>
              <a:ea typeface="Calibri" panose="020F0502020204030204" pitchFamily="34" charset="0"/>
            </a:endParaRPr>
          </a:p>
          <a:p>
            <a:pPr algn="l"/>
            <a:r>
              <a:rPr lang="ru-RU" dirty="0">
                <a:effectLst/>
                <a:ea typeface="Calibri" panose="020F0502020204030204" pitchFamily="34" charset="0"/>
              </a:rPr>
              <a:t>ГБОУ СОШ №2 </a:t>
            </a:r>
            <a:r>
              <a:rPr lang="ru-RU" dirty="0" err="1">
                <a:effectLst/>
                <a:ea typeface="Calibri" panose="020F0502020204030204" pitchFamily="34" charset="0"/>
              </a:rPr>
              <a:t>п.г.т.Безенчук</a:t>
            </a:r>
            <a:endParaRPr lang="ru-RU" dirty="0">
              <a:effectLst/>
              <a:ea typeface="Calibri" panose="020F0502020204030204" pitchFamily="34" charset="0"/>
            </a:endParaRPr>
          </a:p>
          <a:p>
            <a:pPr algn="l"/>
            <a:r>
              <a:rPr lang="ru-RU" dirty="0">
                <a:effectLst/>
                <a:ea typeface="Calibri" panose="020F0502020204030204" pitchFamily="34" charset="0"/>
              </a:rPr>
              <a:t>ГБОУ СОШ </a:t>
            </a:r>
            <a:r>
              <a:rPr lang="ru-RU" dirty="0" err="1">
                <a:effectLst/>
                <a:ea typeface="Calibri" panose="020F0502020204030204" pitchFamily="34" charset="0"/>
              </a:rPr>
              <a:t>п.г.т.Осинки</a:t>
            </a:r>
            <a:endParaRPr lang="ru-RU" dirty="0">
              <a:effectLst/>
              <a:ea typeface="Calibri" panose="020F0502020204030204" pitchFamily="34" charset="0"/>
            </a:endParaRPr>
          </a:p>
          <a:p>
            <a:pPr algn="l"/>
            <a:r>
              <a:rPr lang="ru-RU" dirty="0">
                <a:effectLst/>
                <a:ea typeface="Calibri" panose="020F0502020204030204" pitchFamily="34" charset="0"/>
              </a:rPr>
              <a:t>ГБОУ СОШ </a:t>
            </a:r>
            <a:r>
              <a:rPr lang="ru-RU" dirty="0" err="1">
                <a:effectLst/>
                <a:ea typeface="Calibri" panose="020F0502020204030204" pitchFamily="34" charset="0"/>
              </a:rPr>
              <a:t>с.Натальино</a:t>
            </a:r>
            <a:endParaRPr lang="ru-RU" dirty="0">
              <a:effectLst/>
              <a:ea typeface="Calibri" panose="020F0502020204030204" pitchFamily="34" charset="0"/>
            </a:endParaRPr>
          </a:p>
          <a:p>
            <a:pPr algn="l"/>
            <a:r>
              <a:rPr lang="ru-RU" dirty="0">
                <a:effectLst/>
                <a:ea typeface="Calibri" panose="020F0502020204030204" pitchFamily="34" charset="0"/>
              </a:rPr>
              <a:t>ГБОУ СОШ </a:t>
            </a:r>
            <a:r>
              <a:rPr lang="ru-RU" dirty="0" err="1">
                <a:effectLst/>
                <a:ea typeface="Calibri" panose="020F0502020204030204" pitchFamily="34" charset="0"/>
              </a:rPr>
              <a:t>пос.Ленинский</a:t>
            </a:r>
            <a:endParaRPr lang="ru-RU" dirty="0">
              <a:effectLst/>
              <a:ea typeface="Calibri" panose="020F0502020204030204" pitchFamily="34" charset="0"/>
            </a:endParaRPr>
          </a:p>
          <a:p>
            <a:pPr algn="l"/>
            <a:r>
              <a:rPr lang="ru-RU" dirty="0">
                <a:effectLst/>
                <a:ea typeface="Calibri" panose="020F0502020204030204" pitchFamily="34" charset="0"/>
              </a:rPr>
              <a:t>ГБОУ СОШ </a:t>
            </a:r>
            <a:r>
              <a:rPr lang="ru-RU" dirty="0" err="1">
                <a:effectLst/>
                <a:ea typeface="Calibri" panose="020F0502020204030204" pitchFamily="34" charset="0"/>
              </a:rPr>
              <a:t>с.Волчанка</a:t>
            </a:r>
            <a:endParaRPr lang="ru-RU" dirty="0">
              <a:effectLst/>
              <a:ea typeface="Calibri" panose="020F0502020204030204" pitchFamily="34" charset="0"/>
            </a:endParaRPr>
          </a:p>
          <a:p>
            <a:pPr algn="l"/>
            <a:r>
              <a:rPr lang="ru-RU" dirty="0">
                <a:effectLst/>
                <a:ea typeface="Calibri" panose="020F0502020204030204" pitchFamily="34" charset="0"/>
              </a:rPr>
              <a:t>ГБОУ СОШ </a:t>
            </a:r>
            <a:r>
              <a:rPr lang="ru-RU" dirty="0" err="1">
                <a:effectLst/>
                <a:ea typeface="Calibri" panose="020F0502020204030204" pitchFamily="34" charset="0"/>
              </a:rPr>
              <a:t>с.Колывань</a:t>
            </a:r>
            <a:endParaRPr lang="ru-RU" dirty="0">
              <a:effectLst/>
              <a:ea typeface="Calibri" panose="020F0502020204030204" pitchFamily="34" charset="0"/>
            </a:endParaRPr>
          </a:p>
          <a:p>
            <a:pPr algn="l"/>
            <a:r>
              <a:rPr lang="ru-RU" dirty="0">
                <a:effectLst/>
                <a:ea typeface="Calibri" panose="020F0502020204030204" pitchFamily="34" charset="0"/>
              </a:rPr>
              <a:t>ГБОУ ООШ </a:t>
            </a:r>
            <a:r>
              <a:rPr lang="ru-RU" dirty="0" err="1">
                <a:effectLst/>
                <a:ea typeface="Calibri" panose="020F0502020204030204" pitchFamily="34" charset="0"/>
              </a:rPr>
              <a:t>пос.Гражданский</a:t>
            </a:r>
            <a:endParaRPr lang="ru-RU" dirty="0">
              <a:effectLst/>
              <a:ea typeface="Calibri" panose="020F0502020204030204" pitchFamily="34" charset="0"/>
            </a:endParaRPr>
          </a:p>
          <a:p>
            <a:pPr algn="l"/>
            <a:r>
              <a:rPr lang="ru-RU" dirty="0">
                <a:effectLst/>
                <a:ea typeface="Calibri" panose="020F0502020204030204" pitchFamily="34" charset="0"/>
              </a:rPr>
              <a:t>ГБОУ СОШ </a:t>
            </a:r>
            <a:r>
              <a:rPr lang="ru-RU" dirty="0" err="1">
                <a:effectLst/>
                <a:ea typeface="Calibri" panose="020F0502020204030204" pitchFamily="34" charset="0"/>
              </a:rPr>
              <a:t>с.Пестравка</a:t>
            </a:r>
            <a:endParaRPr lang="ru-RU" dirty="0">
              <a:effectLst/>
              <a:ea typeface="Calibri" panose="020F0502020204030204" pitchFamily="34" charset="0"/>
            </a:endParaRPr>
          </a:p>
          <a:p>
            <a:pPr algn="l"/>
            <a:r>
              <a:rPr lang="ru-RU" dirty="0">
                <a:effectLst/>
                <a:ea typeface="Calibri" panose="020F0502020204030204" pitchFamily="34" charset="0"/>
              </a:rPr>
              <a:t>ГБОУ ООШ </a:t>
            </a:r>
            <a:r>
              <a:rPr lang="ru-RU" dirty="0" err="1">
                <a:effectLst/>
                <a:ea typeface="Calibri" panose="020F0502020204030204" pitchFamily="34" charset="0"/>
              </a:rPr>
              <a:t>с.Михайло</a:t>
            </a:r>
            <a:r>
              <a:rPr lang="ru-RU" dirty="0">
                <a:effectLst/>
                <a:ea typeface="Calibri" panose="020F0502020204030204" pitchFamily="34" charset="0"/>
              </a:rPr>
              <a:t>-Овсянка</a:t>
            </a:r>
          </a:p>
          <a:p>
            <a:pPr algn="l"/>
            <a:r>
              <a:rPr lang="ru-RU" dirty="0">
                <a:effectLst/>
                <a:ea typeface="Calibri" panose="020F0502020204030204" pitchFamily="34" charset="0"/>
              </a:rPr>
              <a:t>ГБОУ ООШ </a:t>
            </a:r>
            <a:r>
              <a:rPr lang="ru-RU" dirty="0" err="1">
                <a:effectLst/>
                <a:ea typeface="Calibri" panose="020F0502020204030204" pitchFamily="34" charset="0"/>
              </a:rPr>
              <a:t>с.Тяглое</a:t>
            </a:r>
            <a:r>
              <a:rPr lang="ru-RU" dirty="0">
                <a:effectLst/>
                <a:ea typeface="Calibri" panose="020F0502020204030204" pitchFamily="34" charset="0"/>
              </a:rPr>
              <a:t> Озеро</a:t>
            </a:r>
          </a:p>
          <a:p>
            <a:pPr algn="l"/>
            <a:r>
              <a:rPr lang="ru-RU" dirty="0">
                <a:effectLst/>
                <a:ea typeface="Calibri" panose="020F0502020204030204" pitchFamily="34" charset="0"/>
              </a:rPr>
              <a:t>ГБОУ ООШ </a:t>
            </a:r>
            <a:r>
              <a:rPr lang="ru-RU" dirty="0" err="1">
                <a:effectLst/>
                <a:ea typeface="Calibri" panose="020F0502020204030204" pitchFamily="34" charset="0"/>
              </a:rPr>
              <a:t>с.Абашево</a:t>
            </a:r>
            <a:endParaRPr lang="ru-RU" dirty="0">
              <a:effectLst/>
              <a:ea typeface="Calibri" panose="020F0502020204030204" pitchFamily="34" charset="0"/>
            </a:endParaRPr>
          </a:p>
          <a:p>
            <a:pPr algn="l"/>
            <a:r>
              <a:rPr lang="ru-RU" dirty="0">
                <a:effectLst/>
                <a:ea typeface="Calibri" panose="020F0502020204030204" pitchFamily="34" charset="0"/>
              </a:rPr>
              <a:t>ГБОУ СОШ </a:t>
            </a:r>
            <a:r>
              <a:rPr lang="ru-RU" dirty="0" err="1">
                <a:effectLst/>
                <a:ea typeface="Calibri" panose="020F0502020204030204" pitchFamily="34" charset="0"/>
              </a:rPr>
              <a:t>с.Новокуровка</a:t>
            </a:r>
            <a:endParaRPr lang="ru-RU" b="1" dirty="0">
              <a:effectLst/>
              <a:ea typeface="Calibri" panose="020F0502020204030204" pitchFamily="34" charset="0"/>
            </a:endParaRPr>
          </a:p>
        </p:txBody>
      </p:sp>
      <p:sp>
        <p:nvSpPr>
          <p:cNvPr id="6" name="Подзаголовок 2">
            <a:extLst>
              <a:ext uri="{FF2B5EF4-FFF2-40B4-BE49-F238E27FC236}">
                <a16:creationId xmlns:a16="http://schemas.microsoft.com/office/drawing/2014/main" id="{52ECD354-CCA2-4553-8444-68A2370DFB88}"/>
              </a:ext>
            </a:extLst>
          </p:cNvPr>
          <p:cNvSpPr txBox="1">
            <a:spLocks/>
          </p:cNvSpPr>
          <p:nvPr/>
        </p:nvSpPr>
        <p:spPr>
          <a:xfrm>
            <a:off x="7674746" y="797510"/>
            <a:ext cx="4441053" cy="526297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txBody>
          <a:bodyPr wrap="square" lIns="0" tIns="0" rIns="0" bIns="0">
            <a:spAutoFit/>
          </a:bodyPr>
          <a:lstStyle>
            <a:lvl1pPr marL="0">
              <a:defRPr b="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b="1" dirty="0">
                <a:ea typeface="Calibri" panose="020F0502020204030204" pitchFamily="34" charset="0"/>
              </a:rPr>
              <a:t>О</a:t>
            </a:r>
            <a:r>
              <a:rPr lang="ru-RU" sz="1800" b="1" dirty="0">
                <a:effectLst/>
                <a:ea typeface="Calibri" panose="020F0502020204030204" pitchFamily="34" charset="0"/>
              </a:rPr>
              <a:t>тсутствуют </a:t>
            </a:r>
            <a:r>
              <a:rPr lang="ru-RU" b="1" dirty="0">
                <a:ea typeface="Calibri" panose="020F0502020204030204" pitchFamily="34" charset="0"/>
              </a:rPr>
              <a:t>ЭОР </a:t>
            </a:r>
          </a:p>
          <a:p>
            <a:pPr algn="ctr"/>
            <a:r>
              <a:rPr lang="ru-RU" b="1" dirty="0">
                <a:ea typeface="Calibri" panose="020F0502020204030204" pitchFamily="34" charset="0"/>
              </a:rPr>
              <a:t>(электронные образовательные ресурсы)</a:t>
            </a:r>
            <a:r>
              <a:rPr lang="ru-RU" sz="1800" b="1" dirty="0">
                <a:effectLst/>
                <a:ea typeface="Calibri" panose="020F0502020204030204" pitchFamily="34" charset="0"/>
              </a:rPr>
              <a:t> </a:t>
            </a:r>
          </a:p>
          <a:p>
            <a:r>
              <a:rPr lang="ru-RU" sz="1800" dirty="0">
                <a:effectLst/>
                <a:ea typeface="Calibri" panose="020F0502020204030204" pitchFamily="34" charset="0"/>
              </a:rPr>
              <a:t>ГБОУ СОШ </a:t>
            </a:r>
            <a:r>
              <a:rPr lang="ru-RU" sz="1800" dirty="0" err="1">
                <a:effectLst/>
                <a:ea typeface="Calibri" panose="020F0502020204030204" pitchFamily="34" charset="0"/>
              </a:rPr>
              <a:t>пос.Новоспасский</a:t>
            </a:r>
            <a:endParaRPr lang="ru-RU" sz="1800" dirty="0">
              <a:effectLst/>
              <a:ea typeface="Calibri" panose="020F0502020204030204" pitchFamily="34" charset="0"/>
            </a:endParaRPr>
          </a:p>
          <a:p>
            <a:r>
              <a:rPr lang="ru-RU" sz="1800" dirty="0">
                <a:effectLst/>
                <a:ea typeface="Calibri" panose="020F0502020204030204" pitchFamily="34" charset="0"/>
              </a:rPr>
              <a:t>ГБОУ ООШ </a:t>
            </a:r>
            <a:r>
              <a:rPr lang="ru-RU" sz="1800" dirty="0" err="1">
                <a:effectLst/>
                <a:ea typeface="Calibri" panose="020F0502020204030204" pitchFamily="34" charset="0"/>
              </a:rPr>
              <a:t>с.Заволжье</a:t>
            </a:r>
            <a:endParaRPr lang="ru-RU" sz="1800" dirty="0">
              <a:effectLst/>
              <a:ea typeface="Calibri" panose="020F0502020204030204" pitchFamily="34" charset="0"/>
            </a:endParaRPr>
          </a:p>
          <a:p>
            <a:r>
              <a:rPr lang="ru-RU" sz="1800" dirty="0">
                <a:effectLst/>
                <a:ea typeface="Calibri" panose="020F0502020204030204" pitchFamily="34" charset="0"/>
              </a:rPr>
              <a:t>ГБОУ СОШ </a:t>
            </a:r>
            <a:r>
              <a:rPr lang="ru-RU" sz="1800" dirty="0" err="1">
                <a:effectLst/>
                <a:ea typeface="Calibri" panose="020F0502020204030204" pitchFamily="34" charset="0"/>
              </a:rPr>
              <a:t>с.Екатериновка</a:t>
            </a:r>
            <a:r>
              <a:rPr lang="ru-RU" sz="1800" dirty="0">
                <a:effectLst/>
                <a:ea typeface="Calibri" panose="020F0502020204030204" pitchFamily="34" charset="0"/>
              </a:rPr>
              <a:t> </a:t>
            </a:r>
            <a:r>
              <a:rPr lang="ru-RU" sz="1800" dirty="0" err="1">
                <a:effectLst/>
                <a:ea typeface="Calibri" panose="020F0502020204030204" pitchFamily="34" charset="0"/>
              </a:rPr>
              <a:t>м.р.Приволжский</a:t>
            </a:r>
            <a:endParaRPr lang="ru-RU" sz="1800" dirty="0">
              <a:effectLst/>
              <a:ea typeface="Calibri" panose="020F0502020204030204" pitchFamily="34" charset="0"/>
            </a:endParaRPr>
          </a:p>
          <a:p>
            <a:r>
              <a:rPr lang="ru-RU" sz="1800" dirty="0">
                <a:effectLst/>
                <a:ea typeface="Calibri" panose="020F0502020204030204" pitchFamily="34" charset="0"/>
              </a:rPr>
              <a:t>ГБОУ СОШ </a:t>
            </a:r>
            <a:r>
              <a:rPr lang="ru-RU" sz="1800" dirty="0" err="1">
                <a:effectLst/>
                <a:ea typeface="Calibri" panose="020F0502020204030204" pitchFamily="34" charset="0"/>
              </a:rPr>
              <a:t>п.г.т.Осинки</a:t>
            </a:r>
            <a:endParaRPr lang="ru-RU" sz="1800" dirty="0">
              <a:effectLst/>
              <a:ea typeface="Calibri" panose="020F0502020204030204" pitchFamily="34" charset="0"/>
            </a:endParaRPr>
          </a:p>
          <a:p>
            <a:r>
              <a:rPr lang="ru-RU" sz="1800" dirty="0">
                <a:effectLst/>
                <a:ea typeface="Calibri" panose="020F0502020204030204" pitchFamily="34" charset="0"/>
              </a:rPr>
              <a:t>ГБОУ СОШ ж.-д. </a:t>
            </a:r>
            <a:r>
              <a:rPr lang="ru-RU" sz="1800" dirty="0" err="1">
                <a:effectLst/>
                <a:ea typeface="Calibri" panose="020F0502020204030204" pitchFamily="34" charset="0"/>
              </a:rPr>
              <a:t>ст.Звезда</a:t>
            </a:r>
            <a:endParaRPr lang="ru-RU" sz="1800" dirty="0">
              <a:effectLst/>
              <a:ea typeface="Calibri" panose="020F0502020204030204" pitchFamily="34" charset="0"/>
            </a:endParaRPr>
          </a:p>
          <a:p>
            <a:r>
              <a:rPr lang="ru-RU" sz="1800" dirty="0">
                <a:effectLst/>
                <a:ea typeface="Calibri" panose="020F0502020204030204" pitchFamily="34" charset="0"/>
              </a:rPr>
              <a:t>ГБОУ СОШ </a:t>
            </a:r>
            <a:r>
              <a:rPr lang="ru-RU" sz="1800" dirty="0" err="1">
                <a:effectLst/>
                <a:ea typeface="Calibri" panose="020F0502020204030204" pitchFamily="34" charset="0"/>
              </a:rPr>
              <a:t>с.Натальино</a:t>
            </a:r>
            <a:endParaRPr lang="ru-RU" sz="1800" dirty="0">
              <a:effectLst/>
              <a:ea typeface="Calibri" panose="020F0502020204030204" pitchFamily="34" charset="0"/>
            </a:endParaRPr>
          </a:p>
          <a:p>
            <a:r>
              <a:rPr lang="ru-RU" sz="1800" dirty="0">
                <a:effectLst/>
                <a:ea typeface="Calibri" panose="020F0502020204030204" pitchFamily="34" charset="0"/>
              </a:rPr>
              <a:t>ГБОУ СОШ </a:t>
            </a:r>
            <a:r>
              <a:rPr lang="ru-RU" sz="1800" dirty="0" err="1">
                <a:effectLst/>
                <a:ea typeface="Calibri" panose="020F0502020204030204" pitchFamily="34" charset="0"/>
              </a:rPr>
              <a:t>пос.Прибой</a:t>
            </a:r>
            <a:endParaRPr lang="ru-RU" sz="1800" dirty="0">
              <a:effectLst/>
              <a:ea typeface="Calibri" panose="020F0502020204030204" pitchFamily="34" charset="0"/>
            </a:endParaRPr>
          </a:p>
          <a:p>
            <a:r>
              <a:rPr lang="ru-RU" sz="1800" dirty="0">
                <a:effectLst/>
                <a:ea typeface="Calibri" panose="020F0502020204030204" pitchFamily="34" charset="0"/>
              </a:rPr>
              <a:t>ГБОУ ООШ </a:t>
            </a:r>
            <a:r>
              <a:rPr lang="ru-RU" sz="1800" dirty="0" err="1">
                <a:effectLst/>
                <a:ea typeface="Calibri" panose="020F0502020204030204" pitchFamily="34" charset="0"/>
              </a:rPr>
              <a:t>с.Васильевка</a:t>
            </a:r>
            <a:endParaRPr lang="ru-RU" sz="1800" dirty="0">
              <a:effectLst/>
              <a:ea typeface="Calibri" panose="020F0502020204030204" pitchFamily="34" charset="0"/>
            </a:endParaRPr>
          </a:p>
          <a:p>
            <a:r>
              <a:rPr lang="ru-RU" sz="1800" dirty="0">
                <a:effectLst/>
                <a:ea typeface="Calibri" panose="020F0502020204030204" pitchFamily="34" charset="0"/>
              </a:rPr>
              <a:t>ГБОУ СОШ </a:t>
            </a:r>
            <a:r>
              <a:rPr lang="ru-RU" sz="1800" dirty="0" err="1">
                <a:effectLst/>
                <a:ea typeface="Calibri" panose="020F0502020204030204" pitchFamily="34" charset="0"/>
              </a:rPr>
              <a:t>пос.Кировский</a:t>
            </a:r>
            <a:endParaRPr lang="ru-RU" sz="1800" dirty="0">
              <a:effectLst/>
              <a:ea typeface="Calibri" panose="020F0502020204030204" pitchFamily="34" charset="0"/>
            </a:endParaRPr>
          </a:p>
          <a:p>
            <a:r>
              <a:rPr lang="ru-RU" sz="1800" dirty="0">
                <a:effectLst/>
                <a:ea typeface="Calibri" panose="020F0502020204030204" pitchFamily="34" charset="0"/>
              </a:rPr>
              <a:t>ГБОУ СОШ </a:t>
            </a:r>
            <a:r>
              <a:rPr lang="ru-RU" sz="1800" dirty="0" err="1">
                <a:effectLst/>
                <a:ea typeface="Calibri" panose="020F0502020204030204" pitchFamily="34" charset="0"/>
              </a:rPr>
              <a:t>пос.Чапаевский</a:t>
            </a:r>
            <a:endParaRPr lang="ru-RU" sz="1800" dirty="0">
              <a:effectLst/>
              <a:ea typeface="Calibri" panose="020F0502020204030204" pitchFamily="34" charset="0"/>
            </a:endParaRPr>
          </a:p>
          <a:p>
            <a:r>
              <a:rPr lang="ru-RU" sz="1800" dirty="0">
                <a:effectLst/>
                <a:ea typeface="Calibri" panose="020F0502020204030204" pitchFamily="34" charset="0"/>
              </a:rPr>
              <a:t>ГБОУ СОШ </a:t>
            </a:r>
            <a:r>
              <a:rPr lang="ru-RU" sz="1800" dirty="0" err="1">
                <a:effectLst/>
                <a:ea typeface="Calibri" panose="020F0502020204030204" pitchFamily="34" charset="0"/>
              </a:rPr>
              <a:t>с.Андросовка</a:t>
            </a:r>
            <a:endParaRPr lang="ru-RU" sz="1800" dirty="0">
              <a:effectLst/>
              <a:ea typeface="Calibri" panose="020F0502020204030204" pitchFamily="34" charset="0"/>
            </a:endParaRPr>
          </a:p>
          <a:p>
            <a:r>
              <a:rPr lang="ru-RU" sz="1800" dirty="0">
                <a:effectLst/>
                <a:ea typeface="Calibri" panose="020F0502020204030204" pitchFamily="34" charset="0"/>
              </a:rPr>
              <a:t>ГБОУ СОШ </a:t>
            </a:r>
            <a:r>
              <a:rPr lang="ru-RU" sz="1800" dirty="0" err="1">
                <a:effectLst/>
                <a:ea typeface="Calibri" panose="020F0502020204030204" pitchFamily="34" charset="0"/>
              </a:rPr>
              <a:t>с.Волчанка</a:t>
            </a:r>
            <a:endParaRPr lang="ru-RU" sz="1800" dirty="0">
              <a:effectLst/>
              <a:ea typeface="Calibri" panose="020F0502020204030204" pitchFamily="34" charset="0"/>
            </a:endParaRPr>
          </a:p>
          <a:p>
            <a:r>
              <a:rPr lang="ru-RU" sz="1800" dirty="0">
                <a:effectLst/>
                <a:ea typeface="Calibri" panose="020F0502020204030204" pitchFamily="34" charset="0"/>
              </a:rPr>
              <a:t>ГБОУ СОШ </a:t>
            </a:r>
            <a:r>
              <a:rPr lang="ru-RU" sz="1800" dirty="0" err="1">
                <a:effectLst/>
                <a:ea typeface="Calibri" panose="020F0502020204030204" pitchFamily="34" charset="0"/>
              </a:rPr>
              <a:t>с.Колывань</a:t>
            </a:r>
            <a:endParaRPr lang="ru-RU" sz="1800" dirty="0">
              <a:effectLst/>
              <a:ea typeface="Calibri" panose="020F0502020204030204" pitchFamily="34" charset="0"/>
            </a:endParaRPr>
          </a:p>
          <a:p>
            <a:r>
              <a:rPr lang="ru-RU" sz="1800" dirty="0">
                <a:effectLst/>
                <a:ea typeface="Calibri" panose="020F0502020204030204" pitchFamily="34" charset="0"/>
              </a:rPr>
              <a:t>ГБОУ СОШ </a:t>
            </a:r>
            <a:r>
              <a:rPr lang="ru-RU" sz="1800" dirty="0" err="1">
                <a:effectLst/>
                <a:ea typeface="Calibri" panose="020F0502020204030204" pitchFamily="34" charset="0"/>
              </a:rPr>
              <a:t>с.Криволучье</a:t>
            </a:r>
            <a:r>
              <a:rPr lang="ru-RU" sz="1800" dirty="0">
                <a:effectLst/>
                <a:ea typeface="Calibri" panose="020F0502020204030204" pitchFamily="34" charset="0"/>
              </a:rPr>
              <a:t>-Ивановка</a:t>
            </a:r>
          </a:p>
          <a:p>
            <a:r>
              <a:rPr lang="ru-RU" sz="1800" dirty="0">
                <a:effectLst/>
                <a:ea typeface="Calibri" panose="020F0502020204030204" pitchFamily="34" charset="0"/>
              </a:rPr>
              <a:t>ГБОУ ООШ </a:t>
            </a:r>
            <a:r>
              <a:rPr lang="ru-RU" sz="1800" dirty="0" err="1">
                <a:effectLst/>
                <a:ea typeface="Calibri" panose="020F0502020204030204" pitchFamily="34" charset="0"/>
              </a:rPr>
              <a:t>пос.Гражданский</a:t>
            </a:r>
            <a:endParaRPr lang="ru-RU" sz="1800" dirty="0">
              <a:effectLst/>
              <a:ea typeface="Calibri" panose="020F0502020204030204" pitchFamily="34" charset="0"/>
            </a:endParaRPr>
          </a:p>
          <a:p>
            <a:r>
              <a:rPr lang="ru-RU" sz="1800" dirty="0">
                <a:effectLst/>
                <a:ea typeface="Calibri" panose="020F0502020204030204" pitchFamily="34" charset="0"/>
              </a:rPr>
              <a:t>ГБОУ СОШ </a:t>
            </a:r>
            <a:r>
              <a:rPr lang="ru-RU" sz="1800" dirty="0" err="1">
                <a:effectLst/>
                <a:ea typeface="Calibri" panose="020F0502020204030204" pitchFamily="34" charset="0"/>
              </a:rPr>
              <a:t>с.Тёпловка</a:t>
            </a:r>
            <a:endParaRPr lang="ru-RU" sz="1800" dirty="0">
              <a:effectLst/>
              <a:ea typeface="Calibri" panose="020F0502020204030204" pitchFamily="34" charset="0"/>
            </a:endParaRPr>
          </a:p>
          <a:p>
            <a:r>
              <a:rPr lang="ru-RU" sz="1800" dirty="0">
                <a:effectLst/>
                <a:ea typeface="Calibri" panose="020F0502020204030204" pitchFamily="34" charset="0"/>
              </a:rPr>
              <a:t>ГБОУ ООШ </a:t>
            </a:r>
            <a:r>
              <a:rPr lang="ru-RU" sz="1800" dirty="0" err="1">
                <a:effectLst/>
                <a:ea typeface="Calibri" panose="020F0502020204030204" pitchFamily="34" charset="0"/>
              </a:rPr>
              <a:t>с.Михайло</a:t>
            </a:r>
            <a:r>
              <a:rPr lang="ru-RU" sz="1800" dirty="0">
                <a:effectLst/>
                <a:ea typeface="Calibri" panose="020F0502020204030204" pitchFamily="34" charset="0"/>
              </a:rPr>
              <a:t>-Овсянка</a:t>
            </a:r>
            <a:endParaRPr lang="ru-RU" b="1" kern="0" dirty="0"/>
          </a:p>
        </p:txBody>
      </p:sp>
      <p:sp>
        <p:nvSpPr>
          <p:cNvPr id="7" name="Подзаголовок 2">
            <a:extLst>
              <a:ext uri="{FF2B5EF4-FFF2-40B4-BE49-F238E27FC236}">
                <a16:creationId xmlns:a16="http://schemas.microsoft.com/office/drawing/2014/main" id="{D87794B0-8E8D-4463-8351-1B150B1B6081}"/>
              </a:ext>
            </a:extLst>
          </p:cNvPr>
          <p:cNvSpPr txBox="1">
            <a:spLocks/>
          </p:cNvSpPr>
          <p:nvPr/>
        </p:nvSpPr>
        <p:spPr>
          <a:xfrm>
            <a:off x="4191000" y="798471"/>
            <a:ext cx="3102747" cy="249299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txBody>
          <a:bodyPr wrap="square" lIns="0" tIns="0" rIns="0" bIns="0">
            <a:spAutoFit/>
          </a:bodyPr>
          <a:lstStyle>
            <a:lvl1pPr marL="0">
              <a:defRPr b="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b="1" dirty="0">
                <a:ea typeface="Calibri" panose="020F0502020204030204" pitchFamily="34" charset="0"/>
              </a:rPr>
              <a:t>С</a:t>
            </a:r>
            <a:r>
              <a:rPr lang="ru-RU" sz="1800" b="1" dirty="0">
                <a:effectLst/>
                <a:ea typeface="Calibri" panose="020F0502020204030204" pitchFamily="34" charset="0"/>
              </a:rPr>
              <a:t>труктура рабочих программ не соответствует требованиям ФГОС 2021</a:t>
            </a:r>
            <a:r>
              <a:rPr lang="ru-RU" sz="1800" dirty="0">
                <a:effectLst/>
                <a:ea typeface="Calibri" panose="020F0502020204030204" pitchFamily="34" charset="0"/>
              </a:rPr>
              <a:t> </a:t>
            </a:r>
          </a:p>
          <a:p>
            <a:r>
              <a:rPr lang="ru-RU" sz="1800" dirty="0">
                <a:effectLst/>
                <a:ea typeface="Calibri" panose="020F0502020204030204" pitchFamily="34" charset="0"/>
              </a:rPr>
              <a:t>ГБОУ ООШ </a:t>
            </a:r>
            <a:r>
              <a:rPr lang="ru-RU" sz="1800" dirty="0" err="1">
                <a:effectLst/>
                <a:ea typeface="Calibri" panose="020F0502020204030204" pitchFamily="34" charset="0"/>
              </a:rPr>
              <a:t>с.Заволжье</a:t>
            </a:r>
            <a:endParaRPr lang="ru-RU" sz="1800" dirty="0">
              <a:effectLst/>
              <a:ea typeface="Calibri" panose="020F0502020204030204" pitchFamily="34" charset="0"/>
            </a:endParaRPr>
          </a:p>
          <a:p>
            <a:r>
              <a:rPr lang="ru-RU" sz="1800" dirty="0">
                <a:effectLst/>
                <a:ea typeface="Calibri" panose="020F0502020204030204" pitchFamily="34" charset="0"/>
              </a:rPr>
              <a:t>ГБОУ ООШ </a:t>
            </a:r>
            <a:r>
              <a:rPr lang="ru-RU" sz="1800" dirty="0" err="1">
                <a:effectLst/>
                <a:ea typeface="Calibri" panose="020F0502020204030204" pitchFamily="34" charset="0"/>
              </a:rPr>
              <a:t>с.Степняки</a:t>
            </a:r>
            <a:endParaRPr lang="ru-RU" sz="1800" dirty="0">
              <a:effectLst/>
              <a:ea typeface="Calibri" panose="020F0502020204030204" pitchFamily="34" charset="0"/>
            </a:endParaRPr>
          </a:p>
          <a:p>
            <a:r>
              <a:rPr lang="ru-RU" sz="1800" dirty="0">
                <a:effectLst/>
                <a:ea typeface="Calibri" panose="020F0502020204030204" pitchFamily="34" charset="0"/>
              </a:rPr>
              <a:t>ГБОУ СОШ </a:t>
            </a:r>
            <a:r>
              <a:rPr lang="ru-RU" sz="1800" dirty="0" err="1">
                <a:effectLst/>
                <a:ea typeface="Calibri" panose="020F0502020204030204" pitchFamily="34" charset="0"/>
              </a:rPr>
              <a:t>с.Преполовенка</a:t>
            </a:r>
            <a:endParaRPr lang="ru-RU" sz="1800" dirty="0">
              <a:effectLst/>
              <a:ea typeface="Calibri" panose="020F0502020204030204" pitchFamily="34" charset="0"/>
            </a:endParaRPr>
          </a:p>
          <a:p>
            <a:r>
              <a:rPr lang="ru-RU" sz="1800" dirty="0">
                <a:effectLst/>
                <a:ea typeface="Calibri" panose="020F0502020204030204" pitchFamily="34" charset="0"/>
              </a:rPr>
              <a:t>ГБОУ СОШ </a:t>
            </a:r>
            <a:r>
              <a:rPr lang="ru-RU" sz="1800" dirty="0" err="1">
                <a:effectLst/>
                <a:ea typeface="Calibri" panose="020F0502020204030204" pitchFamily="34" charset="0"/>
              </a:rPr>
              <a:t>пос.Ленинский</a:t>
            </a:r>
            <a:endParaRPr lang="ru-RU" sz="1800" dirty="0">
              <a:effectLst/>
              <a:ea typeface="Calibri" panose="020F0502020204030204" pitchFamily="34" charset="0"/>
            </a:endParaRPr>
          </a:p>
          <a:p>
            <a:r>
              <a:rPr lang="ru-RU" sz="1800" dirty="0">
                <a:effectLst/>
                <a:ea typeface="Calibri" panose="020F0502020204030204" pitchFamily="34" charset="0"/>
              </a:rPr>
              <a:t>ГБОУ ООШ </a:t>
            </a:r>
            <a:r>
              <a:rPr lang="ru-RU" sz="1800" dirty="0" err="1">
                <a:effectLst/>
                <a:ea typeface="Calibri" panose="020F0502020204030204" pitchFamily="34" charset="0"/>
              </a:rPr>
              <a:t>пос.Гражданский</a:t>
            </a:r>
            <a:endParaRPr lang="ru-RU" sz="1800" dirty="0">
              <a:effectLst/>
              <a:ea typeface="Calibri" panose="020F0502020204030204" pitchFamily="34" charset="0"/>
            </a:endParaRPr>
          </a:p>
          <a:p>
            <a:r>
              <a:rPr lang="ru-RU" sz="1800" dirty="0">
                <a:effectLst/>
                <a:ea typeface="Calibri" panose="020F0502020204030204" pitchFamily="34" charset="0"/>
              </a:rPr>
              <a:t>ГБОУ ООШ </a:t>
            </a:r>
            <a:r>
              <a:rPr lang="ru-RU" sz="1800" dirty="0" err="1">
                <a:effectLst/>
                <a:ea typeface="Calibri" panose="020F0502020204030204" pitchFamily="34" charset="0"/>
              </a:rPr>
              <a:t>с.Михайло</a:t>
            </a:r>
            <a:r>
              <a:rPr lang="ru-RU" sz="1800" dirty="0">
                <a:effectLst/>
                <a:ea typeface="Calibri" panose="020F0502020204030204" pitchFamily="34" charset="0"/>
              </a:rPr>
              <a:t>-Овсянка</a:t>
            </a:r>
            <a:endParaRPr lang="ru-RU" b="1" kern="0" dirty="0"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11294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096000" y="152400"/>
            <a:ext cx="6019800" cy="492443"/>
          </a:xfrm>
        </p:spPr>
        <p:txBody>
          <a:bodyPr/>
          <a:lstStyle/>
          <a:p>
            <a:r>
              <a:rPr lang="ru-RU" sz="3200" dirty="0"/>
              <a:t>Внеурочная деятельность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"/>
          </p:nvPr>
        </p:nvSpPr>
        <p:spPr>
          <a:xfrm>
            <a:off x="228600" y="881777"/>
            <a:ext cx="3520737" cy="2031325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txBody>
          <a:bodyPr/>
          <a:lstStyle/>
          <a:p>
            <a:pPr algn="ctr"/>
            <a:r>
              <a:rPr lang="ru-RU" sz="2200" b="1" dirty="0">
                <a:ea typeface="Calibri" panose="020F0502020204030204" pitchFamily="34" charset="0"/>
              </a:rPr>
              <a:t>О</a:t>
            </a:r>
            <a:r>
              <a:rPr lang="ru-RU" sz="2200" b="1" dirty="0">
                <a:effectLst/>
                <a:ea typeface="Calibri" panose="020F0502020204030204" pitchFamily="34" charset="0"/>
              </a:rPr>
              <a:t>тсутствует план ВД </a:t>
            </a:r>
          </a:p>
          <a:p>
            <a:pPr algn="l"/>
            <a:r>
              <a:rPr lang="ru-RU" sz="2200" dirty="0">
                <a:effectLst/>
                <a:ea typeface="Calibri" panose="020F0502020204030204" pitchFamily="34" charset="0"/>
              </a:rPr>
              <a:t>ГБОУ ООШ </a:t>
            </a:r>
            <a:r>
              <a:rPr lang="ru-RU" sz="2200" dirty="0" err="1">
                <a:effectLst/>
                <a:ea typeface="Calibri" panose="020F0502020204030204" pitchFamily="34" charset="0"/>
              </a:rPr>
              <a:t>с.Степняки</a:t>
            </a:r>
            <a:endParaRPr lang="ru-RU" sz="2200" dirty="0">
              <a:effectLst/>
              <a:ea typeface="Calibri" panose="020F0502020204030204" pitchFamily="34" charset="0"/>
            </a:endParaRPr>
          </a:p>
          <a:p>
            <a:pPr algn="l"/>
            <a:r>
              <a:rPr lang="ru-RU" sz="2200" dirty="0">
                <a:effectLst/>
                <a:ea typeface="Calibri" panose="020F0502020204030204" pitchFamily="34" charset="0"/>
              </a:rPr>
              <a:t>ГБОУ СОШ №8 </a:t>
            </a:r>
            <a:r>
              <a:rPr lang="ru-RU" sz="2200" dirty="0" err="1">
                <a:effectLst/>
                <a:ea typeface="Calibri" panose="020F0502020204030204" pitchFamily="34" charset="0"/>
              </a:rPr>
              <a:t>г.о.Чапаевск</a:t>
            </a:r>
            <a:endParaRPr lang="ru-RU" sz="2200" dirty="0">
              <a:effectLst/>
              <a:ea typeface="Calibri" panose="020F0502020204030204" pitchFamily="34" charset="0"/>
            </a:endParaRPr>
          </a:p>
          <a:p>
            <a:pPr algn="l"/>
            <a:r>
              <a:rPr lang="ru-RU" sz="2200" dirty="0">
                <a:effectLst/>
                <a:ea typeface="Calibri" panose="020F0502020204030204" pitchFamily="34" charset="0"/>
              </a:rPr>
              <a:t>ГБОУ СОШ №3 </a:t>
            </a:r>
            <a:r>
              <a:rPr lang="ru-RU" sz="2200" dirty="0" err="1">
                <a:effectLst/>
                <a:ea typeface="Calibri" panose="020F0502020204030204" pitchFamily="34" charset="0"/>
              </a:rPr>
              <a:t>п.г.т.Безенчук</a:t>
            </a:r>
            <a:endParaRPr lang="ru-RU" sz="2200" dirty="0">
              <a:effectLst/>
              <a:ea typeface="Calibri" panose="020F0502020204030204" pitchFamily="34" charset="0"/>
            </a:endParaRPr>
          </a:p>
          <a:p>
            <a:pPr algn="l"/>
            <a:r>
              <a:rPr lang="ru-RU" sz="2200" dirty="0">
                <a:effectLst/>
                <a:ea typeface="Calibri" panose="020F0502020204030204" pitchFamily="34" charset="0"/>
              </a:rPr>
              <a:t>ГБОУ СОШ </a:t>
            </a:r>
            <a:r>
              <a:rPr lang="ru-RU" sz="2200" dirty="0" err="1">
                <a:effectLst/>
                <a:ea typeface="Calibri" panose="020F0502020204030204" pitchFamily="34" charset="0"/>
              </a:rPr>
              <a:t>с.Натальино</a:t>
            </a:r>
            <a:endParaRPr lang="ru-RU" sz="2200" dirty="0">
              <a:effectLst/>
              <a:ea typeface="Calibri" panose="020F0502020204030204" pitchFamily="34" charset="0"/>
            </a:endParaRPr>
          </a:p>
          <a:p>
            <a:pPr algn="l"/>
            <a:r>
              <a:rPr lang="ru-RU" sz="2200" dirty="0">
                <a:effectLst/>
                <a:ea typeface="Calibri" panose="020F0502020204030204" pitchFamily="34" charset="0"/>
              </a:rPr>
              <a:t>ГБОУ СОШ </a:t>
            </a:r>
            <a:r>
              <a:rPr lang="ru-RU" sz="2200" dirty="0" err="1">
                <a:effectLst/>
                <a:ea typeface="Calibri" panose="020F0502020204030204" pitchFamily="34" charset="0"/>
              </a:rPr>
              <a:t>пос.Ленинский</a:t>
            </a:r>
            <a:endParaRPr lang="ru-RU" sz="2200" dirty="0">
              <a:effectLst/>
              <a:ea typeface="Calibri" panose="020F0502020204030204" pitchFamily="34" charset="0"/>
            </a:endParaRPr>
          </a:p>
        </p:txBody>
      </p:sp>
      <p:sp>
        <p:nvSpPr>
          <p:cNvPr id="7" name="Подзаголовок 2">
            <a:extLst>
              <a:ext uri="{FF2B5EF4-FFF2-40B4-BE49-F238E27FC236}">
                <a16:creationId xmlns:a16="http://schemas.microsoft.com/office/drawing/2014/main" id="{D87794B0-8E8D-4463-8351-1B150B1B6081}"/>
              </a:ext>
            </a:extLst>
          </p:cNvPr>
          <p:cNvSpPr txBox="1">
            <a:spLocks/>
          </p:cNvSpPr>
          <p:nvPr/>
        </p:nvSpPr>
        <p:spPr>
          <a:xfrm>
            <a:off x="4544626" y="881777"/>
            <a:ext cx="3102747" cy="307776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txBody>
          <a:bodyPr wrap="square" lIns="0" tIns="0" rIns="0" bIns="0">
            <a:spAutoFit/>
          </a:bodyPr>
          <a:lstStyle>
            <a:lvl1pPr marL="0">
              <a:defRPr b="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000" b="1" dirty="0">
                <a:ea typeface="Calibri" panose="020F0502020204030204" pitchFamily="34" charset="0"/>
              </a:rPr>
              <a:t>Н</a:t>
            </a:r>
            <a:r>
              <a:rPr lang="ru-RU" sz="2000" b="1" dirty="0">
                <a:effectLst/>
                <a:ea typeface="Calibri" panose="020F0502020204030204" pitchFamily="34" charset="0"/>
              </a:rPr>
              <a:t>е выполнены рекомендации по планированию ВД, названия программ не совпадают, программы не обновлены или частично/ полностью отсутствуют</a:t>
            </a:r>
          </a:p>
          <a:p>
            <a:pPr algn="ctr"/>
            <a:r>
              <a:rPr lang="ru-RU" sz="6000" b="1" kern="0" dirty="0">
                <a:solidFill>
                  <a:srgbClr val="FF0000"/>
                </a:solidFill>
                <a:ea typeface="Calibri" panose="020F0502020204030204" pitchFamily="34" charset="0"/>
              </a:rPr>
              <a:t>60 ОО</a:t>
            </a:r>
          </a:p>
        </p:txBody>
      </p:sp>
      <p:sp>
        <p:nvSpPr>
          <p:cNvPr id="8" name="Подзаголовок 2">
            <a:extLst>
              <a:ext uri="{FF2B5EF4-FFF2-40B4-BE49-F238E27FC236}">
                <a16:creationId xmlns:a16="http://schemas.microsoft.com/office/drawing/2014/main" id="{DB82B655-EF71-491E-AF1D-01240B1E84F3}"/>
              </a:ext>
            </a:extLst>
          </p:cNvPr>
          <p:cNvSpPr txBox="1">
            <a:spLocks/>
          </p:cNvSpPr>
          <p:nvPr/>
        </p:nvSpPr>
        <p:spPr>
          <a:xfrm>
            <a:off x="8825142" y="832560"/>
            <a:ext cx="3102747" cy="304698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txBody>
          <a:bodyPr wrap="square" lIns="0" tIns="0" rIns="0" bIns="0">
            <a:spAutoFit/>
          </a:bodyPr>
          <a:lstStyle>
            <a:lvl1pPr marL="0">
              <a:defRPr b="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000" b="1" dirty="0">
                <a:ea typeface="Calibri" panose="020F0502020204030204" pitchFamily="34" charset="0"/>
              </a:rPr>
              <a:t>С</a:t>
            </a:r>
            <a:r>
              <a:rPr lang="ru-RU" sz="2000" b="1" dirty="0">
                <a:effectLst/>
                <a:ea typeface="Calibri" panose="020F0502020204030204" pitchFamily="34" charset="0"/>
              </a:rPr>
              <a:t>труктура рабочих программ ВД не соответствует требованиям и/или отсутствует форма проведения занятий /или ЭОР </a:t>
            </a:r>
          </a:p>
          <a:p>
            <a:pPr algn="ctr"/>
            <a:endParaRPr lang="ru-RU" sz="1800" b="1" dirty="0">
              <a:effectLst/>
              <a:ea typeface="Calibri" panose="020F0502020204030204" pitchFamily="34" charset="0"/>
            </a:endParaRPr>
          </a:p>
          <a:p>
            <a:pPr algn="ctr"/>
            <a:r>
              <a:rPr lang="ru-RU" sz="6000" b="1" kern="0" dirty="0">
                <a:solidFill>
                  <a:srgbClr val="FF0000"/>
                </a:solidFill>
                <a:ea typeface="Calibri" panose="020F0502020204030204" pitchFamily="34" charset="0"/>
              </a:rPr>
              <a:t>63 ОО</a:t>
            </a:r>
          </a:p>
        </p:txBody>
      </p:sp>
      <p:sp>
        <p:nvSpPr>
          <p:cNvPr id="9" name="Подзаголовок 2">
            <a:extLst>
              <a:ext uri="{FF2B5EF4-FFF2-40B4-BE49-F238E27FC236}">
                <a16:creationId xmlns:a16="http://schemas.microsoft.com/office/drawing/2014/main" id="{CB38D515-C33C-42BB-92C5-5E8B7426B5C6}"/>
              </a:ext>
            </a:extLst>
          </p:cNvPr>
          <p:cNvSpPr txBox="1">
            <a:spLocks/>
          </p:cNvSpPr>
          <p:nvPr/>
        </p:nvSpPr>
        <p:spPr>
          <a:xfrm>
            <a:off x="1828800" y="4341437"/>
            <a:ext cx="8305800" cy="30777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txBody>
          <a:bodyPr wrap="square" lIns="0" tIns="0" rIns="0" bIns="0">
            <a:spAutoFit/>
          </a:bodyPr>
          <a:lstStyle>
            <a:lvl1pPr marL="0">
              <a:defRPr b="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000" b="1" dirty="0">
                <a:ea typeface="Calibri" panose="020F0502020204030204" pitchFamily="34" charset="0"/>
              </a:rPr>
              <a:t>О</a:t>
            </a:r>
            <a:r>
              <a:rPr lang="ru-RU" sz="2000" b="1" dirty="0">
                <a:effectLst/>
                <a:ea typeface="Calibri" panose="020F0502020204030204" pitchFamily="34" charset="0"/>
              </a:rPr>
              <a:t>тсутствует электронная подпись, размещены программы в </a:t>
            </a:r>
            <a:r>
              <a:rPr lang="en-US" sz="2000" b="1" dirty="0">
                <a:effectLst/>
                <a:ea typeface="Calibri" panose="020F0502020204030204" pitchFamily="34" charset="0"/>
              </a:rPr>
              <a:t>PDF</a:t>
            </a:r>
            <a:endParaRPr lang="ru-RU" sz="2000" b="1" dirty="0">
              <a:effectLst/>
              <a:ea typeface="Calibri" panose="020F0502020204030204" pitchFamily="34" charset="0"/>
            </a:endParaRPr>
          </a:p>
        </p:txBody>
      </p:sp>
      <p:sp>
        <p:nvSpPr>
          <p:cNvPr id="10" name="Подзаголовок 2">
            <a:extLst>
              <a:ext uri="{FF2B5EF4-FFF2-40B4-BE49-F238E27FC236}">
                <a16:creationId xmlns:a16="http://schemas.microsoft.com/office/drawing/2014/main" id="{D46F4375-72CF-4D02-BDF4-49A5535B3656}"/>
              </a:ext>
            </a:extLst>
          </p:cNvPr>
          <p:cNvSpPr txBox="1">
            <a:spLocks/>
          </p:cNvSpPr>
          <p:nvPr/>
        </p:nvSpPr>
        <p:spPr>
          <a:xfrm>
            <a:off x="199292" y="5029200"/>
            <a:ext cx="11699289" cy="147732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txBody>
          <a:bodyPr wrap="square" lIns="0" tIns="0" rIns="0" bIns="0">
            <a:spAutoFit/>
          </a:bodyPr>
          <a:lstStyle>
            <a:lvl1pPr marL="0">
              <a:defRPr b="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3200" b="1" dirty="0">
                <a:ea typeface="Calibri" panose="020F0502020204030204" pitchFamily="34" charset="0"/>
              </a:rPr>
              <a:t>Н</a:t>
            </a:r>
            <a:r>
              <a:rPr lang="ru-RU" sz="3200" b="1" dirty="0">
                <a:effectLst/>
                <a:ea typeface="Calibri" panose="020F0502020204030204" pitchFamily="34" charset="0"/>
              </a:rPr>
              <a:t>е совпадает перечень программ ВД в ООП, программе воспитания, плане ВД и размещённые на сайте программы</a:t>
            </a:r>
          </a:p>
          <a:p>
            <a:pPr algn="ctr"/>
            <a:r>
              <a:rPr lang="ru-RU" sz="3200" b="1" dirty="0">
                <a:solidFill>
                  <a:srgbClr val="FF0000"/>
                </a:solidFill>
                <a:ea typeface="Calibri" panose="020F0502020204030204" pitchFamily="34" charset="0"/>
              </a:rPr>
              <a:t>Большинство ОО</a:t>
            </a:r>
            <a:endParaRPr lang="ru-RU" sz="3200" b="1" dirty="0">
              <a:solidFill>
                <a:srgbClr val="FF0000"/>
              </a:solidFill>
              <a:effectLst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85045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096000" y="152400"/>
            <a:ext cx="6019800" cy="492443"/>
          </a:xfrm>
        </p:spPr>
        <p:txBody>
          <a:bodyPr/>
          <a:lstStyle/>
          <a:p>
            <a:r>
              <a:rPr lang="ru-RU" sz="3200" dirty="0"/>
              <a:t>Рекомендации</a:t>
            </a:r>
          </a:p>
        </p:txBody>
      </p:sp>
      <p:graphicFrame>
        <p:nvGraphicFramePr>
          <p:cNvPr id="11" name="Схема 10">
            <a:extLst>
              <a:ext uri="{FF2B5EF4-FFF2-40B4-BE49-F238E27FC236}">
                <a16:creationId xmlns:a16="http://schemas.microsoft.com/office/drawing/2014/main" id="{F6F8115E-9DA9-4C5B-8FE9-AA217BBAFD3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37877487"/>
              </p:ext>
            </p:extLst>
          </p:nvPr>
        </p:nvGraphicFramePr>
        <p:xfrm>
          <a:off x="1143000" y="719666"/>
          <a:ext cx="100584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176639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5000" y="76200"/>
            <a:ext cx="5520431" cy="646331"/>
          </a:xfrm>
        </p:spPr>
        <p:txBody>
          <a:bodyPr/>
          <a:lstStyle/>
          <a:p>
            <a:r>
              <a:rPr lang="ru-RU" dirty="0"/>
              <a:t>Программа воспитания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"/>
          </p:nvPr>
        </p:nvSpPr>
        <p:spPr>
          <a:xfrm>
            <a:off x="457200" y="1886198"/>
            <a:ext cx="4800599" cy="3323987"/>
          </a:xfrm>
          <a:solidFill>
            <a:schemeClr val="accent6">
              <a:lumMod val="20000"/>
              <a:lumOff val="80000"/>
            </a:schemeClr>
          </a:solidFill>
          <a:ln w="3175">
            <a:solidFill>
              <a:schemeClr val="accent2"/>
            </a:solidFill>
          </a:ln>
        </p:spPr>
        <p:txBody>
          <a:bodyPr/>
          <a:lstStyle/>
          <a:p>
            <a:r>
              <a:rPr lang="ru-RU" sz="2400" b="1" dirty="0">
                <a:ea typeface="Calibri" panose="020F0502020204030204" pitchFamily="34" charset="0"/>
              </a:rPr>
              <a:t> </a:t>
            </a:r>
            <a:r>
              <a:rPr lang="ru-RU" sz="2400" b="1" dirty="0" err="1"/>
              <a:t>Г.о.Чапаевск</a:t>
            </a:r>
            <a:endParaRPr lang="ru-RU" sz="2400" b="1" dirty="0"/>
          </a:p>
          <a:p>
            <a:r>
              <a:rPr lang="ru-RU" sz="2400" dirty="0">
                <a:ea typeface="Calibri" panose="020F0502020204030204" pitchFamily="34" charset="0"/>
              </a:rPr>
              <a:t> ГБОУ ООШ №5 </a:t>
            </a:r>
            <a:r>
              <a:rPr lang="ru-RU" sz="2400" dirty="0" err="1">
                <a:ea typeface="Calibri" panose="020F0502020204030204" pitchFamily="34" charset="0"/>
              </a:rPr>
              <a:t>г.о.Чапаевск</a:t>
            </a:r>
            <a:r>
              <a:rPr lang="ru-RU" sz="2400" dirty="0">
                <a:ea typeface="Calibri" panose="020F0502020204030204" pitchFamily="34" charset="0"/>
              </a:rPr>
              <a:t> </a:t>
            </a:r>
          </a:p>
          <a:p>
            <a:r>
              <a:rPr lang="ru-RU" sz="2400" dirty="0">
                <a:ea typeface="Calibri" panose="020F0502020204030204" pitchFamily="34" charset="0"/>
              </a:rPr>
              <a:t> ГБОУ ООШ №12 </a:t>
            </a:r>
            <a:r>
              <a:rPr lang="ru-RU" sz="2400" dirty="0" err="1">
                <a:ea typeface="Calibri" panose="020F0502020204030204" pitchFamily="34" charset="0"/>
              </a:rPr>
              <a:t>г.о.Чапаевск</a:t>
            </a:r>
            <a:endParaRPr lang="ru-RU" sz="2400" dirty="0">
              <a:ea typeface="Calibri" panose="020F0502020204030204" pitchFamily="34" charset="0"/>
            </a:endParaRPr>
          </a:p>
          <a:p>
            <a:r>
              <a:rPr lang="ru-RU" sz="2400" dirty="0">
                <a:ea typeface="Calibri" panose="020F0502020204030204" pitchFamily="34" charset="0"/>
              </a:rPr>
              <a:t> ГБОУ школа-интернат №1 </a:t>
            </a:r>
            <a:r>
              <a:rPr lang="ru-RU" sz="2400" dirty="0" err="1">
                <a:ea typeface="Calibri" panose="020F0502020204030204" pitchFamily="34" charset="0"/>
              </a:rPr>
              <a:t>г.о.Чапаевск</a:t>
            </a:r>
            <a:r>
              <a:rPr lang="ru-RU" sz="2400" dirty="0">
                <a:ea typeface="Calibri" panose="020F0502020204030204" pitchFamily="34" charset="0"/>
              </a:rPr>
              <a:t> </a:t>
            </a:r>
            <a:endParaRPr lang="ru-RU" sz="2400" dirty="0"/>
          </a:p>
          <a:p>
            <a:r>
              <a:rPr lang="ru-RU" sz="2400" b="1" dirty="0">
                <a:ea typeface="Calibri" panose="020F0502020204030204" pitchFamily="34" charset="0"/>
              </a:rPr>
              <a:t> </a:t>
            </a:r>
            <a:r>
              <a:rPr lang="ru-RU" sz="2400" dirty="0">
                <a:ea typeface="Calibri" panose="020F0502020204030204" pitchFamily="34" charset="0"/>
              </a:rPr>
              <a:t>ГБОУ ООШ №23 </a:t>
            </a:r>
            <a:r>
              <a:rPr lang="ru-RU" sz="2400" dirty="0" err="1">
                <a:ea typeface="Calibri" panose="020F0502020204030204" pitchFamily="34" charset="0"/>
              </a:rPr>
              <a:t>г.о.Чапаевск</a:t>
            </a:r>
            <a:endParaRPr lang="ru-RU" sz="2400" dirty="0">
              <a:ea typeface="Calibri" panose="020F0502020204030204" pitchFamily="34" charset="0"/>
            </a:endParaRPr>
          </a:p>
          <a:p>
            <a:r>
              <a:rPr lang="ru-RU" sz="2400" b="1" dirty="0">
                <a:ea typeface="Calibri" panose="020F0502020204030204" pitchFamily="34" charset="0"/>
              </a:rPr>
              <a:t> </a:t>
            </a:r>
            <a:r>
              <a:rPr lang="ru-RU" sz="2400" b="1" dirty="0" err="1">
                <a:ea typeface="Calibri" panose="020F0502020204030204" pitchFamily="34" charset="0"/>
              </a:rPr>
              <a:t>М.р.Безенчукский</a:t>
            </a:r>
            <a:endParaRPr lang="ru-RU" sz="2400" b="1" dirty="0">
              <a:ea typeface="Calibri" panose="020F0502020204030204" pitchFamily="34" charset="0"/>
            </a:endParaRPr>
          </a:p>
          <a:p>
            <a:r>
              <a:rPr lang="ru-RU" sz="2400" dirty="0">
                <a:effectLst/>
                <a:ea typeface="Calibri" panose="020F0502020204030204" pitchFamily="34" charset="0"/>
              </a:rPr>
              <a:t> ГБОУ СОШ </a:t>
            </a:r>
            <a:r>
              <a:rPr lang="ru-RU" sz="2400" dirty="0" err="1">
                <a:effectLst/>
                <a:ea typeface="Calibri" panose="020F0502020204030204" pitchFamily="34" charset="0"/>
              </a:rPr>
              <a:t>п.г.т.Осинки</a:t>
            </a:r>
            <a:endParaRPr lang="ru-RU" sz="2400" dirty="0">
              <a:effectLst/>
              <a:ea typeface="Calibri" panose="020F0502020204030204" pitchFamily="34" charset="0"/>
            </a:endParaRPr>
          </a:p>
          <a:p>
            <a:r>
              <a:rPr lang="ru-RU" sz="2400" dirty="0">
                <a:ea typeface="Calibri" panose="020F0502020204030204" pitchFamily="34" charset="0"/>
              </a:rPr>
              <a:t> ГБОУ СОШ </a:t>
            </a:r>
            <a:r>
              <a:rPr lang="ru-RU" sz="2400" dirty="0" err="1">
                <a:ea typeface="Calibri" panose="020F0502020204030204" pitchFamily="34" charset="0"/>
              </a:rPr>
              <a:t>с.Натальино</a:t>
            </a:r>
            <a:r>
              <a:rPr lang="ru-RU" sz="2400" b="1" dirty="0">
                <a:ea typeface="Calibri" panose="020F0502020204030204" pitchFamily="34" charset="0"/>
              </a:rPr>
              <a:t> </a:t>
            </a:r>
          </a:p>
        </p:txBody>
      </p:sp>
      <p:sp>
        <p:nvSpPr>
          <p:cNvPr id="4" name="Подзаголовок 2">
            <a:extLst>
              <a:ext uri="{FF2B5EF4-FFF2-40B4-BE49-F238E27FC236}">
                <a16:creationId xmlns:a16="http://schemas.microsoft.com/office/drawing/2014/main" id="{04F91A43-77C8-40D2-890C-A56CB1DE0FB7}"/>
              </a:ext>
            </a:extLst>
          </p:cNvPr>
          <p:cNvSpPr txBox="1">
            <a:spLocks/>
          </p:cNvSpPr>
          <p:nvPr/>
        </p:nvSpPr>
        <p:spPr>
          <a:xfrm>
            <a:off x="7010400" y="1886197"/>
            <a:ext cx="4724400" cy="332398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chemeClr val="accent2"/>
            </a:solidFill>
          </a:ln>
        </p:spPr>
        <p:txBody>
          <a:bodyPr wrap="square" lIns="0" tIns="0" rIns="0" bIns="0">
            <a:spAutoFit/>
          </a:bodyPr>
          <a:lstStyle>
            <a:lvl1pPr marL="0">
              <a:defRPr b="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b="1" kern="0" dirty="0">
                <a:ea typeface="Calibri" panose="020F0502020204030204" pitchFamily="34" charset="0"/>
              </a:rPr>
              <a:t> </a:t>
            </a:r>
            <a:r>
              <a:rPr lang="ru-RU" sz="2400" b="1" dirty="0" err="1">
                <a:ea typeface="Calibri" panose="020F0502020204030204" pitchFamily="34" charset="0"/>
              </a:rPr>
              <a:t>М.р.Приволжский</a:t>
            </a:r>
            <a:endParaRPr lang="ru-RU" sz="2400" b="1" dirty="0">
              <a:ea typeface="Calibri" panose="020F0502020204030204" pitchFamily="34" charset="0"/>
            </a:endParaRPr>
          </a:p>
          <a:p>
            <a:r>
              <a:rPr lang="ru-RU" sz="2400" dirty="0">
                <a:ea typeface="Calibri" panose="020F0502020204030204" pitchFamily="34" charset="0"/>
              </a:rPr>
              <a:t> ГБОУ СОШ №1 </a:t>
            </a:r>
            <a:r>
              <a:rPr lang="ru-RU" sz="2400" dirty="0" err="1">
                <a:ea typeface="Calibri" panose="020F0502020204030204" pitchFamily="34" charset="0"/>
              </a:rPr>
              <a:t>с.Приволжье</a:t>
            </a:r>
            <a:endParaRPr lang="ru-RU" sz="2400" dirty="0">
              <a:ea typeface="Calibri" panose="020F0502020204030204" pitchFamily="34" charset="0"/>
            </a:endParaRPr>
          </a:p>
          <a:p>
            <a:r>
              <a:rPr lang="ru-RU" sz="2400" dirty="0">
                <a:ea typeface="Calibri" panose="020F0502020204030204" pitchFamily="34" charset="0"/>
              </a:rPr>
              <a:t> ГБОУ СОШ №1 </a:t>
            </a:r>
            <a:r>
              <a:rPr lang="ru-RU" sz="2400" dirty="0" err="1">
                <a:ea typeface="Calibri" panose="020F0502020204030204" pitchFamily="34" charset="0"/>
              </a:rPr>
              <a:t>с.Обшаровка</a:t>
            </a:r>
            <a:endParaRPr lang="ru-RU" sz="2400" dirty="0">
              <a:ea typeface="Calibri" panose="020F0502020204030204" pitchFamily="34" charset="0"/>
            </a:endParaRPr>
          </a:p>
          <a:p>
            <a:r>
              <a:rPr lang="ru-RU" sz="2400" dirty="0">
                <a:ea typeface="Calibri" panose="020F0502020204030204" pitchFamily="34" charset="0"/>
              </a:rPr>
              <a:t> ГБОУ СОШ №2 </a:t>
            </a:r>
            <a:r>
              <a:rPr lang="ru-RU" sz="2400" dirty="0" err="1">
                <a:ea typeface="Calibri" panose="020F0502020204030204" pitchFamily="34" charset="0"/>
              </a:rPr>
              <a:t>с.Обшаровка</a:t>
            </a:r>
            <a:endParaRPr lang="ru-RU" sz="2400" dirty="0">
              <a:ea typeface="Calibri" panose="020F0502020204030204" pitchFamily="34" charset="0"/>
            </a:endParaRPr>
          </a:p>
          <a:p>
            <a:r>
              <a:rPr lang="ru-RU" sz="2400" b="1" kern="0" dirty="0">
                <a:ea typeface="Calibri" panose="020F0502020204030204" pitchFamily="34" charset="0"/>
              </a:rPr>
              <a:t> </a:t>
            </a:r>
            <a:r>
              <a:rPr lang="ru-RU" sz="2400" b="1" kern="0" dirty="0" err="1">
                <a:ea typeface="Calibri" panose="020F0502020204030204" pitchFamily="34" charset="0"/>
              </a:rPr>
              <a:t>М.р.Хворостянский</a:t>
            </a:r>
            <a:endParaRPr lang="ru-RU" sz="2400" b="1" kern="0" dirty="0">
              <a:ea typeface="Calibri" panose="020F0502020204030204" pitchFamily="34" charset="0"/>
            </a:endParaRPr>
          </a:p>
          <a:p>
            <a:r>
              <a:rPr lang="ru-RU" sz="2400" kern="0" dirty="0">
                <a:ea typeface="Calibri" panose="020F0502020204030204" pitchFamily="34" charset="0"/>
              </a:rPr>
              <a:t> ГБОУ НШ №1 </a:t>
            </a:r>
            <a:r>
              <a:rPr lang="ru-RU" sz="2400" kern="0" dirty="0" err="1">
                <a:ea typeface="Calibri" panose="020F0502020204030204" pitchFamily="34" charset="0"/>
              </a:rPr>
              <a:t>с.Хворостянка</a:t>
            </a:r>
            <a:r>
              <a:rPr lang="ru-RU" sz="2400" kern="0" dirty="0">
                <a:ea typeface="Calibri" panose="020F0502020204030204" pitchFamily="34" charset="0"/>
              </a:rPr>
              <a:t> </a:t>
            </a:r>
          </a:p>
          <a:p>
            <a:r>
              <a:rPr lang="ru-RU" sz="2400" kern="0" dirty="0">
                <a:ea typeface="Calibri" panose="020F0502020204030204" pitchFamily="34" charset="0"/>
              </a:rPr>
              <a:t> ГБОУ СОШ </a:t>
            </a:r>
            <a:r>
              <a:rPr lang="ru-RU" sz="2400" kern="0" dirty="0" err="1">
                <a:ea typeface="Calibri" panose="020F0502020204030204" pitchFamily="34" charset="0"/>
              </a:rPr>
              <a:t>пос.Прогресс</a:t>
            </a:r>
            <a:endParaRPr lang="ru-RU" sz="2400" kern="0" dirty="0">
              <a:ea typeface="Calibri" panose="020F0502020204030204" pitchFamily="34" charset="0"/>
            </a:endParaRPr>
          </a:p>
          <a:p>
            <a:r>
              <a:rPr lang="ru-RU" sz="2400" kern="0" dirty="0">
                <a:ea typeface="Calibri" panose="020F0502020204030204" pitchFamily="34" charset="0"/>
              </a:rPr>
              <a:t> ГБОУ СОШ </a:t>
            </a:r>
            <a:r>
              <a:rPr lang="ru-RU" sz="2400" kern="0" dirty="0" err="1">
                <a:ea typeface="Calibri" panose="020F0502020204030204" pitchFamily="34" charset="0"/>
              </a:rPr>
              <a:t>с.Владимировка</a:t>
            </a:r>
            <a:endParaRPr lang="ru-RU" sz="2400" kern="0" dirty="0">
              <a:ea typeface="Calibri" panose="020F0502020204030204" pitchFamily="34" charset="0"/>
            </a:endParaRPr>
          </a:p>
          <a:p>
            <a:r>
              <a:rPr lang="ru-RU" sz="2400" kern="0" dirty="0">
                <a:ea typeface="Calibri" panose="020F0502020204030204" pitchFamily="34" charset="0"/>
              </a:rPr>
              <a:t> ГБОУ СОШ </a:t>
            </a:r>
            <a:r>
              <a:rPr lang="ru-RU" sz="2400" kern="0" dirty="0" err="1">
                <a:ea typeface="Calibri" panose="020F0502020204030204" pitchFamily="34" charset="0"/>
              </a:rPr>
              <a:t>пос.Масленниково</a:t>
            </a:r>
            <a:r>
              <a:rPr lang="ru-RU" sz="2400" b="1" dirty="0"/>
              <a:t> </a:t>
            </a:r>
            <a:endParaRPr lang="ru-RU" sz="2400" kern="0" dirty="0"/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id="{C62277D2-FA26-42DD-8AE3-012A54908EE3}"/>
              </a:ext>
            </a:extLst>
          </p:cNvPr>
          <p:cNvSpPr/>
          <p:nvPr/>
        </p:nvSpPr>
        <p:spPr>
          <a:xfrm>
            <a:off x="457200" y="793735"/>
            <a:ext cx="11125199" cy="9144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tx1"/>
                </a:solidFill>
              </a:rPr>
              <a:t>Получили незначительные замечания, рабочие программы воспитания ОО соответствуют обновлённой программе воспитания</a:t>
            </a:r>
          </a:p>
        </p:txBody>
      </p:sp>
      <p:sp>
        <p:nvSpPr>
          <p:cNvPr id="7" name="Прямоугольник: скругленные углы 6">
            <a:extLst>
              <a:ext uri="{FF2B5EF4-FFF2-40B4-BE49-F238E27FC236}">
                <a16:creationId xmlns:a16="http://schemas.microsoft.com/office/drawing/2014/main" id="{C0F8FD44-BA45-481D-94A1-F9197E1FA3A2}"/>
              </a:ext>
            </a:extLst>
          </p:cNvPr>
          <p:cNvSpPr/>
          <p:nvPr/>
        </p:nvSpPr>
        <p:spPr>
          <a:xfrm>
            <a:off x="457200" y="5607065"/>
            <a:ext cx="11277600" cy="9144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tx1"/>
                </a:solidFill>
              </a:rPr>
              <a:t>Не соответствуют обновлённой программе воспитания – </a:t>
            </a:r>
          </a:p>
          <a:p>
            <a:pPr algn="ctr"/>
            <a:r>
              <a:rPr lang="ru-RU" sz="3600" b="1" dirty="0">
                <a:solidFill>
                  <a:srgbClr val="FF0000"/>
                </a:solidFill>
              </a:rPr>
              <a:t>программы остальных ОО</a:t>
            </a:r>
          </a:p>
        </p:txBody>
      </p:sp>
    </p:spTree>
    <p:extLst>
      <p:ext uri="{BB962C8B-B14F-4D97-AF65-F5344CB8AC3E}">
        <p14:creationId xmlns:p14="http://schemas.microsoft.com/office/powerpoint/2010/main" val="24880407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708</TotalTime>
  <Words>2356</Words>
  <Application>Microsoft Office PowerPoint</Application>
  <PresentationFormat>Широкоэкранный</PresentationFormat>
  <Paragraphs>300</Paragraphs>
  <Slides>17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1" baseType="lpstr">
      <vt:lpstr>Calibri</vt:lpstr>
      <vt:lpstr>Symbol</vt:lpstr>
      <vt:lpstr>Times New Roman</vt:lpstr>
      <vt:lpstr>Office Theme</vt:lpstr>
      <vt:lpstr>Итоги экспертизы ООП НОО и ООО</vt:lpstr>
      <vt:lpstr>Экспертиза ООП</vt:lpstr>
      <vt:lpstr>Результаты экспертизы</vt:lpstr>
      <vt:lpstr>Выявленные замечания</vt:lpstr>
      <vt:lpstr>Выявленные замечания</vt:lpstr>
      <vt:lpstr>Замечания по рабочим программам</vt:lpstr>
      <vt:lpstr>Внеурочная деятельность</vt:lpstr>
      <vt:lpstr>Рекомендации</vt:lpstr>
      <vt:lpstr>Программа воспитания</vt:lpstr>
      <vt:lpstr>Выявленные замечания</vt:lpstr>
      <vt:lpstr>Выявленные замечания</vt:lpstr>
      <vt:lpstr>Внеурочная деятельность</vt:lpstr>
      <vt:lpstr>Внеурочная деятельность</vt:lpstr>
      <vt:lpstr>Внеурочная деятельность</vt:lpstr>
      <vt:lpstr>Рекомендации</vt:lpstr>
      <vt:lpstr>Рекомендации</vt:lpstr>
      <vt:lpstr>Рекомендации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Особенности проведения  итогового собеседования по русскому языку в 2022 году</dc:title>
  <dc:creator>Denis Usov</dc:creator>
  <cp:lastModifiedBy>VH</cp:lastModifiedBy>
  <cp:revision>33</cp:revision>
  <dcterms:created xsi:type="dcterms:W3CDTF">2022-01-27T07:28:11Z</dcterms:created>
  <dcterms:modified xsi:type="dcterms:W3CDTF">2022-10-21T11:30:34Z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2022-01-25T00:00:00Z</vt:filetime>
  </property>
  <property fmtid="{D5CDD505-2E9C-101B-9397-08002B2CF9AE}" pid="3" name="LastSaved">
    <vt:filetime>2022-01-27T00:00:00Z</vt:filetime>
  </property>
</Properties>
</file>