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57" r:id="rId3"/>
    <p:sldId id="259" r:id="rId4"/>
    <p:sldId id="260" r:id="rId5"/>
    <p:sldId id="264" r:id="rId6"/>
    <p:sldId id="265" r:id="rId7"/>
    <p:sldId id="266" r:id="rId8"/>
    <p:sldId id="269" r:id="rId9"/>
    <p:sldId id="270" r:id="rId10"/>
    <p:sldId id="271" r:id="rId11"/>
    <p:sldId id="272" r:id="rId12"/>
    <p:sldId id="273" r:id="rId13"/>
    <p:sldId id="274" r:id="rId14"/>
    <p:sldId id="304" r:id="rId15"/>
    <p:sldId id="275" r:id="rId16"/>
    <p:sldId id="309" r:id="rId17"/>
    <p:sldId id="268" r:id="rId18"/>
    <p:sldId id="280" r:id="rId19"/>
    <p:sldId id="281" r:id="rId20"/>
    <p:sldId id="305" r:id="rId21"/>
    <p:sldId id="284" r:id="rId22"/>
    <p:sldId id="306" r:id="rId23"/>
    <p:sldId id="285" r:id="rId24"/>
    <p:sldId id="286" r:id="rId25"/>
    <p:sldId id="307" r:id="rId26"/>
    <p:sldId id="287" r:id="rId27"/>
    <p:sldId id="278" r:id="rId28"/>
    <p:sldId id="310" r:id="rId29"/>
    <p:sldId id="288" r:id="rId30"/>
    <p:sldId id="291" r:id="rId31"/>
    <p:sldId id="292" r:id="rId32"/>
    <p:sldId id="289" r:id="rId33"/>
    <p:sldId id="293" r:id="rId34"/>
    <p:sldId id="294" r:id="rId35"/>
    <p:sldId id="302" r:id="rId36"/>
    <p:sldId id="295" r:id="rId37"/>
    <p:sldId id="296" r:id="rId38"/>
    <p:sldId id="297" r:id="rId39"/>
    <p:sldId id="298" r:id="rId40"/>
    <p:sldId id="299" r:id="rId41"/>
    <p:sldId id="300" r:id="rId42"/>
  </p:sldIdLst>
  <p:sldSz cx="12192000" cy="6858000"/>
  <p:notesSz cx="10002838"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060" autoAdjust="0"/>
  </p:normalViewPr>
  <p:slideViewPr>
    <p:cSldViewPr>
      <p:cViewPr varScale="1">
        <p:scale>
          <a:sx n="100" d="100"/>
          <a:sy n="100" d="100"/>
        </p:scale>
        <p:origin x="9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34563" cy="345286"/>
          </a:xfrm>
          <a:prstGeom prst="rect">
            <a:avLst/>
          </a:prstGeom>
        </p:spPr>
        <p:txBody>
          <a:bodyPr vert="horz" lIns="96478" tIns="48239" rIns="96478" bIns="48239" rtlCol="0"/>
          <a:lstStyle>
            <a:lvl1pPr algn="l">
              <a:defRPr sz="1300"/>
            </a:lvl1pPr>
          </a:lstStyle>
          <a:p>
            <a:endParaRPr lang="ru-RU"/>
          </a:p>
        </p:txBody>
      </p:sp>
      <p:sp>
        <p:nvSpPr>
          <p:cNvPr id="3" name="Дата 2"/>
          <p:cNvSpPr>
            <a:spLocks noGrp="1"/>
          </p:cNvSpPr>
          <p:nvPr>
            <p:ph type="dt" idx="1"/>
          </p:nvPr>
        </p:nvSpPr>
        <p:spPr>
          <a:xfrm>
            <a:off x="5665962" y="0"/>
            <a:ext cx="4334563" cy="345286"/>
          </a:xfrm>
          <a:prstGeom prst="rect">
            <a:avLst/>
          </a:prstGeom>
        </p:spPr>
        <p:txBody>
          <a:bodyPr vert="horz" lIns="96478" tIns="48239" rIns="96478" bIns="48239" rtlCol="0"/>
          <a:lstStyle>
            <a:lvl1pPr algn="r">
              <a:defRPr sz="1300"/>
            </a:lvl1pPr>
          </a:lstStyle>
          <a:p>
            <a:fld id="{EF94699F-9894-4C75-86FC-D45F7C429174}" type="datetimeFigureOut">
              <a:rPr lang="ru-RU" smtClean="0"/>
              <a:t>14.12.2021</a:t>
            </a:fld>
            <a:endParaRPr lang="ru-RU"/>
          </a:p>
        </p:txBody>
      </p:sp>
      <p:sp>
        <p:nvSpPr>
          <p:cNvPr id="4" name="Образ слайда 3"/>
          <p:cNvSpPr>
            <a:spLocks noGrp="1" noRot="1" noChangeAspect="1"/>
          </p:cNvSpPr>
          <p:nvPr>
            <p:ph type="sldImg" idx="2"/>
          </p:nvPr>
        </p:nvSpPr>
        <p:spPr>
          <a:xfrm>
            <a:off x="2938463" y="860425"/>
            <a:ext cx="4129087" cy="2322513"/>
          </a:xfrm>
          <a:prstGeom prst="rect">
            <a:avLst/>
          </a:prstGeom>
          <a:noFill/>
          <a:ln w="12700">
            <a:solidFill>
              <a:prstClr val="black"/>
            </a:solidFill>
          </a:ln>
        </p:spPr>
        <p:txBody>
          <a:bodyPr vert="horz" lIns="96478" tIns="48239" rIns="96478" bIns="48239" rtlCol="0" anchor="ctr"/>
          <a:lstStyle/>
          <a:p>
            <a:endParaRPr lang="ru-RU"/>
          </a:p>
        </p:txBody>
      </p:sp>
      <p:sp>
        <p:nvSpPr>
          <p:cNvPr id="5" name="Заметки 4"/>
          <p:cNvSpPr>
            <a:spLocks noGrp="1"/>
          </p:cNvSpPr>
          <p:nvPr>
            <p:ph type="body" sz="quarter" idx="3"/>
          </p:nvPr>
        </p:nvSpPr>
        <p:spPr>
          <a:xfrm>
            <a:off x="1000285" y="3311873"/>
            <a:ext cx="8002270" cy="2709714"/>
          </a:xfrm>
          <a:prstGeom prst="rect">
            <a:avLst/>
          </a:prstGeom>
        </p:spPr>
        <p:txBody>
          <a:bodyPr vert="horz" lIns="96478" tIns="48239" rIns="96478" bIns="48239"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6536529"/>
            <a:ext cx="4334563" cy="345285"/>
          </a:xfrm>
          <a:prstGeom prst="rect">
            <a:avLst/>
          </a:prstGeom>
        </p:spPr>
        <p:txBody>
          <a:bodyPr vert="horz" lIns="96478" tIns="48239" rIns="96478" bIns="48239" rtlCol="0" anchor="b"/>
          <a:lstStyle>
            <a:lvl1pPr algn="l">
              <a:defRPr sz="1300"/>
            </a:lvl1pPr>
          </a:lstStyle>
          <a:p>
            <a:endParaRPr lang="ru-RU"/>
          </a:p>
        </p:txBody>
      </p:sp>
      <p:sp>
        <p:nvSpPr>
          <p:cNvPr id="7" name="Номер слайда 6"/>
          <p:cNvSpPr>
            <a:spLocks noGrp="1"/>
          </p:cNvSpPr>
          <p:nvPr>
            <p:ph type="sldNum" sz="quarter" idx="5"/>
          </p:nvPr>
        </p:nvSpPr>
        <p:spPr>
          <a:xfrm>
            <a:off x="5665962" y="6536529"/>
            <a:ext cx="4334563" cy="345285"/>
          </a:xfrm>
          <a:prstGeom prst="rect">
            <a:avLst/>
          </a:prstGeom>
        </p:spPr>
        <p:txBody>
          <a:bodyPr vert="horz" lIns="96478" tIns="48239" rIns="96478" bIns="48239" rtlCol="0" anchor="b"/>
          <a:lstStyle>
            <a:lvl1pPr algn="r">
              <a:defRPr sz="1300"/>
            </a:lvl1pPr>
          </a:lstStyle>
          <a:p>
            <a:fld id="{A15DCBFD-6EDB-4659-924A-C7E08EAC110F}" type="slidenum">
              <a:rPr lang="ru-RU" smtClean="0"/>
              <a:t>‹#›</a:t>
            </a:fld>
            <a:endParaRPr lang="ru-RU"/>
          </a:p>
        </p:txBody>
      </p:sp>
    </p:spTree>
    <p:extLst>
      <p:ext uri="{BB962C8B-B14F-4D97-AF65-F5344CB8AC3E}">
        <p14:creationId xmlns:p14="http://schemas.microsoft.com/office/powerpoint/2010/main" val="3413839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2022 завершается переход</a:t>
            </a:r>
          </a:p>
        </p:txBody>
      </p:sp>
      <p:sp>
        <p:nvSpPr>
          <p:cNvPr id="4" name="Номер слайда 3"/>
          <p:cNvSpPr>
            <a:spLocks noGrp="1"/>
          </p:cNvSpPr>
          <p:nvPr>
            <p:ph type="sldNum" sz="quarter" idx="5"/>
          </p:nvPr>
        </p:nvSpPr>
        <p:spPr/>
        <p:txBody>
          <a:bodyPr/>
          <a:lstStyle/>
          <a:p>
            <a:fld id="{A15DCBFD-6EDB-4659-924A-C7E08EAC110F}" type="slidenum">
              <a:rPr lang="ru-RU" smtClean="0"/>
              <a:t>2</a:t>
            </a:fld>
            <a:endParaRPr lang="ru-RU"/>
          </a:p>
        </p:txBody>
      </p:sp>
    </p:spTree>
    <p:extLst>
      <p:ext uri="{BB962C8B-B14F-4D97-AF65-F5344CB8AC3E}">
        <p14:creationId xmlns:p14="http://schemas.microsoft.com/office/powerpoint/2010/main" val="406804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Или </a:t>
            </a:r>
            <a:r>
              <a:rPr lang="en-US" dirty="0"/>
              <a:t>Unfortunately we see that teenagers prefer reading for fun. The books they read entertain but do not make them think. In my opinion parents and teachers should encourage teenagers to read thought –provoking books.</a:t>
            </a:r>
            <a:endParaRPr lang="ru-RU" dirty="0"/>
          </a:p>
        </p:txBody>
      </p:sp>
      <p:sp>
        <p:nvSpPr>
          <p:cNvPr id="4" name="Номер слайда 3"/>
          <p:cNvSpPr>
            <a:spLocks noGrp="1"/>
          </p:cNvSpPr>
          <p:nvPr>
            <p:ph type="sldNum" sz="quarter" idx="5"/>
          </p:nvPr>
        </p:nvSpPr>
        <p:spPr/>
        <p:txBody>
          <a:bodyPr/>
          <a:lstStyle/>
          <a:p>
            <a:fld id="{A15DCBFD-6EDB-4659-924A-C7E08EAC110F}" type="slidenum">
              <a:rPr lang="ru-RU" smtClean="0"/>
              <a:t>24</a:t>
            </a:fld>
            <a:endParaRPr lang="ru-RU"/>
          </a:p>
        </p:txBody>
      </p:sp>
    </p:spTree>
    <p:extLst>
      <p:ext uri="{BB962C8B-B14F-4D97-AF65-F5344CB8AC3E}">
        <p14:creationId xmlns:p14="http://schemas.microsoft.com/office/powerpoint/2010/main" val="1296600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3400" dirty="0"/>
              <a:t>https://4languagetutors.ru/project-ege/</a:t>
            </a:r>
            <a:endParaRPr lang="ru-RU" sz="3400" dirty="0"/>
          </a:p>
        </p:txBody>
      </p:sp>
      <p:sp>
        <p:nvSpPr>
          <p:cNvPr id="4" name="Номер слайда 3"/>
          <p:cNvSpPr>
            <a:spLocks noGrp="1"/>
          </p:cNvSpPr>
          <p:nvPr>
            <p:ph type="sldNum" sz="quarter" idx="5"/>
          </p:nvPr>
        </p:nvSpPr>
        <p:spPr/>
        <p:txBody>
          <a:bodyPr/>
          <a:lstStyle/>
          <a:p>
            <a:fld id="{A15DCBFD-6EDB-4659-924A-C7E08EAC110F}" type="slidenum">
              <a:rPr lang="ru-RU" smtClean="0"/>
              <a:t>25</a:t>
            </a:fld>
            <a:endParaRPr lang="ru-RU"/>
          </a:p>
        </p:txBody>
      </p:sp>
    </p:spTree>
    <p:extLst>
      <p:ext uri="{BB962C8B-B14F-4D97-AF65-F5344CB8AC3E}">
        <p14:creationId xmlns:p14="http://schemas.microsoft.com/office/powerpoint/2010/main" val="284280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15DCBFD-6EDB-4659-924A-C7E08EAC110F}" type="slidenum">
              <a:rPr lang="ru-RU" smtClean="0"/>
              <a:t>28</a:t>
            </a:fld>
            <a:endParaRPr lang="ru-RU"/>
          </a:p>
        </p:txBody>
      </p:sp>
    </p:spTree>
    <p:extLst>
      <p:ext uri="{BB962C8B-B14F-4D97-AF65-F5344CB8AC3E}">
        <p14:creationId xmlns:p14="http://schemas.microsoft.com/office/powerpoint/2010/main" val="192468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УЧ  остались чтение вслух и диалог-расспрос.</a:t>
            </a:r>
          </a:p>
        </p:txBody>
      </p:sp>
      <p:sp>
        <p:nvSpPr>
          <p:cNvPr id="4" name="Номер слайда 3"/>
          <p:cNvSpPr>
            <a:spLocks noGrp="1"/>
          </p:cNvSpPr>
          <p:nvPr>
            <p:ph type="sldNum" sz="quarter" idx="5"/>
          </p:nvPr>
        </p:nvSpPr>
        <p:spPr/>
        <p:txBody>
          <a:bodyPr/>
          <a:lstStyle/>
          <a:p>
            <a:fld id="{A15DCBFD-6EDB-4659-924A-C7E08EAC110F}" type="slidenum">
              <a:rPr lang="ru-RU" smtClean="0"/>
              <a:t>3</a:t>
            </a:fld>
            <a:endParaRPr lang="ru-RU"/>
          </a:p>
        </p:txBody>
      </p:sp>
    </p:spTree>
    <p:extLst>
      <p:ext uri="{BB962C8B-B14F-4D97-AF65-F5344CB8AC3E}">
        <p14:creationId xmlns:p14="http://schemas.microsoft.com/office/powerpoint/2010/main" val="249305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частности, задания с развернутым ответом оказываются не только деятельностными по своему результату, но и более практически ориентированными, так как базируются на различных проектных работах.</a:t>
            </a:r>
          </a:p>
        </p:txBody>
      </p:sp>
      <p:sp>
        <p:nvSpPr>
          <p:cNvPr id="4" name="Номер слайда 3"/>
          <p:cNvSpPr>
            <a:spLocks noGrp="1"/>
          </p:cNvSpPr>
          <p:nvPr>
            <p:ph type="sldNum" sz="quarter" idx="5"/>
          </p:nvPr>
        </p:nvSpPr>
        <p:spPr/>
        <p:txBody>
          <a:bodyPr/>
          <a:lstStyle/>
          <a:p>
            <a:fld id="{A15DCBFD-6EDB-4659-924A-C7E08EAC110F}" type="slidenum">
              <a:rPr lang="ru-RU" smtClean="0"/>
              <a:t>5</a:t>
            </a:fld>
            <a:endParaRPr lang="ru-RU"/>
          </a:p>
        </p:txBody>
      </p:sp>
    </p:spTree>
    <p:extLst>
      <p:ext uri="{BB962C8B-B14F-4D97-AF65-F5344CB8AC3E}">
        <p14:creationId xmlns:p14="http://schemas.microsoft.com/office/powerpoint/2010/main" val="369764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15DCBFD-6EDB-4659-924A-C7E08EAC110F}" type="slidenum">
              <a:rPr lang="ru-RU" smtClean="0"/>
              <a:t>6</a:t>
            </a:fld>
            <a:endParaRPr lang="ru-RU"/>
          </a:p>
        </p:txBody>
      </p:sp>
    </p:spTree>
    <p:extLst>
      <p:ext uri="{BB962C8B-B14F-4D97-AF65-F5344CB8AC3E}">
        <p14:creationId xmlns:p14="http://schemas.microsoft.com/office/powerpoint/2010/main" val="248480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Учить специально сокращениям и разговорным фразам не нужно</a:t>
            </a:r>
          </a:p>
        </p:txBody>
      </p:sp>
      <p:sp>
        <p:nvSpPr>
          <p:cNvPr id="4" name="Номер слайда 3"/>
          <p:cNvSpPr>
            <a:spLocks noGrp="1"/>
          </p:cNvSpPr>
          <p:nvPr>
            <p:ph type="sldNum" sz="quarter" idx="5"/>
          </p:nvPr>
        </p:nvSpPr>
        <p:spPr/>
        <p:txBody>
          <a:bodyPr/>
          <a:lstStyle/>
          <a:p>
            <a:fld id="{A15DCBFD-6EDB-4659-924A-C7E08EAC110F}" type="slidenum">
              <a:rPr lang="ru-RU" smtClean="0"/>
              <a:t>8</a:t>
            </a:fld>
            <a:endParaRPr lang="ru-RU"/>
          </a:p>
        </p:txBody>
      </p:sp>
    </p:spTree>
    <p:extLst>
      <p:ext uri="{BB962C8B-B14F-4D97-AF65-F5344CB8AC3E}">
        <p14:creationId xmlns:p14="http://schemas.microsoft.com/office/powerpoint/2010/main" val="4195418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Это совпадает с традиционным письмом и заданиями предыдущих лет</a:t>
            </a:r>
          </a:p>
        </p:txBody>
      </p:sp>
      <p:sp>
        <p:nvSpPr>
          <p:cNvPr id="4" name="Номер слайда 3"/>
          <p:cNvSpPr>
            <a:spLocks noGrp="1"/>
          </p:cNvSpPr>
          <p:nvPr>
            <p:ph type="sldNum" sz="quarter" idx="5"/>
          </p:nvPr>
        </p:nvSpPr>
        <p:spPr/>
        <p:txBody>
          <a:bodyPr/>
          <a:lstStyle/>
          <a:p>
            <a:fld id="{A15DCBFD-6EDB-4659-924A-C7E08EAC110F}" type="slidenum">
              <a:rPr lang="ru-RU" smtClean="0"/>
              <a:t>9</a:t>
            </a:fld>
            <a:endParaRPr lang="ru-RU"/>
          </a:p>
        </p:txBody>
      </p:sp>
    </p:spTree>
    <p:extLst>
      <p:ext uri="{BB962C8B-B14F-4D97-AF65-F5344CB8AC3E}">
        <p14:creationId xmlns:p14="http://schemas.microsoft.com/office/powerpoint/2010/main" val="219120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Нет России в первом ответе и нет указание на лето</a:t>
            </a:r>
          </a:p>
        </p:txBody>
      </p:sp>
      <p:sp>
        <p:nvSpPr>
          <p:cNvPr id="4" name="Номер слайда 3"/>
          <p:cNvSpPr>
            <a:spLocks noGrp="1"/>
          </p:cNvSpPr>
          <p:nvPr>
            <p:ph type="sldNum" sz="quarter" idx="5"/>
          </p:nvPr>
        </p:nvSpPr>
        <p:spPr/>
        <p:txBody>
          <a:bodyPr/>
          <a:lstStyle/>
          <a:p>
            <a:fld id="{A15DCBFD-6EDB-4659-924A-C7E08EAC110F}" type="slidenum">
              <a:rPr lang="ru-RU" smtClean="0"/>
              <a:t>11</a:t>
            </a:fld>
            <a:endParaRPr lang="ru-RU"/>
          </a:p>
        </p:txBody>
      </p:sp>
    </p:spTree>
    <p:extLst>
      <p:ext uri="{BB962C8B-B14F-4D97-AF65-F5344CB8AC3E}">
        <p14:creationId xmlns:p14="http://schemas.microsoft.com/office/powerpoint/2010/main" val="254281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Нет ответа - почему</a:t>
            </a:r>
          </a:p>
        </p:txBody>
      </p:sp>
      <p:sp>
        <p:nvSpPr>
          <p:cNvPr id="4" name="Номер слайда 3"/>
          <p:cNvSpPr>
            <a:spLocks noGrp="1"/>
          </p:cNvSpPr>
          <p:nvPr>
            <p:ph type="sldNum" sz="quarter" idx="5"/>
          </p:nvPr>
        </p:nvSpPr>
        <p:spPr/>
        <p:txBody>
          <a:bodyPr/>
          <a:lstStyle/>
          <a:p>
            <a:fld id="{A15DCBFD-6EDB-4659-924A-C7E08EAC110F}" type="slidenum">
              <a:rPr lang="ru-RU" smtClean="0"/>
              <a:t>12</a:t>
            </a:fld>
            <a:endParaRPr lang="ru-RU"/>
          </a:p>
        </p:txBody>
      </p:sp>
    </p:spTree>
    <p:extLst>
      <p:ext uri="{BB962C8B-B14F-4D97-AF65-F5344CB8AC3E}">
        <p14:creationId xmlns:p14="http://schemas.microsoft.com/office/powerpoint/2010/main" val="350597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15DCBFD-6EDB-4659-924A-C7E08EAC110F}" type="slidenum">
              <a:rPr lang="ru-RU" smtClean="0"/>
              <a:t>23</a:t>
            </a:fld>
            <a:endParaRPr lang="ru-RU"/>
          </a:p>
        </p:txBody>
      </p:sp>
    </p:spTree>
    <p:extLst>
      <p:ext uri="{BB962C8B-B14F-4D97-AF65-F5344CB8AC3E}">
        <p14:creationId xmlns:p14="http://schemas.microsoft.com/office/powerpoint/2010/main" val="1543695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12/14/2021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12/14/2021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12/14/2021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12/14/2021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12/14/2021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12/14/2021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12/14/2021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96E75D-9622-4C64-9E91-98212D008FD9}"/>
              </a:ext>
            </a:extLst>
          </p:cNvPr>
          <p:cNvSpPr>
            <a:spLocks noGrp="1"/>
          </p:cNvSpPr>
          <p:nvPr>
            <p:ph type="ctrTitle"/>
          </p:nvPr>
        </p:nvSpPr>
        <p:spPr>
          <a:xfrm>
            <a:off x="1471204" y="2276872"/>
            <a:ext cx="10345463" cy="2088232"/>
          </a:xfrm>
        </p:spPr>
        <p:txBody>
          <a:bodyPr>
            <a:noAutofit/>
          </a:bodyPr>
          <a:lstStyle/>
          <a:p>
            <a:r>
              <a:rPr lang="ru-RU" sz="4200" dirty="0">
                <a:solidFill>
                  <a:schemeClr val="accent5">
                    <a:lumMod val="50000"/>
                  </a:schemeClr>
                </a:solidFill>
              </a:rPr>
              <a:t>ЕГЭ 2022 года по английскому языку: </a:t>
            </a:r>
            <a:br>
              <a:rPr lang="en-US" sz="4000" dirty="0">
                <a:solidFill>
                  <a:schemeClr val="accent5">
                    <a:lumMod val="50000"/>
                  </a:schemeClr>
                </a:solidFill>
              </a:rPr>
            </a:br>
            <a:r>
              <a:rPr lang="ru-RU" sz="4000" dirty="0">
                <a:solidFill>
                  <a:schemeClr val="accent5">
                    <a:lumMod val="50000"/>
                  </a:schemeClr>
                </a:solidFill>
              </a:rPr>
              <a:t>структура и основные изменения.</a:t>
            </a:r>
            <a:br>
              <a:rPr lang="ru-RU" sz="4000" dirty="0">
                <a:solidFill>
                  <a:schemeClr val="accent5">
                    <a:lumMod val="50000"/>
                  </a:schemeClr>
                </a:solidFill>
              </a:rPr>
            </a:br>
            <a:r>
              <a:rPr lang="ru-RU" sz="4000" dirty="0">
                <a:solidFill>
                  <a:schemeClr val="accent5">
                    <a:lumMod val="50000"/>
                  </a:schemeClr>
                </a:solidFill>
              </a:rPr>
              <a:t>Методические аспекты подготовки выпускников к ЕГЭ.</a:t>
            </a:r>
          </a:p>
        </p:txBody>
      </p:sp>
      <p:sp>
        <p:nvSpPr>
          <p:cNvPr id="3" name="Подзаголовок 2">
            <a:extLst>
              <a:ext uri="{FF2B5EF4-FFF2-40B4-BE49-F238E27FC236}">
                <a16:creationId xmlns:a16="http://schemas.microsoft.com/office/drawing/2014/main" id="{92263158-D72D-4FB1-A2C0-C98E68D45813}"/>
              </a:ext>
            </a:extLst>
          </p:cNvPr>
          <p:cNvSpPr>
            <a:spLocks noGrp="1"/>
          </p:cNvSpPr>
          <p:nvPr>
            <p:ph type="subTitle" idx="1"/>
          </p:nvPr>
        </p:nvSpPr>
        <p:spPr>
          <a:xfrm>
            <a:off x="1919536" y="4293096"/>
            <a:ext cx="9448800" cy="685800"/>
          </a:xfrm>
        </p:spPr>
        <p:txBody>
          <a:bodyPr>
            <a:noAutofit/>
          </a:bodyPr>
          <a:lstStyle/>
          <a:p>
            <a:pPr algn="r">
              <a:lnSpc>
                <a:spcPct val="100000"/>
              </a:lnSpc>
            </a:pPr>
            <a:r>
              <a:rPr lang="ru-RU" sz="2400" dirty="0"/>
              <a:t>Меднова С.Т.</a:t>
            </a:r>
          </a:p>
          <a:p>
            <a:pPr algn="r">
              <a:lnSpc>
                <a:spcPct val="100000"/>
              </a:lnSpc>
            </a:pPr>
            <a:r>
              <a:rPr lang="ru-RU" sz="2400" dirty="0"/>
              <a:t>региональный куратор по иностранному языку</a:t>
            </a:r>
          </a:p>
          <a:p>
            <a:pPr algn="r">
              <a:lnSpc>
                <a:spcPct val="100000"/>
              </a:lnSpc>
            </a:pPr>
            <a:r>
              <a:rPr lang="ru-RU" sz="2400" dirty="0"/>
              <a:t>председатель ПК по английскому языку</a:t>
            </a:r>
          </a:p>
        </p:txBody>
      </p:sp>
    </p:spTree>
    <p:extLst>
      <p:ext uri="{BB962C8B-B14F-4D97-AF65-F5344CB8AC3E}">
        <p14:creationId xmlns:p14="http://schemas.microsoft.com/office/powerpoint/2010/main" val="4651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3FF95C-D269-4094-8573-7ECA96DB0981}"/>
              </a:ext>
            </a:extLst>
          </p:cNvPr>
          <p:cNvSpPr>
            <a:spLocks noGrp="1"/>
          </p:cNvSpPr>
          <p:nvPr>
            <p:ph type="title"/>
          </p:nvPr>
        </p:nvSpPr>
        <p:spPr>
          <a:xfrm>
            <a:off x="2895600" y="188640"/>
            <a:ext cx="8610600" cy="1293028"/>
          </a:xfrm>
        </p:spPr>
        <p:txBody>
          <a:bodyPr/>
          <a:lstStyle/>
          <a:p>
            <a:r>
              <a:rPr lang="ru-RU" dirty="0"/>
              <a:t>Возможные ошибки</a:t>
            </a:r>
          </a:p>
        </p:txBody>
      </p:sp>
      <p:sp>
        <p:nvSpPr>
          <p:cNvPr id="3" name="Объект 2">
            <a:extLst>
              <a:ext uri="{FF2B5EF4-FFF2-40B4-BE49-F238E27FC236}">
                <a16:creationId xmlns:a16="http://schemas.microsoft.com/office/drawing/2014/main" id="{6A2D4B3A-ADFB-429B-9F23-0A3E41388506}"/>
              </a:ext>
            </a:extLst>
          </p:cNvPr>
          <p:cNvSpPr>
            <a:spLocks noGrp="1"/>
          </p:cNvSpPr>
          <p:nvPr>
            <p:ph idx="1"/>
          </p:nvPr>
        </p:nvSpPr>
        <p:spPr>
          <a:xfrm>
            <a:off x="685800" y="1556792"/>
            <a:ext cx="10820400" cy="4661893"/>
          </a:xfrm>
        </p:spPr>
        <p:txBody>
          <a:bodyPr>
            <a:normAutofit/>
          </a:bodyPr>
          <a:lstStyle/>
          <a:p>
            <a:r>
              <a:rPr lang="ru-RU" dirty="0">
                <a:solidFill>
                  <a:srgbClr val="002060"/>
                </a:solidFill>
              </a:rPr>
              <a:t>неполные либо неточные ответы на вопросы друга;</a:t>
            </a:r>
          </a:p>
          <a:p>
            <a:r>
              <a:rPr lang="ru-RU" dirty="0">
                <a:solidFill>
                  <a:srgbClr val="002060"/>
                </a:solidFill>
              </a:rPr>
              <a:t>неумение задать вопросы другу в рамках коммуникативной задачи;</a:t>
            </a:r>
          </a:p>
          <a:p>
            <a:r>
              <a:rPr lang="ru-RU" dirty="0">
                <a:solidFill>
                  <a:srgbClr val="002060"/>
                </a:solidFill>
              </a:rPr>
              <a:t>несоблюдение принятых в стране изучаемого языка норм вежливости: не благодарят или забывают упомянуть надежду на будущие контакты;</a:t>
            </a:r>
          </a:p>
          <a:p>
            <a:r>
              <a:rPr lang="ru-RU" dirty="0">
                <a:solidFill>
                  <a:srgbClr val="002060"/>
                </a:solidFill>
              </a:rPr>
              <a:t>фактические ошибки;</a:t>
            </a:r>
          </a:p>
          <a:p>
            <a:r>
              <a:rPr lang="ru-RU" dirty="0">
                <a:solidFill>
                  <a:srgbClr val="002060"/>
                </a:solidFill>
              </a:rPr>
              <a:t>неправильный выбор стилевого оформления письма (обращение, завершающая фраза, подпись автора в соответствии с неофициальным стилем);</a:t>
            </a:r>
          </a:p>
          <a:p>
            <a:r>
              <a:rPr lang="ru-RU" dirty="0">
                <a:solidFill>
                  <a:srgbClr val="002060"/>
                </a:solidFill>
              </a:rPr>
              <a:t>нарушения в структурировании текста, делении текста на абзацы;</a:t>
            </a:r>
          </a:p>
          <a:p>
            <a:r>
              <a:rPr lang="ru-RU" dirty="0">
                <a:solidFill>
                  <a:srgbClr val="002060"/>
                </a:solidFill>
              </a:rPr>
              <a:t>логические ошибки;</a:t>
            </a:r>
          </a:p>
          <a:p>
            <a:r>
              <a:rPr lang="ru-RU" dirty="0">
                <a:solidFill>
                  <a:srgbClr val="002060"/>
                </a:solidFill>
              </a:rPr>
              <a:t>языковые ошибки.</a:t>
            </a:r>
          </a:p>
        </p:txBody>
      </p:sp>
    </p:spTree>
    <p:extLst>
      <p:ext uri="{BB962C8B-B14F-4D97-AF65-F5344CB8AC3E}">
        <p14:creationId xmlns:p14="http://schemas.microsoft.com/office/powerpoint/2010/main" val="302565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2635A9-7BE9-4DAF-BA2A-D6736503A03A}"/>
              </a:ext>
            </a:extLst>
          </p:cNvPr>
          <p:cNvSpPr>
            <a:spLocks noGrp="1"/>
          </p:cNvSpPr>
          <p:nvPr>
            <p:ph type="title"/>
          </p:nvPr>
        </p:nvSpPr>
        <p:spPr/>
        <p:txBody>
          <a:bodyPr/>
          <a:lstStyle/>
          <a:p>
            <a:r>
              <a:rPr lang="ru-RU" dirty="0">
                <a:solidFill>
                  <a:srgbClr val="002060"/>
                </a:solidFill>
              </a:rPr>
              <a:t>неполные и неточные ответы</a:t>
            </a:r>
          </a:p>
        </p:txBody>
      </p:sp>
      <p:sp>
        <p:nvSpPr>
          <p:cNvPr id="3" name="Объект 2">
            <a:extLst>
              <a:ext uri="{FF2B5EF4-FFF2-40B4-BE49-F238E27FC236}">
                <a16:creationId xmlns:a16="http://schemas.microsoft.com/office/drawing/2014/main" id="{1A8DA14C-8503-4C64-B2F5-CAECDA86E1EB}"/>
              </a:ext>
            </a:extLst>
          </p:cNvPr>
          <p:cNvSpPr>
            <a:spLocks noGrp="1"/>
          </p:cNvSpPr>
          <p:nvPr>
            <p:ph idx="1"/>
          </p:nvPr>
        </p:nvSpPr>
        <p:spPr>
          <a:xfrm>
            <a:off x="660728" y="1844824"/>
            <a:ext cx="10820400" cy="4024125"/>
          </a:xfrm>
        </p:spPr>
        <p:txBody>
          <a:bodyPr>
            <a:normAutofit lnSpcReduction="10000"/>
          </a:bodyPr>
          <a:lstStyle/>
          <a:p>
            <a:pPr marL="0" indent="0">
              <a:buNone/>
            </a:pPr>
            <a:r>
              <a:rPr lang="en-US" sz="2800" b="1" dirty="0">
                <a:solidFill>
                  <a:srgbClr val="002060"/>
                </a:solidFill>
              </a:rPr>
              <a:t>What’s the weather like in Russia in summer? </a:t>
            </a:r>
            <a:endParaRPr lang="ru-RU" sz="2800" b="1" dirty="0">
              <a:solidFill>
                <a:srgbClr val="002060"/>
              </a:solidFill>
            </a:endParaRPr>
          </a:p>
          <a:p>
            <a:r>
              <a:rPr lang="en-US" sz="2800" dirty="0">
                <a:solidFill>
                  <a:srgbClr val="002060"/>
                </a:solidFill>
              </a:rPr>
              <a:t>The weather is nice.</a:t>
            </a:r>
            <a:r>
              <a:rPr lang="ru-RU" sz="2800" dirty="0">
                <a:solidFill>
                  <a:srgbClr val="002060"/>
                </a:solidFill>
              </a:rPr>
              <a:t> </a:t>
            </a:r>
            <a:r>
              <a:rPr lang="ru-RU" sz="2800" b="1" dirty="0">
                <a:solidFill>
                  <a:srgbClr val="C00000"/>
                </a:solidFill>
              </a:rPr>
              <a:t>Х</a:t>
            </a:r>
          </a:p>
          <a:p>
            <a:r>
              <a:rPr lang="en-US" sz="2800" dirty="0">
                <a:solidFill>
                  <a:srgbClr val="002060"/>
                </a:solidFill>
              </a:rPr>
              <a:t>Today it’s warm and even hot in my city</a:t>
            </a:r>
            <a:r>
              <a:rPr lang="ru-RU" sz="2800" dirty="0">
                <a:solidFill>
                  <a:srgbClr val="002060"/>
                </a:solidFill>
              </a:rPr>
              <a:t>. </a:t>
            </a:r>
            <a:r>
              <a:rPr lang="ru-RU" sz="2800" b="1" dirty="0">
                <a:solidFill>
                  <a:srgbClr val="C00000"/>
                </a:solidFill>
              </a:rPr>
              <a:t>Х</a:t>
            </a:r>
          </a:p>
          <a:p>
            <a:r>
              <a:rPr lang="en-US" sz="2800" dirty="0">
                <a:solidFill>
                  <a:srgbClr val="002060"/>
                </a:solidFill>
              </a:rPr>
              <a:t>I don’t know</a:t>
            </a:r>
            <a:r>
              <a:rPr lang="ru-RU" sz="2800" dirty="0">
                <a:solidFill>
                  <a:srgbClr val="002060"/>
                </a:solidFill>
              </a:rPr>
              <a:t>. </a:t>
            </a:r>
            <a:r>
              <a:rPr lang="ru-RU" sz="2800" b="1" dirty="0">
                <a:solidFill>
                  <a:srgbClr val="C00000"/>
                </a:solidFill>
              </a:rPr>
              <a:t>Х</a:t>
            </a:r>
          </a:p>
          <a:p>
            <a:r>
              <a:rPr lang="en-US" sz="2800" dirty="0">
                <a:solidFill>
                  <a:srgbClr val="002060"/>
                </a:solidFill>
              </a:rPr>
              <a:t>The weather in summer is usually fine in Russia. In my hometown, it’s rather hot in summer, and it doesn’t often rain.</a:t>
            </a:r>
          </a:p>
          <a:p>
            <a:pPr marL="0" indent="0">
              <a:buNone/>
            </a:pPr>
            <a:r>
              <a:rPr lang="en-US" sz="2800" b="1" dirty="0">
                <a:solidFill>
                  <a:srgbClr val="002060"/>
                </a:solidFill>
              </a:rPr>
              <a:t>What is your favourite season and why this one?</a:t>
            </a:r>
          </a:p>
          <a:p>
            <a:r>
              <a:rPr lang="en-US" sz="2800" dirty="0">
                <a:solidFill>
                  <a:srgbClr val="002060"/>
                </a:solidFill>
              </a:rPr>
              <a:t>My favourite season is summer. </a:t>
            </a:r>
            <a:r>
              <a:rPr lang="en-US" sz="2800" b="1" dirty="0">
                <a:solidFill>
                  <a:srgbClr val="C00000"/>
                </a:solidFill>
              </a:rPr>
              <a:t>Х</a:t>
            </a:r>
          </a:p>
          <a:p>
            <a:endParaRPr lang="ru-RU" sz="2800" dirty="0">
              <a:solidFill>
                <a:srgbClr val="002060"/>
              </a:solidFill>
            </a:endParaRPr>
          </a:p>
        </p:txBody>
      </p:sp>
    </p:spTree>
    <p:extLst>
      <p:ext uri="{BB962C8B-B14F-4D97-AF65-F5344CB8AC3E}">
        <p14:creationId xmlns:p14="http://schemas.microsoft.com/office/powerpoint/2010/main" val="1912874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2635A9-7BE9-4DAF-BA2A-D6736503A03A}"/>
              </a:ext>
            </a:extLst>
          </p:cNvPr>
          <p:cNvSpPr>
            <a:spLocks noGrp="1"/>
          </p:cNvSpPr>
          <p:nvPr>
            <p:ph type="title"/>
          </p:nvPr>
        </p:nvSpPr>
        <p:spPr/>
        <p:txBody>
          <a:bodyPr/>
          <a:lstStyle/>
          <a:p>
            <a:r>
              <a:rPr lang="ru-RU" dirty="0">
                <a:solidFill>
                  <a:srgbClr val="002060"/>
                </a:solidFill>
              </a:rPr>
              <a:t>Логические ошибки</a:t>
            </a:r>
          </a:p>
        </p:txBody>
      </p:sp>
      <p:sp>
        <p:nvSpPr>
          <p:cNvPr id="3" name="Объект 2">
            <a:extLst>
              <a:ext uri="{FF2B5EF4-FFF2-40B4-BE49-F238E27FC236}">
                <a16:creationId xmlns:a16="http://schemas.microsoft.com/office/drawing/2014/main" id="{1A8DA14C-8503-4C64-B2F5-CAECDA86E1EB}"/>
              </a:ext>
            </a:extLst>
          </p:cNvPr>
          <p:cNvSpPr>
            <a:spLocks noGrp="1"/>
          </p:cNvSpPr>
          <p:nvPr>
            <p:ph idx="1"/>
          </p:nvPr>
        </p:nvSpPr>
        <p:spPr/>
        <p:txBody>
          <a:bodyPr>
            <a:normAutofit/>
          </a:bodyPr>
          <a:lstStyle/>
          <a:p>
            <a:pPr marL="0" indent="0">
              <a:buNone/>
            </a:pPr>
            <a:r>
              <a:rPr lang="en-US" sz="2800" b="1" dirty="0">
                <a:solidFill>
                  <a:srgbClr val="002060"/>
                </a:solidFill>
              </a:rPr>
              <a:t>What entertainment is popular among</a:t>
            </a:r>
            <a:r>
              <a:rPr lang="ru-RU" sz="2800" b="1" dirty="0">
                <a:solidFill>
                  <a:srgbClr val="002060"/>
                </a:solidFill>
              </a:rPr>
              <a:t> </a:t>
            </a:r>
            <a:r>
              <a:rPr lang="en-US" sz="2800" b="1" dirty="0">
                <a:solidFill>
                  <a:srgbClr val="002060"/>
                </a:solidFill>
              </a:rPr>
              <a:t>teenagers?</a:t>
            </a:r>
            <a:endParaRPr lang="ru-RU" sz="2800" b="1" dirty="0">
              <a:solidFill>
                <a:srgbClr val="002060"/>
              </a:solidFill>
            </a:endParaRPr>
          </a:p>
          <a:p>
            <a:pPr marL="0" indent="0">
              <a:buNone/>
            </a:pPr>
            <a:r>
              <a:rPr lang="en-US" sz="2800" dirty="0">
                <a:solidFill>
                  <a:srgbClr val="002060"/>
                </a:solidFill>
              </a:rPr>
              <a:t>It’s popular to swim, to play volleyball and </a:t>
            </a:r>
            <a:r>
              <a:rPr lang="en-US" sz="2800" i="1" u="sng" dirty="0">
                <a:solidFill>
                  <a:srgbClr val="C00000"/>
                </a:solidFill>
              </a:rPr>
              <a:t>to drink something cold and fresh</a:t>
            </a:r>
            <a:r>
              <a:rPr lang="en-US" sz="2800" dirty="0">
                <a:solidFill>
                  <a:srgbClr val="002060"/>
                </a:solidFill>
              </a:rPr>
              <a:t>.</a:t>
            </a:r>
            <a:r>
              <a:rPr lang="ru-RU" sz="2800" dirty="0">
                <a:solidFill>
                  <a:srgbClr val="002060"/>
                </a:solidFill>
              </a:rPr>
              <a:t> </a:t>
            </a:r>
            <a:r>
              <a:rPr lang="ru-RU" sz="2800" b="1" dirty="0">
                <a:solidFill>
                  <a:srgbClr val="C00000"/>
                </a:solidFill>
              </a:rPr>
              <a:t>Х</a:t>
            </a:r>
          </a:p>
        </p:txBody>
      </p:sp>
    </p:spTree>
    <p:extLst>
      <p:ext uri="{BB962C8B-B14F-4D97-AF65-F5344CB8AC3E}">
        <p14:creationId xmlns:p14="http://schemas.microsoft.com/office/powerpoint/2010/main" val="2630053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7322BD-4EE2-4110-A84A-23A95DAF718C}"/>
              </a:ext>
            </a:extLst>
          </p:cNvPr>
          <p:cNvSpPr>
            <a:spLocks noGrp="1"/>
          </p:cNvSpPr>
          <p:nvPr>
            <p:ph type="title"/>
          </p:nvPr>
        </p:nvSpPr>
        <p:spPr/>
        <p:txBody>
          <a:bodyPr/>
          <a:lstStyle/>
          <a:p>
            <a:r>
              <a:rPr lang="ru-RU" dirty="0">
                <a:solidFill>
                  <a:srgbClr val="002060"/>
                </a:solidFill>
              </a:rPr>
              <a:t>3 вопроса о …. </a:t>
            </a:r>
          </a:p>
        </p:txBody>
      </p:sp>
      <p:sp>
        <p:nvSpPr>
          <p:cNvPr id="3" name="Объект 2">
            <a:extLst>
              <a:ext uri="{FF2B5EF4-FFF2-40B4-BE49-F238E27FC236}">
                <a16:creationId xmlns:a16="http://schemas.microsoft.com/office/drawing/2014/main" id="{81A4D2A6-BDA3-4A1B-B188-39089966FF47}"/>
              </a:ext>
            </a:extLst>
          </p:cNvPr>
          <p:cNvSpPr>
            <a:spLocks noGrp="1"/>
          </p:cNvSpPr>
          <p:nvPr>
            <p:ph idx="1"/>
          </p:nvPr>
        </p:nvSpPr>
        <p:spPr/>
        <p:txBody>
          <a:bodyPr>
            <a:normAutofit/>
          </a:bodyPr>
          <a:lstStyle/>
          <a:p>
            <a:pPr marL="0" indent="0">
              <a:buNone/>
            </a:pPr>
            <a:r>
              <a:rPr lang="en-US" sz="2800" b="1" i="1" dirty="0">
                <a:solidFill>
                  <a:srgbClr val="002060"/>
                </a:solidFill>
              </a:rPr>
              <a:t>My uncle Keith is coming to visit us next week.</a:t>
            </a:r>
            <a:r>
              <a:rPr lang="ru-RU" sz="2800" b="1" i="1" dirty="0">
                <a:solidFill>
                  <a:srgbClr val="002060"/>
                </a:solidFill>
              </a:rPr>
              <a:t> </a:t>
            </a:r>
          </a:p>
          <a:p>
            <a:pPr marL="0" indent="0">
              <a:buNone/>
            </a:pPr>
            <a:r>
              <a:rPr lang="ru-RU" sz="2800" dirty="0">
                <a:solidFill>
                  <a:srgbClr val="002060"/>
                </a:solidFill>
              </a:rPr>
              <a:t>Вопросы о дяде друга:</a:t>
            </a:r>
          </a:p>
          <a:p>
            <a:r>
              <a:rPr lang="en-US" sz="2800" dirty="0">
                <a:solidFill>
                  <a:srgbClr val="002060"/>
                </a:solidFill>
              </a:rPr>
              <a:t>What’s your uncle’s name?</a:t>
            </a:r>
            <a:r>
              <a:rPr lang="ru-RU" sz="2800" dirty="0">
                <a:solidFill>
                  <a:srgbClr val="002060"/>
                </a:solidFill>
              </a:rPr>
              <a:t> </a:t>
            </a:r>
            <a:r>
              <a:rPr lang="ru-RU" sz="2800" b="1" dirty="0">
                <a:solidFill>
                  <a:srgbClr val="C00000"/>
                </a:solidFill>
              </a:rPr>
              <a:t>Х</a:t>
            </a:r>
            <a:r>
              <a:rPr lang="en-US" sz="2800" b="1" dirty="0">
                <a:solidFill>
                  <a:srgbClr val="C00000"/>
                </a:solidFill>
              </a:rPr>
              <a:t> </a:t>
            </a:r>
            <a:endParaRPr lang="ru-RU" sz="2800" b="1" dirty="0">
              <a:solidFill>
                <a:srgbClr val="C00000"/>
              </a:solidFill>
            </a:endParaRPr>
          </a:p>
          <a:p>
            <a:r>
              <a:rPr lang="en-US" sz="2800" dirty="0">
                <a:solidFill>
                  <a:srgbClr val="002060"/>
                </a:solidFill>
              </a:rPr>
              <a:t>When will he visit you?</a:t>
            </a:r>
            <a:r>
              <a:rPr lang="ru-RU" sz="2800" b="1" dirty="0">
                <a:solidFill>
                  <a:srgbClr val="002060"/>
                </a:solidFill>
              </a:rPr>
              <a:t> </a:t>
            </a:r>
            <a:r>
              <a:rPr lang="ru-RU" sz="2800" b="1" dirty="0">
                <a:solidFill>
                  <a:srgbClr val="C00000"/>
                </a:solidFill>
              </a:rPr>
              <a:t>Х</a:t>
            </a:r>
            <a:r>
              <a:rPr lang="en-US" sz="2800" b="1" dirty="0">
                <a:solidFill>
                  <a:srgbClr val="C00000"/>
                </a:solidFill>
              </a:rPr>
              <a:t> </a:t>
            </a:r>
            <a:endParaRPr lang="ru-RU" sz="2800" b="1" dirty="0">
              <a:solidFill>
                <a:srgbClr val="C00000"/>
              </a:solidFill>
            </a:endParaRPr>
          </a:p>
          <a:p>
            <a:r>
              <a:rPr lang="en-US" sz="2800" dirty="0">
                <a:solidFill>
                  <a:srgbClr val="002060"/>
                </a:solidFill>
              </a:rPr>
              <a:t>Do you often see your uncle?</a:t>
            </a:r>
            <a:r>
              <a:rPr lang="ru-RU" sz="2800" dirty="0">
                <a:solidFill>
                  <a:srgbClr val="002060"/>
                </a:solidFill>
              </a:rPr>
              <a:t> </a:t>
            </a:r>
            <a:r>
              <a:rPr lang="ru-RU" sz="2800" b="1" dirty="0">
                <a:solidFill>
                  <a:srgbClr val="C00000"/>
                </a:solidFill>
              </a:rPr>
              <a:t>Х</a:t>
            </a:r>
          </a:p>
        </p:txBody>
      </p:sp>
    </p:spTree>
    <p:extLst>
      <p:ext uri="{BB962C8B-B14F-4D97-AF65-F5344CB8AC3E}">
        <p14:creationId xmlns:p14="http://schemas.microsoft.com/office/powerpoint/2010/main" val="3791989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7322BD-4EE2-4110-A84A-23A95DAF718C}"/>
              </a:ext>
            </a:extLst>
          </p:cNvPr>
          <p:cNvSpPr>
            <a:spLocks noGrp="1"/>
          </p:cNvSpPr>
          <p:nvPr>
            <p:ph type="title"/>
          </p:nvPr>
        </p:nvSpPr>
        <p:spPr/>
        <p:txBody>
          <a:bodyPr/>
          <a:lstStyle/>
          <a:p>
            <a:r>
              <a:rPr lang="ru-RU" dirty="0">
                <a:solidFill>
                  <a:srgbClr val="002060"/>
                </a:solidFill>
              </a:rPr>
              <a:t>3 вопроса о …. </a:t>
            </a:r>
          </a:p>
        </p:txBody>
      </p:sp>
      <p:sp>
        <p:nvSpPr>
          <p:cNvPr id="3" name="Объект 2">
            <a:extLst>
              <a:ext uri="{FF2B5EF4-FFF2-40B4-BE49-F238E27FC236}">
                <a16:creationId xmlns:a16="http://schemas.microsoft.com/office/drawing/2014/main" id="{81A4D2A6-BDA3-4A1B-B188-39089966FF47}"/>
              </a:ext>
            </a:extLst>
          </p:cNvPr>
          <p:cNvSpPr>
            <a:spLocks noGrp="1"/>
          </p:cNvSpPr>
          <p:nvPr>
            <p:ph idx="1"/>
          </p:nvPr>
        </p:nvSpPr>
        <p:spPr/>
        <p:txBody>
          <a:bodyPr>
            <a:normAutofit/>
          </a:bodyPr>
          <a:lstStyle/>
          <a:p>
            <a:pPr marL="0" indent="0">
              <a:buNone/>
            </a:pPr>
            <a:r>
              <a:rPr lang="en-US" sz="2800" b="1" i="1" dirty="0">
                <a:solidFill>
                  <a:srgbClr val="002060"/>
                </a:solidFill>
              </a:rPr>
              <a:t>I took all my final exams last week ...</a:t>
            </a:r>
          </a:p>
          <a:p>
            <a:pPr marL="0" indent="0">
              <a:buNone/>
            </a:pPr>
            <a:r>
              <a:rPr lang="en-US" sz="2800" b="1" dirty="0">
                <a:solidFill>
                  <a:srgbClr val="002060"/>
                </a:solidFill>
              </a:rPr>
              <a:t>- ask 3 questions about her school-leaving exams</a:t>
            </a:r>
            <a:r>
              <a:rPr lang="ru-RU" sz="2800" b="1" dirty="0">
                <a:solidFill>
                  <a:srgbClr val="002060"/>
                </a:solidFill>
              </a:rPr>
              <a:t>:</a:t>
            </a:r>
          </a:p>
          <a:p>
            <a:r>
              <a:rPr lang="en-US" sz="2800" dirty="0">
                <a:solidFill>
                  <a:srgbClr val="002060"/>
                </a:solidFill>
              </a:rPr>
              <a:t>By the way, how much subjects did you pass? </a:t>
            </a:r>
          </a:p>
          <a:p>
            <a:r>
              <a:rPr lang="en-US" sz="2800" dirty="0">
                <a:solidFill>
                  <a:srgbClr val="002060"/>
                </a:solidFill>
              </a:rPr>
              <a:t>What subjects did you leave?</a:t>
            </a:r>
          </a:p>
          <a:p>
            <a:r>
              <a:rPr lang="en-US" sz="2800" dirty="0">
                <a:solidFill>
                  <a:srgbClr val="002060"/>
                </a:solidFill>
              </a:rPr>
              <a:t>What mark did you get?</a:t>
            </a:r>
            <a:endParaRPr lang="ru-RU" sz="2800" dirty="0">
              <a:solidFill>
                <a:srgbClr val="C00000"/>
              </a:solidFill>
            </a:endParaRPr>
          </a:p>
        </p:txBody>
      </p:sp>
    </p:spTree>
    <p:extLst>
      <p:ext uri="{BB962C8B-B14F-4D97-AF65-F5344CB8AC3E}">
        <p14:creationId xmlns:p14="http://schemas.microsoft.com/office/powerpoint/2010/main" val="1386259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612AD3-E802-4811-A4A4-2610DE39F521}"/>
              </a:ext>
            </a:extLst>
          </p:cNvPr>
          <p:cNvSpPr>
            <a:spLocks noGrp="1"/>
          </p:cNvSpPr>
          <p:nvPr>
            <p:ph type="title"/>
          </p:nvPr>
        </p:nvSpPr>
        <p:spPr/>
        <p:txBody>
          <a:bodyPr/>
          <a:lstStyle/>
          <a:p>
            <a:r>
              <a:rPr lang="ru-RU" dirty="0">
                <a:solidFill>
                  <a:srgbClr val="002060"/>
                </a:solidFill>
              </a:rPr>
              <a:t>рекомендации</a:t>
            </a:r>
          </a:p>
        </p:txBody>
      </p:sp>
      <p:sp>
        <p:nvSpPr>
          <p:cNvPr id="3" name="Объект 2">
            <a:extLst>
              <a:ext uri="{FF2B5EF4-FFF2-40B4-BE49-F238E27FC236}">
                <a16:creationId xmlns:a16="http://schemas.microsoft.com/office/drawing/2014/main" id="{A2CFB85C-FF40-46EF-B216-1C1A4F5C4C48}"/>
              </a:ext>
            </a:extLst>
          </p:cNvPr>
          <p:cNvSpPr>
            <a:spLocks noGrp="1"/>
          </p:cNvSpPr>
          <p:nvPr>
            <p:ph idx="1"/>
          </p:nvPr>
        </p:nvSpPr>
        <p:spPr/>
        <p:txBody>
          <a:bodyPr>
            <a:noAutofit/>
          </a:bodyPr>
          <a:lstStyle/>
          <a:p>
            <a:r>
              <a:rPr lang="ru-RU" sz="2800" dirty="0">
                <a:solidFill>
                  <a:srgbClr val="002060"/>
                </a:solidFill>
              </a:rPr>
              <a:t>полезно разобрать инструкцию к заданию 39</a:t>
            </a:r>
          </a:p>
          <a:p>
            <a:r>
              <a:rPr lang="ru-RU" sz="2800" dirty="0">
                <a:solidFill>
                  <a:srgbClr val="002060"/>
                </a:solidFill>
              </a:rPr>
              <a:t> проанализировать критерии оценивания</a:t>
            </a:r>
          </a:p>
          <a:p>
            <a:r>
              <a:rPr lang="ru-RU" sz="2800" dirty="0">
                <a:solidFill>
                  <a:srgbClr val="002060"/>
                </a:solidFill>
              </a:rPr>
              <a:t>проанализировать, что понимается под полными и точными ответами другу по переписке; </a:t>
            </a:r>
          </a:p>
          <a:p>
            <a:r>
              <a:rPr lang="ru-RU" sz="2800" dirty="0">
                <a:solidFill>
                  <a:srgbClr val="002060"/>
                </a:solidFill>
              </a:rPr>
              <a:t>проанализировать, какие вопросы другу логичны и соответствуют содержанию письма стимула, какие нет; </a:t>
            </a:r>
          </a:p>
          <a:p>
            <a:r>
              <a:rPr lang="ru-RU" sz="2800" dirty="0">
                <a:solidFill>
                  <a:srgbClr val="002060"/>
                </a:solidFill>
              </a:rPr>
              <a:t>проанализировать, какие элементы вежливости обязательны</a:t>
            </a:r>
          </a:p>
        </p:txBody>
      </p:sp>
    </p:spTree>
    <p:extLst>
      <p:ext uri="{BB962C8B-B14F-4D97-AF65-F5344CB8AC3E}">
        <p14:creationId xmlns:p14="http://schemas.microsoft.com/office/powerpoint/2010/main" val="3574755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585977-8D6D-4B92-8929-401B5402A052}"/>
              </a:ext>
            </a:extLst>
          </p:cNvPr>
          <p:cNvSpPr>
            <a:spLocks noGrp="1"/>
          </p:cNvSpPr>
          <p:nvPr>
            <p:ph type="title"/>
          </p:nvPr>
        </p:nvSpPr>
        <p:spPr/>
        <p:txBody>
          <a:bodyPr/>
          <a:lstStyle/>
          <a:p>
            <a:r>
              <a:rPr lang="en-US" dirty="0">
                <a:solidFill>
                  <a:srgbClr val="002060"/>
                </a:solidFill>
              </a:rPr>
              <a:t>Useful</a:t>
            </a:r>
            <a:r>
              <a:rPr lang="en-US" dirty="0"/>
              <a:t> phrases</a:t>
            </a:r>
            <a:endParaRPr lang="ru-RU" dirty="0"/>
          </a:p>
        </p:txBody>
      </p:sp>
      <p:sp>
        <p:nvSpPr>
          <p:cNvPr id="3" name="Объект 2">
            <a:extLst>
              <a:ext uri="{FF2B5EF4-FFF2-40B4-BE49-F238E27FC236}">
                <a16:creationId xmlns:a16="http://schemas.microsoft.com/office/drawing/2014/main" id="{F236EA98-A698-4A7B-B5DE-4A4283D4F07F}"/>
              </a:ext>
            </a:extLst>
          </p:cNvPr>
          <p:cNvSpPr>
            <a:spLocks noGrp="1"/>
          </p:cNvSpPr>
          <p:nvPr>
            <p:ph idx="1"/>
          </p:nvPr>
        </p:nvSpPr>
        <p:spPr/>
        <p:txBody>
          <a:bodyPr>
            <a:normAutofit/>
          </a:bodyPr>
          <a:lstStyle/>
          <a:p>
            <a:r>
              <a:rPr lang="en-US" sz="2400" dirty="0">
                <a:solidFill>
                  <a:srgbClr val="002060"/>
                </a:solidFill>
              </a:rPr>
              <a:t>Thanks a lot for your letter. I was happy to hear from you.</a:t>
            </a:r>
          </a:p>
          <a:p>
            <a:r>
              <a:rPr lang="en-US" sz="2400" dirty="0">
                <a:solidFill>
                  <a:srgbClr val="002060"/>
                </a:solidFill>
              </a:rPr>
              <a:t>Now it's time to answer your questions about.</a:t>
            </a:r>
          </a:p>
          <a:p>
            <a:r>
              <a:rPr lang="en-US" sz="2400" dirty="0">
                <a:solidFill>
                  <a:srgbClr val="002060"/>
                </a:solidFill>
              </a:rPr>
              <a:t>As for your news, I have some questions about...</a:t>
            </a:r>
          </a:p>
          <a:p>
            <a:r>
              <a:rPr lang="en-US" sz="2400" dirty="0">
                <a:solidFill>
                  <a:srgbClr val="002060"/>
                </a:solidFill>
              </a:rPr>
              <a:t>Now it's time to finish my letter.</a:t>
            </a:r>
          </a:p>
          <a:p>
            <a:r>
              <a:rPr lang="en-US" sz="2400" dirty="0">
                <a:solidFill>
                  <a:srgbClr val="002060"/>
                </a:solidFill>
              </a:rPr>
              <a:t>Write back soon.</a:t>
            </a:r>
          </a:p>
          <a:p>
            <a:r>
              <a:rPr lang="en-US" sz="2400" dirty="0">
                <a:solidFill>
                  <a:srgbClr val="002060"/>
                </a:solidFill>
              </a:rPr>
              <a:t>Best wishes</a:t>
            </a:r>
            <a:endParaRPr lang="ru-RU" sz="2400" dirty="0">
              <a:solidFill>
                <a:srgbClr val="002060"/>
              </a:solidFill>
            </a:endParaRPr>
          </a:p>
        </p:txBody>
      </p:sp>
    </p:spTree>
    <p:extLst>
      <p:ext uri="{BB962C8B-B14F-4D97-AF65-F5344CB8AC3E}">
        <p14:creationId xmlns:p14="http://schemas.microsoft.com/office/powerpoint/2010/main" val="3773906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B2E0EA-5F07-491F-A4A2-06F11FB5B495}"/>
              </a:ext>
            </a:extLst>
          </p:cNvPr>
          <p:cNvSpPr>
            <a:spLocks noGrp="1"/>
          </p:cNvSpPr>
          <p:nvPr>
            <p:ph type="title"/>
          </p:nvPr>
        </p:nvSpPr>
        <p:spPr/>
        <p:txBody>
          <a:bodyPr/>
          <a:lstStyle/>
          <a:p>
            <a:r>
              <a:rPr lang="ru-RU" dirty="0"/>
              <a:t>ЗАДАНИЕ 40 </a:t>
            </a:r>
          </a:p>
        </p:txBody>
      </p:sp>
      <p:graphicFrame>
        <p:nvGraphicFramePr>
          <p:cNvPr id="6" name="Объект 5">
            <a:extLst>
              <a:ext uri="{FF2B5EF4-FFF2-40B4-BE49-F238E27FC236}">
                <a16:creationId xmlns:a16="http://schemas.microsoft.com/office/drawing/2014/main" id="{BCD1B1B2-352C-4549-9112-D5C25FE661D4}"/>
              </a:ext>
            </a:extLst>
          </p:cNvPr>
          <p:cNvGraphicFramePr>
            <a:graphicFrameLocks noGrp="1" noChangeAspect="1"/>
          </p:cNvGraphicFramePr>
          <p:nvPr>
            <p:ph idx="1"/>
            <p:extLst>
              <p:ext uri="{D42A27DB-BD31-4B8C-83A1-F6EECF244321}">
                <p14:modId xmlns:p14="http://schemas.microsoft.com/office/powerpoint/2010/main" val="342794572"/>
              </p:ext>
            </p:extLst>
          </p:nvPr>
        </p:nvGraphicFramePr>
        <p:xfrm>
          <a:off x="551384" y="1410887"/>
          <a:ext cx="5380037" cy="4024313"/>
        </p:xfrm>
        <a:graphic>
          <a:graphicData uri="http://schemas.openxmlformats.org/presentationml/2006/ole">
            <mc:AlternateContent xmlns:mc="http://schemas.openxmlformats.org/markup-compatibility/2006">
              <mc:Choice xmlns:v="urn:schemas-microsoft-com:vml" Requires="v">
                <p:oleObj name="Acrobat Document" r:id="rId2" imgW="2903189" imgH="2171617" progId="AcroExch.Document.DC">
                  <p:embed/>
                </p:oleObj>
              </mc:Choice>
              <mc:Fallback>
                <p:oleObj name="Acrobat Document" r:id="rId2" imgW="2903189" imgH="2171617" progId="AcroExch.Document.DC">
                  <p:embed/>
                  <p:pic>
                    <p:nvPicPr>
                      <p:cNvPr id="0" name=""/>
                      <p:cNvPicPr/>
                      <p:nvPr/>
                    </p:nvPicPr>
                    <p:blipFill>
                      <a:blip r:embed="rId3"/>
                      <a:stretch>
                        <a:fillRect/>
                      </a:stretch>
                    </p:blipFill>
                    <p:spPr>
                      <a:xfrm>
                        <a:off x="551384" y="1410887"/>
                        <a:ext cx="5380037" cy="4024313"/>
                      </a:xfrm>
                      <a:prstGeom prst="rect">
                        <a:avLst/>
                      </a:prstGeom>
                      <a:ln w="3175">
                        <a:solidFill>
                          <a:schemeClr val="tx1"/>
                        </a:solidFill>
                      </a:ln>
                    </p:spPr>
                  </p:pic>
                </p:oleObj>
              </mc:Fallback>
            </mc:AlternateContent>
          </a:graphicData>
        </a:graphic>
      </p:graphicFrame>
      <p:graphicFrame>
        <p:nvGraphicFramePr>
          <p:cNvPr id="9" name="Объект 8">
            <a:extLst>
              <a:ext uri="{FF2B5EF4-FFF2-40B4-BE49-F238E27FC236}">
                <a16:creationId xmlns:a16="http://schemas.microsoft.com/office/drawing/2014/main" id="{763BD8AA-1A12-4B02-A8BE-9E592621DAF5}"/>
              </a:ext>
            </a:extLst>
          </p:cNvPr>
          <p:cNvGraphicFramePr>
            <a:graphicFrameLocks noChangeAspect="1"/>
          </p:cNvGraphicFramePr>
          <p:nvPr>
            <p:extLst>
              <p:ext uri="{D42A27DB-BD31-4B8C-83A1-F6EECF244321}">
                <p14:modId xmlns:p14="http://schemas.microsoft.com/office/powerpoint/2010/main" val="3319855712"/>
              </p:ext>
            </p:extLst>
          </p:nvPr>
        </p:nvGraphicFramePr>
        <p:xfrm>
          <a:off x="5519936" y="2357015"/>
          <a:ext cx="4787262" cy="4104456"/>
        </p:xfrm>
        <a:graphic>
          <a:graphicData uri="http://schemas.openxmlformats.org/presentationml/2006/ole">
            <mc:AlternateContent xmlns:mc="http://schemas.openxmlformats.org/markup-compatibility/2006">
              <mc:Choice xmlns:v="urn:schemas-microsoft-com:vml" Requires="v">
                <p:oleObj name="Acrobat Document" r:id="rId4" imgW="2994256" imgH="2567635" progId="AcroExch.Document.DC">
                  <p:embed/>
                </p:oleObj>
              </mc:Choice>
              <mc:Fallback>
                <p:oleObj name="Acrobat Document" r:id="rId4" imgW="2994256" imgH="2567635" progId="AcroExch.Document.DC">
                  <p:embed/>
                  <p:pic>
                    <p:nvPicPr>
                      <p:cNvPr id="0" name=""/>
                      <p:cNvPicPr/>
                      <p:nvPr/>
                    </p:nvPicPr>
                    <p:blipFill>
                      <a:blip r:embed="rId5"/>
                      <a:stretch>
                        <a:fillRect/>
                      </a:stretch>
                    </p:blipFill>
                    <p:spPr>
                      <a:xfrm>
                        <a:off x="5519936" y="2357015"/>
                        <a:ext cx="4787262" cy="4104456"/>
                      </a:xfrm>
                      <a:prstGeom prst="rect">
                        <a:avLst/>
                      </a:prstGeom>
                      <a:ln w="3175">
                        <a:solidFill>
                          <a:schemeClr val="tx1"/>
                        </a:solidFill>
                      </a:ln>
                    </p:spPr>
                  </p:pic>
                </p:oleObj>
              </mc:Fallback>
            </mc:AlternateContent>
          </a:graphicData>
        </a:graphic>
      </p:graphicFrame>
    </p:spTree>
    <p:extLst>
      <p:ext uri="{BB962C8B-B14F-4D97-AF65-F5344CB8AC3E}">
        <p14:creationId xmlns:p14="http://schemas.microsoft.com/office/powerpoint/2010/main" val="3104212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AFA907-76C9-47F0-B73B-374E613644C7}"/>
              </a:ext>
            </a:extLst>
          </p:cNvPr>
          <p:cNvSpPr>
            <a:spLocks noGrp="1"/>
          </p:cNvSpPr>
          <p:nvPr>
            <p:ph type="title"/>
          </p:nvPr>
        </p:nvSpPr>
        <p:spPr/>
        <p:txBody>
          <a:bodyPr/>
          <a:lstStyle/>
          <a:p>
            <a:endParaRPr lang="ru-RU"/>
          </a:p>
        </p:txBody>
      </p:sp>
      <p:graphicFrame>
        <p:nvGraphicFramePr>
          <p:cNvPr id="4" name="Объект 3">
            <a:extLst>
              <a:ext uri="{FF2B5EF4-FFF2-40B4-BE49-F238E27FC236}">
                <a16:creationId xmlns:a16="http://schemas.microsoft.com/office/drawing/2014/main" id="{F1EF5FD7-922A-4822-8232-864133B05F56}"/>
              </a:ext>
            </a:extLst>
          </p:cNvPr>
          <p:cNvGraphicFramePr>
            <a:graphicFrameLocks noGrp="1" noChangeAspect="1"/>
          </p:cNvGraphicFramePr>
          <p:nvPr>
            <p:ph idx="1"/>
          </p:nvPr>
        </p:nvGraphicFramePr>
        <p:xfrm>
          <a:off x="407368" y="1772816"/>
          <a:ext cx="4820246" cy="4464496"/>
        </p:xfrm>
        <a:graphic>
          <a:graphicData uri="http://schemas.openxmlformats.org/presentationml/2006/ole">
            <mc:AlternateContent xmlns:mc="http://schemas.openxmlformats.org/markup-compatibility/2006">
              <mc:Choice xmlns:v="urn:schemas-microsoft-com:vml" Requires="v">
                <p:oleObj name="Acrobat Document" r:id="rId2" imgW="2986791" imgH="2765644" progId="AcroExch.Document.DC">
                  <p:embed/>
                </p:oleObj>
              </mc:Choice>
              <mc:Fallback>
                <p:oleObj name="Acrobat Document" r:id="rId2" imgW="2986791" imgH="2765644" progId="AcroExch.Document.DC">
                  <p:embed/>
                  <p:pic>
                    <p:nvPicPr>
                      <p:cNvPr id="4" name="Объект 3">
                        <a:extLst>
                          <a:ext uri="{FF2B5EF4-FFF2-40B4-BE49-F238E27FC236}">
                            <a16:creationId xmlns:a16="http://schemas.microsoft.com/office/drawing/2014/main" id="{F1EF5FD7-922A-4822-8232-864133B05F56}"/>
                          </a:ext>
                        </a:extLst>
                      </p:cNvPr>
                      <p:cNvPicPr/>
                      <p:nvPr/>
                    </p:nvPicPr>
                    <p:blipFill>
                      <a:blip r:embed="rId3"/>
                      <a:stretch>
                        <a:fillRect/>
                      </a:stretch>
                    </p:blipFill>
                    <p:spPr>
                      <a:xfrm>
                        <a:off x="407368" y="1772816"/>
                        <a:ext cx="4820246" cy="4464496"/>
                      </a:xfrm>
                      <a:prstGeom prst="rect">
                        <a:avLst/>
                      </a:prstGeom>
                    </p:spPr>
                  </p:pic>
                </p:oleObj>
              </mc:Fallback>
            </mc:AlternateContent>
          </a:graphicData>
        </a:graphic>
      </p:graphicFrame>
      <p:pic>
        <p:nvPicPr>
          <p:cNvPr id="3" name="Рисунок 2">
            <a:extLst>
              <a:ext uri="{FF2B5EF4-FFF2-40B4-BE49-F238E27FC236}">
                <a16:creationId xmlns:a16="http://schemas.microsoft.com/office/drawing/2014/main" id="{C435B01D-EAD5-4DC2-99EB-859D506E4A42}"/>
              </a:ext>
            </a:extLst>
          </p:cNvPr>
          <p:cNvPicPr>
            <a:picLocks noChangeAspect="1"/>
          </p:cNvPicPr>
          <p:nvPr/>
        </p:nvPicPr>
        <p:blipFill>
          <a:blip r:embed="rId4"/>
          <a:stretch>
            <a:fillRect/>
          </a:stretch>
        </p:blipFill>
        <p:spPr>
          <a:xfrm>
            <a:off x="5639065" y="1988050"/>
            <a:ext cx="5390388" cy="4034028"/>
          </a:xfrm>
          <a:prstGeom prst="rect">
            <a:avLst/>
          </a:prstGeom>
        </p:spPr>
      </p:pic>
    </p:spTree>
    <p:extLst>
      <p:ext uri="{BB962C8B-B14F-4D97-AF65-F5344CB8AC3E}">
        <p14:creationId xmlns:p14="http://schemas.microsoft.com/office/powerpoint/2010/main" val="1571745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23FF72-7856-49EE-9051-1EEFC251BA69}"/>
              </a:ext>
            </a:extLst>
          </p:cNvPr>
          <p:cNvSpPr>
            <a:spLocks noGrp="1"/>
          </p:cNvSpPr>
          <p:nvPr>
            <p:ph type="title"/>
          </p:nvPr>
        </p:nvSpPr>
        <p:spPr/>
        <p:txBody>
          <a:bodyPr/>
          <a:lstStyle/>
          <a:p>
            <a:r>
              <a:rPr lang="ru-RU" dirty="0">
                <a:solidFill>
                  <a:srgbClr val="002060"/>
                </a:solidFill>
              </a:rPr>
              <a:t>вступление</a:t>
            </a:r>
          </a:p>
        </p:txBody>
      </p:sp>
      <p:sp>
        <p:nvSpPr>
          <p:cNvPr id="3" name="Объект 2">
            <a:extLst>
              <a:ext uri="{FF2B5EF4-FFF2-40B4-BE49-F238E27FC236}">
                <a16:creationId xmlns:a16="http://schemas.microsoft.com/office/drawing/2014/main" id="{DEC74622-1DE2-40CE-AF70-8F214B0C1493}"/>
              </a:ext>
            </a:extLst>
          </p:cNvPr>
          <p:cNvSpPr>
            <a:spLocks noGrp="1"/>
          </p:cNvSpPr>
          <p:nvPr>
            <p:ph idx="1"/>
          </p:nvPr>
        </p:nvSpPr>
        <p:spPr>
          <a:xfrm>
            <a:off x="685800" y="1268760"/>
            <a:ext cx="5389330" cy="5760640"/>
          </a:xfrm>
        </p:spPr>
        <p:txBody>
          <a:bodyPr>
            <a:normAutofit/>
          </a:bodyPr>
          <a:lstStyle/>
          <a:p>
            <a:r>
              <a:rPr lang="ru-RU" b="1" dirty="0">
                <a:solidFill>
                  <a:srgbClr val="002060"/>
                </a:solidFill>
              </a:rPr>
              <a:t>нужен вводный тезис общего характера по выбранной теме с обозначением коммуникативной ситуации и целей выполняемого проекта</a:t>
            </a:r>
          </a:p>
          <a:p>
            <a:r>
              <a:rPr lang="en-US" sz="2600" dirty="0">
                <a:solidFill>
                  <a:srgbClr val="002060"/>
                </a:solidFill>
                <a:highlight>
                  <a:srgbClr val="00FFFF"/>
                </a:highlight>
              </a:rPr>
              <a:t>It is hard to deny the importance of reading in a teenager’s life. </a:t>
            </a:r>
            <a:r>
              <a:rPr lang="en-US" sz="2600" dirty="0">
                <a:solidFill>
                  <a:srgbClr val="002060"/>
                </a:solidFill>
                <a:highlight>
                  <a:srgbClr val="FFFF00"/>
                </a:highlight>
              </a:rPr>
              <a:t>I have decided to do a project on what book genres are popular among teenagers and found the results of an opinion poll to illustrate some of my ideas. </a:t>
            </a:r>
            <a:r>
              <a:rPr lang="en-US" sz="2600" dirty="0">
                <a:solidFill>
                  <a:srgbClr val="002060"/>
                </a:solidFill>
                <a:highlight>
                  <a:srgbClr val="00FFFF"/>
                </a:highlight>
              </a:rPr>
              <a:t>Below I will give my comments on the results of the poll.</a:t>
            </a:r>
            <a:endParaRPr lang="ru-RU" sz="2600" dirty="0">
              <a:solidFill>
                <a:srgbClr val="002060"/>
              </a:solidFill>
              <a:highlight>
                <a:srgbClr val="00FF00"/>
              </a:highlight>
            </a:endParaRPr>
          </a:p>
        </p:txBody>
      </p:sp>
      <p:pic>
        <p:nvPicPr>
          <p:cNvPr id="4" name="Рисунок 3">
            <a:extLst>
              <a:ext uri="{FF2B5EF4-FFF2-40B4-BE49-F238E27FC236}">
                <a16:creationId xmlns:a16="http://schemas.microsoft.com/office/drawing/2014/main" id="{F3F6CB1E-40CA-454E-8E51-D98925DD5EAB}"/>
              </a:ext>
            </a:extLst>
          </p:cNvPr>
          <p:cNvPicPr>
            <a:picLocks noChangeAspect="1"/>
          </p:cNvPicPr>
          <p:nvPr/>
        </p:nvPicPr>
        <p:blipFill>
          <a:blip r:embed="rId2"/>
          <a:stretch>
            <a:fillRect/>
          </a:stretch>
        </p:blipFill>
        <p:spPr>
          <a:xfrm>
            <a:off x="6312024" y="1916832"/>
            <a:ext cx="5389331" cy="4035902"/>
          </a:xfrm>
          <a:prstGeom prst="rect">
            <a:avLst/>
          </a:prstGeom>
        </p:spPr>
      </p:pic>
    </p:spTree>
    <p:extLst>
      <p:ext uri="{BB962C8B-B14F-4D97-AF65-F5344CB8AC3E}">
        <p14:creationId xmlns:p14="http://schemas.microsoft.com/office/powerpoint/2010/main" val="119601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38E65F-3635-41A7-9E4A-33F5E6932E73}"/>
              </a:ext>
            </a:extLst>
          </p:cNvPr>
          <p:cNvSpPr>
            <a:spLocks noGrp="1"/>
          </p:cNvSpPr>
          <p:nvPr>
            <p:ph type="title"/>
          </p:nvPr>
        </p:nvSpPr>
        <p:spPr>
          <a:xfrm>
            <a:off x="2927648" y="980728"/>
            <a:ext cx="8578552" cy="504056"/>
          </a:xfrm>
        </p:spPr>
        <p:txBody>
          <a:bodyPr>
            <a:normAutofit fontScale="90000"/>
          </a:bodyPr>
          <a:lstStyle/>
          <a:p>
            <a:r>
              <a:rPr lang="ru-RU" dirty="0">
                <a:solidFill>
                  <a:schemeClr val="accent5">
                    <a:lumMod val="50000"/>
                  </a:schemeClr>
                </a:solidFill>
              </a:rPr>
              <a:t>ГОСУДАРСТВЕННАЯ ИТОГОВАЯ АТТЕСТАЦИЯ</a:t>
            </a:r>
          </a:p>
        </p:txBody>
      </p:sp>
      <p:sp>
        <p:nvSpPr>
          <p:cNvPr id="3" name="Объект 2">
            <a:extLst>
              <a:ext uri="{FF2B5EF4-FFF2-40B4-BE49-F238E27FC236}">
                <a16:creationId xmlns:a16="http://schemas.microsoft.com/office/drawing/2014/main" id="{F3F9324E-A426-4D11-9245-0A16051473A5}"/>
              </a:ext>
            </a:extLst>
          </p:cNvPr>
          <p:cNvSpPr>
            <a:spLocks noGrp="1"/>
          </p:cNvSpPr>
          <p:nvPr>
            <p:ph idx="1"/>
          </p:nvPr>
        </p:nvSpPr>
        <p:spPr/>
        <p:txBody>
          <a:bodyPr>
            <a:normAutofit fontScale="92500" lnSpcReduction="10000"/>
          </a:bodyPr>
          <a:lstStyle/>
          <a:p>
            <a:r>
              <a:rPr lang="ru-RU" dirty="0">
                <a:solidFill>
                  <a:srgbClr val="002060"/>
                </a:solidFill>
              </a:rPr>
              <a:t>Содержание КИМ определяется на основе </a:t>
            </a:r>
            <a:r>
              <a:rPr lang="ru-RU" b="1" u="sng" dirty="0">
                <a:solidFill>
                  <a:srgbClr val="002060"/>
                </a:solidFill>
              </a:rPr>
              <a:t>федерального компонента </a:t>
            </a:r>
            <a:r>
              <a:rPr lang="ru-RU" dirty="0">
                <a:solidFill>
                  <a:srgbClr val="002060"/>
                </a:solidFill>
              </a:rPr>
              <a:t>государственного стандарта среднего (полного) общего образования, базовый и профильный уровни (приказ Минобразования России от 05.03.2004 № 1089).</a:t>
            </a:r>
          </a:p>
          <a:p>
            <a:pPr marL="0" indent="0">
              <a:buNone/>
            </a:pPr>
            <a:endParaRPr lang="ru-RU" dirty="0">
              <a:solidFill>
                <a:srgbClr val="002060"/>
              </a:solidFill>
            </a:endParaRPr>
          </a:p>
          <a:p>
            <a:r>
              <a:rPr lang="ru-RU" dirty="0">
                <a:solidFill>
                  <a:srgbClr val="002060"/>
                </a:solidFill>
              </a:rPr>
              <a:t>Содержание КИМ ЕГЭ определяется на основе </a:t>
            </a:r>
            <a:r>
              <a:rPr lang="ru-RU" b="1" u="sng" dirty="0">
                <a:solidFill>
                  <a:srgbClr val="002060"/>
                </a:solidFill>
              </a:rPr>
              <a:t>федерального государственного образовательного стандарта </a:t>
            </a:r>
            <a:r>
              <a:rPr lang="ru-RU" dirty="0">
                <a:solidFill>
                  <a:srgbClr val="002060"/>
                </a:solidFill>
              </a:rPr>
              <a:t>среднего общего образования (ФГОС) (приказ Министерства образования и науки Российской Федерации от17.05.2012 № 413 с изменениями, внесёнными приказами </a:t>
            </a:r>
            <a:r>
              <a:rPr lang="ru-RU" dirty="0" err="1">
                <a:solidFill>
                  <a:srgbClr val="002060"/>
                </a:solidFill>
              </a:rPr>
              <a:t>Министерстваобразования</a:t>
            </a:r>
            <a:r>
              <a:rPr lang="ru-RU" dirty="0">
                <a:solidFill>
                  <a:srgbClr val="002060"/>
                </a:solidFill>
              </a:rPr>
              <a:t> и науки Российской Федерации от 29.12.2014 № 1645, от 31.12.2015 № 1578, от 29.06.2017 № 613, приказами Министерства просвещения Российской Федерации от 24.09.2020 № 519, от 11.12.2020 № 712) с учётом примерной основной образовательной программы среднего общего образования (одобрена решением федерального учебно-методического объединения по общему образованию (протокол от 28.06.2016 № 2/16з)).</a:t>
            </a:r>
          </a:p>
          <a:p>
            <a:endParaRPr lang="ru-RU" dirty="0"/>
          </a:p>
          <a:p>
            <a:endParaRPr lang="ru-RU" dirty="0"/>
          </a:p>
        </p:txBody>
      </p:sp>
    </p:spTree>
    <p:extLst>
      <p:ext uri="{BB962C8B-B14F-4D97-AF65-F5344CB8AC3E}">
        <p14:creationId xmlns:p14="http://schemas.microsoft.com/office/powerpoint/2010/main" val="1820270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AF083A-0545-4B66-B2B6-BE8AE93D463A}"/>
              </a:ext>
            </a:extLst>
          </p:cNvPr>
          <p:cNvSpPr>
            <a:spLocks noGrp="1"/>
          </p:cNvSpPr>
          <p:nvPr>
            <p:ph type="title"/>
          </p:nvPr>
        </p:nvSpPr>
        <p:spPr>
          <a:xfrm>
            <a:off x="2910840" y="188640"/>
            <a:ext cx="8610600" cy="1293028"/>
          </a:xfrm>
        </p:spPr>
        <p:txBody>
          <a:bodyPr/>
          <a:lstStyle/>
          <a:p>
            <a:r>
              <a:rPr lang="en-US" dirty="0">
                <a:solidFill>
                  <a:srgbClr val="002060"/>
                </a:solidFill>
              </a:rPr>
              <a:t>Useful phrases</a:t>
            </a:r>
            <a:endParaRPr lang="ru-RU" dirty="0">
              <a:solidFill>
                <a:srgbClr val="002060"/>
              </a:solidFill>
            </a:endParaRPr>
          </a:p>
        </p:txBody>
      </p:sp>
      <p:sp>
        <p:nvSpPr>
          <p:cNvPr id="3" name="Объект 2">
            <a:extLst>
              <a:ext uri="{FF2B5EF4-FFF2-40B4-BE49-F238E27FC236}">
                <a16:creationId xmlns:a16="http://schemas.microsoft.com/office/drawing/2014/main" id="{4B5069FC-1875-41DD-91C6-0724589A62E4}"/>
              </a:ext>
            </a:extLst>
          </p:cNvPr>
          <p:cNvSpPr>
            <a:spLocks noGrp="1"/>
          </p:cNvSpPr>
          <p:nvPr>
            <p:ph idx="1"/>
          </p:nvPr>
        </p:nvSpPr>
        <p:spPr>
          <a:xfrm>
            <a:off x="685800" y="1268760"/>
            <a:ext cx="10820400" cy="4949925"/>
          </a:xfrm>
        </p:spPr>
        <p:txBody>
          <a:bodyPr>
            <a:normAutofit/>
          </a:bodyPr>
          <a:lstStyle/>
          <a:p>
            <a:r>
              <a:rPr lang="en-US" sz="2400" dirty="0">
                <a:solidFill>
                  <a:srgbClr val="002060"/>
                </a:solidFill>
              </a:rPr>
              <a:t>Nowadays more and more people understand that... </a:t>
            </a:r>
          </a:p>
          <a:p>
            <a:r>
              <a:rPr lang="en-US" sz="2400" dirty="0">
                <a:solidFill>
                  <a:srgbClr val="002060"/>
                </a:solidFill>
              </a:rPr>
              <a:t>It is widely known that... </a:t>
            </a:r>
          </a:p>
          <a:p>
            <a:r>
              <a:rPr lang="en-US" sz="2400" dirty="0">
                <a:solidFill>
                  <a:srgbClr val="002060"/>
                </a:solidFill>
              </a:rPr>
              <a:t>Undoubtedly, ... plays an important role in everyone's life. </a:t>
            </a:r>
            <a:endParaRPr lang="ru-RU" sz="2400" dirty="0">
              <a:solidFill>
                <a:srgbClr val="002060"/>
              </a:solidFill>
            </a:endParaRPr>
          </a:p>
          <a:p>
            <a:r>
              <a:rPr lang="en-US" sz="2400" dirty="0">
                <a:solidFill>
                  <a:srgbClr val="002060"/>
                </a:solidFill>
              </a:rPr>
              <a:t>Doing a project about reading I found an opinion poll on... and collected some data. </a:t>
            </a:r>
          </a:p>
          <a:p>
            <a:r>
              <a:rPr lang="en-US" sz="2400" dirty="0">
                <a:solidFill>
                  <a:srgbClr val="002060"/>
                </a:solidFill>
              </a:rPr>
              <a:t>I am going to comment on several key features of the results of the poll.</a:t>
            </a:r>
          </a:p>
          <a:p>
            <a:r>
              <a:rPr lang="en-US" sz="2400" dirty="0">
                <a:solidFill>
                  <a:srgbClr val="002060"/>
                </a:solidFill>
              </a:rPr>
              <a:t>Nowadays almost everyone... </a:t>
            </a:r>
            <a:endParaRPr lang="ru-RU" sz="2400" dirty="0">
              <a:solidFill>
                <a:srgbClr val="002060"/>
              </a:solidFill>
            </a:endParaRPr>
          </a:p>
        </p:txBody>
      </p:sp>
    </p:spTree>
    <p:extLst>
      <p:ext uri="{BB962C8B-B14F-4D97-AF65-F5344CB8AC3E}">
        <p14:creationId xmlns:p14="http://schemas.microsoft.com/office/powerpoint/2010/main" val="3261460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23FF72-7856-49EE-9051-1EEFC251BA69}"/>
              </a:ext>
            </a:extLst>
          </p:cNvPr>
          <p:cNvSpPr>
            <a:spLocks noGrp="1"/>
          </p:cNvSpPr>
          <p:nvPr>
            <p:ph type="title"/>
          </p:nvPr>
        </p:nvSpPr>
        <p:spPr/>
        <p:txBody>
          <a:bodyPr/>
          <a:lstStyle/>
          <a:p>
            <a:r>
              <a:rPr lang="en-US" dirty="0">
                <a:solidFill>
                  <a:srgbClr val="002060"/>
                </a:solidFill>
              </a:rPr>
              <a:t>2-3 main features</a:t>
            </a:r>
            <a:endParaRPr lang="ru-RU" dirty="0">
              <a:solidFill>
                <a:srgbClr val="002060"/>
              </a:solidFill>
            </a:endParaRPr>
          </a:p>
        </p:txBody>
      </p:sp>
      <p:sp>
        <p:nvSpPr>
          <p:cNvPr id="3" name="Объект 2">
            <a:extLst>
              <a:ext uri="{FF2B5EF4-FFF2-40B4-BE49-F238E27FC236}">
                <a16:creationId xmlns:a16="http://schemas.microsoft.com/office/drawing/2014/main" id="{DEC74622-1DE2-40CE-AF70-8F214B0C1493}"/>
              </a:ext>
            </a:extLst>
          </p:cNvPr>
          <p:cNvSpPr>
            <a:spLocks noGrp="1"/>
          </p:cNvSpPr>
          <p:nvPr>
            <p:ph idx="1"/>
          </p:nvPr>
        </p:nvSpPr>
        <p:spPr>
          <a:xfrm>
            <a:off x="685800" y="1268760"/>
            <a:ext cx="5389330" cy="5760640"/>
          </a:xfrm>
        </p:spPr>
        <p:txBody>
          <a:bodyPr>
            <a:normAutofit/>
          </a:bodyPr>
          <a:lstStyle/>
          <a:p>
            <a:r>
              <a:rPr lang="ru-RU" b="1" dirty="0">
                <a:solidFill>
                  <a:srgbClr val="002060"/>
                </a:solidFill>
              </a:rPr>
              <a:t>самый большой и самый маленький показатели</a:t>
            </a:r>
            <a:endParaRPr lang="en-US" b="1" dirty="0">
              <a:solidFill>
                <a:srgbClr val="002060"/>
              </a:solidFill>
            </a:endParaRPr>
          </a:p>
          <a:p>
            <a:r>
              <a:rPr lang="en-US" sz="2600" dirty="0">
                <a:solidFill>
                  <a:srgbClr val="002060"/>
                </a:solidFill>
              </a:rPr>
              <a:t>One can see in the table that 55.4% of readers prefer adventure stories to all other genres, while romance is the least popular kind of literature among youngsters nowadays.</a:t>
            </a:r>
            <a:endParaRPr lang="ru-RU" sz="2600" dirty="0">
              <a:solidFill>
                <a:srgbClr val="002060"/>
              </a:solidFill>
            </a:endParaRPr>
          </a:p>
        </p:txBody>
      </p:sp>
      <p:pic>
        <p:nvPicPr>
          <p:cNvPr id="4" name="Рисунок 3">
            <a:extLst>
              <a:ext uri="{FF2B5EF4-FFF2-40B4-BE49-F238E27FC236}">
                <a16:creationId xmlns:a16="http://schemas.microsoft.com/office/drawing/2014/main" id="{F3F6CB1E-40CA-454E-8E51-D98925DD5EAB}"/>
              </a:ext>
            </a:extLst>
          </p:cNvPr>
          <p:cNvPicPr>
            <a:picLocks noChangeAspect="1"/>
          </p:cNvPicPr>
          <p:nvPr/>
        </p:nvPicPr>
        <p:blipFill>
          <a:blip r:embed="rId2"/>
          <a:stretch>
            <a:fillRect/>
          </a:stretch>
        </p:blipFill>
        <p:spPr>
          <a:xfrm>
            <a:off x="6312024" y="1916832"/>
            <a:ext cx="5389331" cy="4035902"/>
          </a:xfrm>
          <a:prstGeom prst="rect">
            <a:avLst/>
          </a:prstGeom>
        </p:spPr>
      </p:pic>
    </p:spTree>
    <p:extLst>
      <p:ext uri="{BB962C8B-B14F-4D97-AF65-F5344CB8AC3E}">
        <p14:creationId xmlns:p14="http://schemas.microsoft.com/office/powerpoint/2010/main" val="3692148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AF083A-0545-4B66-B2B6-BE8AE93D463A}"/>
              </a:ext>
            </a:extLst>
          </p:cNvPr>
          <p:cNvSpPr>
            <a:spLocks noGrp="1"/>
          </p:cNvSpPr>
          <p:nvPr>
            <p:ph type="title"/>
          </p:nvPr>
        </p:nvSpPr>
        <p:spPr>
          <a:xfrm>
            <a:off x="2910840" y="188640"/>
            <a:ext cx="8610600" cy="1293028"/>
          </a:xfrm>
        </p:spPr>
        <p:txBody>
          <a:bodyPr/>
          <a:lstStyle/>
          <a:p>
            <a:r>
              <a:rPr lang="en-US" dirty="0">
                <a:solidFill>
                  <a:srgbClr val="002060"/>
                </a:solidFill>
              </a:rPr>
              <a:t>Useful phrases</a:t>
            </a:r>
            <a:endParaRPr lang="ru-RU" dirty="0">
              <a:solidFill>
                <a:srgbClr val="002060"/>
              </a:solidFill>
            </a:endParaRPr>
          </a:p>
        </p:txBody>
      </p:sp>
      <p:sp>
        <p:nvSpPr>
          <p:cNvPr id="3" name="Объект 2">
            <a:extLst>
              <a:ext uri="{FF2B5EF4-FFF2-40B4-BE49-F238E27FC236}">
                <a16:creationId xmlns:a16="http://schemas.microsoft.com/office/drawing/2014/main" id="{4B5069FC-1875-41DD-91C6-0724589A62E4}"/>
              </a:ext>
            </a:extLst>
          </p:cNvPr>
          <p:cNvSpPr>
            <a:spLocks noGrp="1"/>
          </p:cNvSpPr>
          <p:nvPr>
            <p:ph idx="1"/>
          </p:nvPr>
        </p:nvSpPr>
        <p:spPr>
          <a:xfrm>
            <a:off x="695400" y="1700808"/>
            <a:ext cx="10810800" cy="4517877"/>
          </a:xfrm>
        </p:spPr>
        <p:txBody>
          <a:bodyPr>
            <a:normAutofit/>
          </a:bodyPr>
          <a:lstStyle/>
          <a:p>
            <a:r>
              <a:rPr lang="en-US" sz="2400" dirty="0">
                <a:solidFill>
                  <a:srgbClr val="002060"/>
                </a:solidFill>
              </a:rPr>
              <a:t>the main features of this table/graph/pie chart …</a:t>
            </a:r>
          </a:p>
          <a:p>
            <a:r>
              <a:rPr lang="en-US" sz="2400" dirty="0">
                <a:solidFill>
                  <a:srgbClr val="002060"/>
                </a:solidFill>
              </a:rPr>
              <a:t>the most popular … the least popular …</a:t>
            </a:r>
          </a:p>
          <a:p>
            <a:r>
              <a:rPr lang="en-US" sz="2400" dirty="0">
                <a:solidFill>
                  <a:srgbClr val="002060"/>
                </a:solidFill>
              </a:rPr>
              <a:t>if we look at the graph/table/pie chart, we can see …</a:t>
            </a:r>
          </a:p>
          <a:p>
            <a:r>
              <a:rPr lang="en-US" sz="2400" dirty="0">
                <a:solidFill>
                  <a:srgbClr val="002060"/>
                </a:solidFill>
              </a:rPr>
              <a:t>looking at the main features …</a:t>
            </a:r>
          </a:p>
          <a:p>
            <a:r>
              <a:rPr lang="en-US" sz="2400" dirty="0">
                <a:solidFill>
                  <a:srgbClr val="002060"/>
                </a:solidFill>
              </a:rPr>
              <a:t>what stands out from the table/graph/ pie chart …</a:t>
            </a:r>
          </a:p>
          <a:p>
            <a:r>
              <a:rPr lang="en-US" sz="2400" dirty="0">
                <a:solidFill>
                  <a:srgbClr val="002060"/>
                </a:solidFill>
              </a:rPr>
              <a:t>another striking feature is …</a:t>
            </a:r>
            <a:endParaRPr lang="ru-RU" sz="2400" dirty="0">
              <a:solidFill>
                <a:srgbClr val="002060"/>
              </a:solidFill>
            </a:endParaRPr>
          </a:p>
        </p:txBody>
      </p:sp>
    </p:spTree>
    <p:extLst>
      <p:ext uri="{BB962C8B-B14F-4D97-AF65-F5344CB8AC3E}">
        <p14:creationId xmlns:p14="http://schemas.microsoft.com/office/powerpoint/2010/main" val="310915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23FF72-7856-49EE-9051-1EEFC251BA69}"/>
              </a:ext>
            </a:extLst>
          </p:cNvPr>
          <p:cNvSpPr>
            <a:spLocks noGrp="1"/>
          </p:cNvSpPr>
          <p:nvPr>
            <p:ph type="title"/>
          </p:nvPr>
        </p:nvSpPr>
        <p:spPr>
          <a:xfrm>
            <a:off x="2207568" y="764373"/>
            <a:ext cx="9298632" cy="1293028"/>
          </a:xfrm>
        </p:spPr>
        <p:txBody>
          <a:bodyPr/>
          <a:lstStyle/>
          <a:p>
            <a:r>
              <a:rPr lang="en-US" dirty="0">
                <a:solidFill>
                  <a:srgbClr val="002060"/>
                </a:solidFill>
              </a:rPr>
              <a:t>1–2 comparisons where relevant</a:t>
            </a:r>
            <a:br>
              <a:rPr lang="en-US" dirty="0">
                <a:solidFill>
                  <a:srgbClr val="002060"/>
                </a:solidFill>
              </a:rPr>
            </a:br>
            <a:r>
              <a:rPr lang="ru-RU" sz="2400" dirty="0">
                <a:solidFill>
                  <a:srgbClr val="002060"/>
                </a:solidFill>
              </a:rPr>
              <a:t>(</a:t>
            </a:r>
            <a:r>
              <a:rPr lang="ru-RU" sz="2400" i="1" dirty="0">
                <a:solidFill>
                  <a:srgbClr val="002060"/>
                </a:solidFill>
              </a:rPr>
              <a:t>могут быть любыми)</a:t>
            </a:r>
            <a:endParaRPr lang="ru-RU" sz="2400" dirty="0">
              <a:solidFill>
                <a:srgbClr val="002060"/>
              </a:solidFill>
            </a:endParaRPr>
          </a:p>
        </p:txBody>
      </p:sp>
      <p:sp>
        <p:nvSpPr>
          <p:cNvPr id="3" name="Объект 2">
            <a:extLst>
              <a:ext uri="{FF2B5EF4-FFF2-40B4-BE49-F238E27FC236}">
                <a16:creationId xmlns:a16="http://schemas.microsoft.com/office/drawing/2014/main" id="{DEC74622-1DE2-40CE-AF70-8F214B0C1493}"/>
              </a:ext>
            </a:extLst>
          </p:cNvPr>
          <p:cNvSpPr>
            <a:spLocks noGrp="1"/>
          </p:cNvSpPr>
          <p:nvPr>
            <p:ph idx="1"/>
          </p:nvPr>
        </p:nvSpPr>
        <p:spPr>
          <a:xfrm>
            <a:off x="685800" y="1772816"/>
            <a:ext cx="6490320" cy="5256584"/>
          </a:xfrm>
        </p:spPr>
        <p:txBody>
          <a:bodyPr>
            <a:normAutofit/>
          </a:bodyPr>
          <a:lstStyle/>
          <a:p>
            <a:r>
              <a:rPr lang="en-US" sz="2400" dirty="0">
                <a:solidFill>
                  <a:srgbClr val="002060"/>
                </a:solidFill>
              </a:rPr>
              <a:t>It is also worth mentioning that the number of teenagers enjoying detective, war and spy novels (55,3%)  is only slightly lower than the number of teenagers who adore adventure stories (55,4%). </a:t>
            </a:r>
          </a:p>
          <a:p>
            <a:endParaRPr lang="en-US" sz="2400" dirty="0">
              <a:solidFill>
                <a:srgbClr val="002060"/>
              </a:solidFill>
            </a:endParaRPr>
          </a:p>
          <a:p>
            <a:r>
              <a:rPr lang="en-US" sz="2400" dirty="0">
                <a:solidFill>
                  <a:srgbClr val="002060"/>
                </a:solidFill>
              </a:rPr>
              <a:t>Looking at the figures in the table, we can see that sports stories are almost as popular as adventure and detective/war/spy stories. Another interesting feature of the poll is that adventure and detective/war/spy stories are twice as popular as animal stories.</a:t>
            </a:r>
            <a:endParaRPr lang="ru-RU" sz="2400" dirty="0">
              <a:solidFill>
                <a:srgbClr val="002060"/>
              </a:solidFill>
            </a:endParaRPr>
          </a:p>
        </p:txBody>
      </p:sp>
      <p:pic>
        <p:nvPicPr>
          <p:cNvPr id="4" name="Рисунок 3">
            <a:extLst>
              <a:ext uri="{FF2B5EF4-FFF2-40B4-BE49-F238E27FC236}">
                <a16:creationId xmlns:a16="http://schemas.microsoft.com/office/drawing/2014/main" id="{F3F6CB1E-40CA-454E-8E51-D98925DD5EAB}"/>
              </a:ext>
            </a:extLst>
          </p:cNvPr>
          <p:cNvPicPr>
            <a:picLocks noChangeAspect="1"/>
          </p:cNvPicPr>
          <p:nvPr/>
        </p:nvPicPr>
        <p:blipFill>
          <a:blip r:embed="rId3"/>
          <a:stretch>
            <a:fillRect/>
          </a:stretch>
        </p:blipFill>
        <p:spPr>
          <a:xfrm>
            <a:off x="7176120" y="2057401"/>
            <a:ext cx="5192407" cy="3888432"/>
          </a:xfrm>
          <a:prstGeom prst="rect">
            <a:avLst/>
          </a:prstGeom>
        </p:spPr>
      </p:pic>
    </p:spTree>
    <p:extLst>
      <p:ext uri="{BB962C8B-B14F-4D97-AF65-F5344CB8AC3E}">
        <p14:creationId xmlns:p14="http://schemas.microsoft.com/office/powerpoint/2010/main" val="3004547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23FF72-7856-49EE-9051-1EEFC251BA69}"/>
              </a:ext>
            </a:extLst>
          </p:cNvPr>
          <p:cNvSpPr>
            <a:spLocks noGrp="1"/>
          </p:cNvSpPr>
          <p:nvPr>
            <p:ph type="title"/>
          </p:nvPr>
        </p:nvSpPr>
        <p:spPr/>
        <p:txBody>
          <a:bodyPr>
            <a:normAutofit fontScale="90000"/>
          </a:bodyPr>
          <a:lstStyle/>
          <a:p>
            <a:r>
              <a:rPr lang="en-US" dirty="0">
                <a:solidFill>
                  <a:srgbClr val="002060"/>
                </a:solidFill>
              </a:rPr>
              <a:t>a problem that can arise with reading and </a:t>
            </a:r>
            <a:br>
              <a:rPr lang="en-US" dirty="0">
                <a:solidFill>
                  <a:srgbClr val="002060"/>
                </a:solidFill>
              </a:rPr>
            </a:br>
            <a:r>
              <a:rPr lang="en-US" dirty="0">
                <a:solidFill>
                  <a:srgbClr val="002060"/>
                </a:solidFill>
              </a:rPr>
              <a:t>the way of solving it</a:t>
            </a:r>
            <a:endParaRPr lang="ru-RU" dirty="0">
              <a:solidFill>
                <a:srgbClr val="002060"/>
              </a:solidFill>
            </a:endParaRPr>
          </a:p>
        </p:txBody>
      </p:sp>
      <p:sp>
        <p:nvSpPr>
          <p:cNvPr id="3" name="Объект 2">
            <a:extLst>
              <a:ext uri="{FF2B5EF4-FFF2-40B4-BE49-F238E27FC236}">
                <a16:creationId xmlns:a16="http://schemas.microsoft.com/office/drawing/2014/main" id="{DEC74622-1DE2-40CE-AF70-8F214B0C1493}"/>
              </a:ext>
            </a:extLst>
          </p:cNvPr>
          <p:cNvSpPr>
            <a:spLocks noGrp="1"/>
          </p:cNvSpPr>
          <p:nvPr>
            <p:ph idx="1"/>
          </p:nvPr>
        </p:nvSpPr>
        <p:spPr>
          <a:xfrm>
            <a:off x="685800" y="1844824"/>
            <a:ext cx="5389330" cy="5184576"/>
          </a:xfrm>
        </p:spPr>
        <p:txBody>
          <a:bodyPr>
            <a:normAutofit/>
          </a:bodyPr>
          <a:lstStyle/>
          <a:p>
            <a:r>
              <a:rPr lang="en-US" sz="2800" dirty="0"/>
              <a:t>Unfortunately, we see that teenagers prefer reading for fun. The books they read entertain but do not make them think. In my opinion parents and teachers should encourage teenagers to read thought –provoking books.</a:t>
            </a:r>
            <a:endParaRPr lang="ru-RU" sz="2800" dirty="0">
              <a:solidFill>
                <a:srgbClr val="002060"/>
              </a:solidFill>
            </a:endParaRPr>
          </a:p>
        </p:txBody>
      </p:sp>
      <p:pic>
        <p:nvPicPr>
          <p:cNvPr id="4" name="Рисунок 3">
            <a:extLst>
              <a:ext uri="{FF2B5EF4-FFF2-40B4-BE49-F238E27FC236}">
                <a16:creationId xmlns:a16="http://schemas.microsoft.com/office/drawing/2014/main" id="{F3F6CB1E-40CA-454E-8E51-D98925DD5EAB}"/>
              </a:ext>
            </a:extLst>
          </p:cNvPr>
          <p:cNvPicPr>
            <a:picLocks noChangeAspect="1"/>
          </p:cNvPicPr>
          <p:nvPr/>
        </p:nvPicPr>
        <p:blipFill>
          <a:blip r:embed="rId3"/>
          <a:stretch>
            <a:fillRect/>
          </a:stretch>
        </p:blipFill>
        <p:spPr>
          <a:xfrm>
            <a:off x="6312024" y="2348880"/>
            <a:ext cx="5389331" cy="4035902"/>
          </a:xfrm>
          <a:prstGeom prst="rect">
            <a:avLst/>
          </a:prstGeom>
        </p:spPr>
      </p:pic>
    </p:spTree>
    <p:extLst>
      <p:ext uri="{BB962C8B-B14F-4D97-AF65-F5344CB8AC3E}">
        <p14:creationId xmlns:p14="http://schemas.microsoft.com/office/powerpoint/2010/main" val="3864001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23FF72-7856-49EE-9051-1EEFC251BA69}"/>
              </a:ext>
            </a:extLst>
          </p:cNvPr>
          <p:cNvSpPr>
            <a:spLocks noGrp="1"/>
          </p:cNvSpPr>
          <p:nvPr>
            <p:ph type="title"/>
          </p:nvPr>
        </p:nvSpPr>
        <p:spPr/>
        <p:txBody>
          <a:bodyPr>
            <a:normAutofit fontScale="90000"/>
          </a:bodyPr>
          <a:lstStyle/>
          <a:p>
            <a:r>
              <a:rPr lang="en-US" dirty="0">
                <a:solidFill>
                  <a:srgbClr val="002060"/>
                </a:solidFill>
              </a:rPr>
              <a:t>a problem that can arise with reading and </a:t>
            </a:r>
            <a:br>
              <a:rPr lang="en-US" dirty="0">
                <a:solidFill>
                  <a:srgbClr val="002060"/>
                </a:solidFill>
              </a:rPr>
            </a:br>
            <a:r>
              <a:rPr lang="en-US" dirty="0">
                <a:solidFill>
                  <a:srgbClr val="002060"/>
                </a:solidFill>
              </a:rPr>
              <a:t>the way of solving it</a:t>
            </a:r>
            <a:endParaRPr lang="ru-RU" dirty="0">
              <a:solidFill>
                <a:srgbClr val="002060"/>
              </a:solidFill>
            </a:endParaRPr>
          </a:p>
        </p:txBody>
      </p:sp>
      <p:sp>
        <p:nvSpPr>
          <p:cNvPr id="3" name="Объект 2">
            <a:extLst>
              <a:ext uri="{FF2B5EF4-FFF2-40B4-BE49-F238E27FC236}">
                <a16:creationId xmlns:a16="http://schemas.microsoft.com/office/drawing/2014/main" id="{DEC74622-1DE2-40CE-AF70-8F214B0C1493}"/>
              </a:ext>
            </a:extLst>
          </p:cNvPr>
          <p:cNvSpPr>
            <a:spLocks noGrp="1"/>
          </p:cNvSpPr>
          <p:nvPr>
            <p:ph idx="1"/>
          </p:nvPr>
        </p:nvSpPr>
        <p:spPr>
          <a:xfrm>
            <a:off x="335360" y="1556792"/>
            <a:ext cx="5739770" cy="5472608"/>
          </a:xfrm>
        </p:spPr>
        <p:txBody>
          <a:bodyPr>
            <a:normAutofit/>
          </a:bodyPr>
          <a:lstStyle/>
          <a:p>
            <a:r>
              <a:rPr lang="en-US" sz="2600" dirty="0"/>
              <a:t>Although we see that teenagers are still reading books, there is a problem connected with this topic. With the development of TV teenagers would rather watch a show than read a book. I believe that the best solution to this problem would be advertising the importance of reading on the 1st channel. Such policy would help people understand the necessity of reading books.</a:t>
            </a:r>
            <a:endParaRPr lang="ru-RU" sz="2600" dirty="0">
              <a:solidFill>
                <a:srgbClr val="002060"/>
              </a:solidFill>
            </a:endParaRPr>
          </a:p>
        </p:txBody>
      </p:sp>
      <p:pic>
        <p:nvPicPr>
          <p:cNvPr id="4" name="Рисунок 3">
            <a:extLst>
              <a:ext uri="{FF2B5EF4-FFF2-40B4-BE49-F238E27FC236}">
                <a16:creationId xmlns:a16="http://schemas.microsoft.com/office/drawing/2014/main" id="{F3F6CB1E-40CA-454E-8E51-D98925DD5EAB}"/>
              </a:ext>
            </a:extLst>
          </p:cNvPr>
          <p:cNvPicPr>
            <a:picLocks noChangeAspect="1"/>
          </p:cNvPicPr>
          <p:nvPr/>
        </p:nvPicPr>
        <p:blipFill>
          <a:blip r:embed="rId3"/>
          <a:stretch>
            <a:fillRect/>
          </a:stretch>
        </p:blipFill>
        <p:spPr>
          <a:xfrm>
            <a:off x="6312024" y="2348880"/>
            <a:ext cx="5389331" cy="4035902"/>
          </a:xfrm>
          <a:prstGeom prst="rect">
            <a:avLst/>
          </a:prstGeom>
        </p:spPr>
      </p:pic>
    </p:spTree>
    <p:extLst>
      <p:ext uri="{BB962C8B-B14F-4D97-AF65-F5344CB8AC3E}">
        <p14:creationId xmlns:p14="http://schemas.microsoft.com/office/powerpoint/2010/main" val="661868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23FF72-7856-49EE-9051-1EEFC251BA69}"/>
              </a:ext>
            </a:extLst>
          </p:cNvPr>
          <p:cNvSpPr>
            <a:spLocks noGrp="1"/>
          </p:cNvSpPr>
          <p:nvPr>
            <p:ph type="title"/>
          </p:nvPr>
        </p:nvSpPr>
        <p:spPr/>
        <p:txBody>
          <a:bodyPr>
            <a:normAutofit/>
          </a:bodyPr>
          <a:lstStyle/>
          <a:p>
            <a:r>
              <a:rPr lang="en-US" dirty="0">
                <a:solidFill>
                  <a:srgbClr val="002060"/>
                </a:solidFill>
              </a:rPr>
              <a:t>a conclusion giving your personal opinion</a:t>
            </a:r>
            <a:endParaRPr lang="ru-RU" dirty="0">
              <a:solidFill>
                <a:srgbClr val="002060"/>
              </a:solidFill>
            </a:endParaRPr>
          </a:p>
        </p:txBody>
      </p:sp>
      <p:sp>
        <p:nvSpPr>
          <p:cNvPr id="3" name="Объект 2">
            <a:extLst>
              <a:ext uri="{FF2B5EF4-FFF2-40B4-BE49-F238E27FC236}">
                <a16:creationId xmlns:a16="http://schemas.microsoft.com/office/drawing/2014/main" id="{DEC74622-1DE2-40CE-AF70-8F214B0C1493}"/>
              </a:ext>
            </a:extLst>
          </p:cNvPr>
          <p:cNvSpPr>
            <a:spLocks noGrp="1"/>
          </p:cNvSpPr>
          <p:nvPr>
            <p:ph idx="1"/>
          </p:nvPr>
        </p:nvSpPr>
        <p:spPr>
          <a:xfrm>
            <a:off x="685800" y="1844824"/>
            <a:ext cx="5389330" cy="5184576"/>
          </a:xfrm>
        </p:spPr>
        <p:txBody>
          <a:bodyPr>
            <a:normAutofit/>
          </a:bodyPr>
          <a:lstStyle/>
          <a:p>
            <a:r>
              <a:rPr lang="ru-RU" sz="2400" b="1" dirty="0">
                <a:solidFill>
                  <a:srgbClr val="002060"/>
                </a:solidFill>
              </a:rPr>
              <a:t>личное мнение + аргументы </a:t>
            </a:r>
            <a:endParaRPr lang="en-US" sz="2400" b="1" dirty="0">
              <a:solidFill>
                <a:srgbClr val="002060"/>
              </a:solidFill>
            </a:endParaRPr>
          </a:p>
          <a:p>
            <a:r>
              <a:rPr lang="en-US" sz="2400" dirty="0">
                <a:solidFill>
                  <a:srgbClr val="002060"/>
                </a:solidFill>
              </a:rPr>
              <a:t>In conclusion, I would like to say that reading is important for people. Not only is reading fun and enjoyable, but it also allows us  to learn about any subject and improve our analytical and creative skills. </a:t>
            </a:r>
            <a:endParaRPr lang="ru-RU" sz="2400" dirty="0">
              <a:solidFill>
                <a:srgbClr val="002060"/>
              </a:solidFill>
            </a:endParaRPr>
          </a:p>
        </p:txBody>
      </p:sp>
      <p:pic>
        <p:nvPicPr>
          <p:cNvPr id="4" name="Рисунок 3">
            <a:extLst>
              <a:ext uri="{FF2B5EF4-FFF2-40B4-BE49-F238E27FC236}">
                <a16:creationId xmlns:a16="http://schemas.microsoft.com/office/drawing/2014/main" id="{F3F6CB1E-40CA-454E-8E51-D98925DD5EAB}"/>
              </a:ext>
            </a:extLst>
          </p:cNvPr>
          <p:cNvPicPr>
            <a:picLocks noChangeAspect="1"/>
          </p:cNvPicPr>
          <p:nvPr/>
        </p:nvPicPr>
        <p:blipFill>
          <a:blip r:embed="rId2"/>
          <a:stretch>
            <a:fillRect/>
          </a:stretch>
        </p:blipFill>
        <p:spPr>
          <a:xfrm>
            <a:off x="6312024" y="2348880"/>
            <a:ext cx="5389331" cy="4035902"/>
          </a:xfrm>
          <a:prstGeom prst="rect">
            <a:avLst/>
          </a:prstGeom>
        </p:spPr>
      </p:pic>
    </p:spTree>
    <p:extLst>
      <p:ext uri="{BB962C8B-B14F-4D97-AF65-F5344CB8AC3E}">
        <p14:creationId xmlns:p14="http://schemas.microsoft.com/office/powerpoint/2010/main" val="3859136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C11801-09C0-4D59-AE1E-1320F7125413}"/>
              </a:ext>
            </a:extLst>
          </p:cNvPr>
          <p:cNvSpPr>
            <a:spLocks noGrp="1"/>
          </p:cNvSpPr>
          <p:nvPr>
            <p:ph type="title"/>
          </p:nvPr>
        </p:nvSpPr>
        <p:spPr>
          <a:xfrm>
            <a:off x="2895600" y="188640"/>
            <a:ext cx="8610600" cy="1293028"/>
          </a:xfrm>
        </p:spPr>
        <p:txBody>
          <a:bodyPr/>
          <a:lstStyle/>
          <a:p>
            <a:r>
              <a:rPr lang="ru-RU" dirty="0"/>
              <a:t>рекомендации</a:t>
            </a:r>
          </a:p>
        </p:txBody>
      </p:sp>
      <p:sp>
        <p:nvSpPr>
          <p:cNvPr id="3" name="Объект 2">
            <a:extLst>
              <a:ext uri="{FF2B5EF4-FFF2-40B4-BE49-F238E27FC236}">
                <a16:creationId xmlns:a16="http://schemas.microsoft.com/office/drawing/2014/main" id="{8845D28A-AEFE-4C44-B371-053B2FDFB6E1}"/>
              </a:ext>
            </a:extLst>
          </p:cNvPr>
          <p:cNvSpPr>
            <a:spLocks noGrp="1"/>
          </p:cNvSpPr>
          <p:nvPr>
            <p:ph idx="1"/>
          </p:nvPr>
        </p:nvSpPr>
        <p:spPr>
          <a:xfrm>
            <a:off x="685800" y="1481668"/>
            <a:ext cx="10820400" cy="4737017"/>
          </a:xfrm>
        </p:spPr>
        <p:txBody>
          <a:bodyPr>
            <a:normAutofit/>
          </a:bodyPr>
          <a:lstStyle/>
          <a:p>
            <a:r>
              <a:rPr lang="ru-RU" dirty="0">
                <a:solidFill>
                  <a:srgbClr val="002060"/>
                </a:solidFill>
              </a:rPr>
              <a:t>Перед выполнением задания важно внимательно прочитать предложенные темы проектов, таблицу/диаграмму и план, обдумать, какая проблематика скрыта в каждом из заданий, мысленно подобрать возможное содержание Вашей работы по каждой из предложенных тем проектов (цель и задачи проекта, два-три примера опросов с приведенными данными, проблемы, которые могут возникнуть, и т.д.).</a:t>
            </a:r>
          </a:p>
          <a:p>
            <a:r>
              <a:rPr lang="ru-RU" dirty="0">
                <a:solidFill>
                  <a:srgbClr val="002060"/>
                </a:solidFill>
              </a:rPr>
              <a:t>Важно выбрать не ту тему, которая покажется более интересной с первого взгляда, а ту, которая является наиболее выигрышной с точки зрения содержания, а также демонстрации лексического запаса и диапазона владения грамматикой английского языка. </a:t>
            </a:r>
          </a:p>
          <a:p>
            <a:r>
              <a:rPr lang="ru-RU" dirty="0">
                <a:solidFill>
                  <a:srgbClr val="002060"/>
                </a:solidFill>
              </a:rPr>
              <a:t>Сделав выбор, не следует колебаться и сомневаться, иначе можно потерять много времени и не выполнить задание до конца.</a:t>
            </a:r>
          </a:p>
        </p:txBody>
      </p:sp>
    </p:spTree>
    <p:extLst>
      <p:ext uri="{BB962C8B-B14F-4D97-AF65-F5344CB8AC3E}">
        <p14:creationId xmlns:p14="http://schemas.microsoft.com/office/powerpoint/2010/main" val="1191400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CD4502-16D4-4C89-8AF0-9EC476CFF5AF}"/>
              </a:ext>
            </a:extLst>
          </p:cNvPr>
          <p:cNvSpPr>
            <a:spLocks noGrp="1"/>
          </p:cNvSpPr>
          <p:nvPr>
            <p:ph type="title"/>
          </p:nvPr>
        </p:nvSpPr>
        <p:spPr/>
        <p:txBody>
          <a:bodyPr/>
          <a:lstStyle/>
          <a:p>
            <a:r>
              <a:rPr lang="ru-RU" dirty="0"/>
              <a:t>Устная часть</a:t>
            </a:r>
          </a:p>
        </p:txBody>
      </p:sp>
      <p:sp>
        <p:nvSpPr>
          <p:cNvPr id="3" name="Объект 2">
            <a:extLst>
              <a:ext uri="{FF2B5EF4-FFF2-40B4-BE49-F238E27FC236}">
                <a16:creationId xmlns:a16="http://schemas.microsoft.com/office/drawing/2014/main" id="{73E24AD6-158A-4D72-AFBE-5B282E91911F}"/>
              </a:ext>
            </a:extLst>
          </p:cNvPr>
          <p:cNvSpPr>
            <a:spLocks noGrp="1"/>
          </p:cNvSpPr>
          <p:nvPr>
            <p:ph idx="1"/>
          </p:nvPr>
        </p:nvSpPr>
        <p:spPr>
          <a:xfrm>
            <a:off x="685800" y="1772816"/>
            <a:ext cx="10820400" cy="4445869"/>
          </a:xfrm>
        </p:spPr>
        <p:txBody>
          <a:bodyPr>
            <a:normAutofit fontScale="85000" lnSpcReduction="10000"/>
          </a:bodyPr>
          <a:lstStyle/>
          <a:p>
            <a:r>
              <a:rPr lang="ru-RU" sz="2800" b="1" dirty="0">
                <a:solidFill>
                  <a:srgbClr val="002060"/>
                </a:solidFill>
              </a:rPr>
              <a:t>Задание 1 – </a:t>
            </a:r>
            <a:r>
              <a:rPr lang="ru-RU" sz="2800" dirty="0">
                <a:solidFill>
                  <a:srgbClr val="002060"/>
                </a:solidFill>
              </a:rPr>
              <a:t>чтение вслух небольшого текста научно-популярного</a:t>
            </a:r>
          </a:p>
          <a:p>
            <a:r>
              <a:rPr lang="ru-RU" sz="2800" dirty="0">
                <a:solidFill>
                  <a:srgbClr val="002060"/>
                </a:solidFill>
              </a:rPr>
              <a:t>характера</a:t>
            </a:r>
            <a:r>
              <a:rPr lang="ru-RU" sz="2800" b="1" dirty="0">
                <a:solidFill>
                  <a:srgbClr val="002060"/>
                </a:solidFill>
              </a:rPr>
              <a:t>.</a:t>
            </a:r>
            <a:r>
              <a:rPr lang="en-US" sz="2800" b="1" dirty="0">
                <a:solidFill>
                  <a:srgbClr val="002060"/>
                </a:solidFill>
              </a:rPr>
              <a:t> </a:t>
            </a:r>
            <a:r>
              <a:rPr lang="en-US" sz="2800" dirty="0">
                <a:solidFill>
                  <a:srgbClr val="002060"/>
                </a:solidFill>
              </a:rPr>
              <a:t>(1</a:t>
            </a:r>
            <a:r>
              <a:rPr lang="ru-RU" sz="2800" dirty="0">
                <a:solidFill>
                  <a:srgbClr val="002060"/>
                </a:solidFill>
              </a:rPr>
              <a:t>балл)</a:t>
            </a:r>
            <a:endParaRPr lang="en-US" sz="2800" dirty="0">
              <a:solidFill>
                <a:srgbClr val="002060"/>
              </a:solidFill>
            </a:endParaRPr>
          </a:p>
          <a:p>
            <a:r>
              <a:rPr lang="ru-RU" sz="2800" b="1" dirty="0">
                <a:solidFill>
                  <a:srgbClr val="002060"/>
                </a:solidFill>
              </a:rPr>
              <a:t>Задание 2 </a:t>
            </a:r>
            <a:r>
              <a:rPr lang="ru-RU" sz="2800" dirty="0">
                <a:solidFill>
                  <a:srgbClr val="002060"/>
                </a:solidFill>
              </a:rPr>
              <a:t>–уменьшено количество вопросов с 5 до 4 (4 балла)</a:t>
            </a:r>
          </a:p>
          <a:p>
            <a:r>
              <a:rPr lang="ru-RU" sz="2800" b="1" dirty="0">
                <a:solidFill>
                  <a:srgbClr val="002060"/>
                </a:solidFill>
              </a:rPr>
              <a:t>Задание 3 </a:t>
            </a:r>
            <a:r>
              <a:rPr lang="ru-RU" sz="2800" dirty="0">
                <a:solidFill>
                  <a:srgbClr val="002060"/>
                </a:solidFill>
              </a:rPr>
              <a:t>– условный диалог-интервью, необходимо ответить на 5 вопросов интервьюера на актуальную тему. В каждом ответе 2-3 фразы. (5 баллов)</a:t>
            </a:r>
          </a:p>
          <a:p>
            <a:r>
              <a:rPr lang="ru-RU" sz="2800" b="1" dirty="0">
                <a:solidFill>
                  <a:srgbClr val="002060"/>
                </a:solidFill>
              </a:rPr>
              <a:t>Задание 4 </a:t>
            </a:r>
            <a:r>
              <a:rPr lang="ru-RU" sz="2800" dirty="0">
                <a:solidFill>
                  <a:srgbClr val="002060"/>
                </a:solidFill>
              </a:rPr>
              <a:t>– голосовое сообщение другу, вместе с которым выполняется проектная работа, необходимо описать две фотографии по теме проекта, обосновать их выбор в качестве иллюстраций  и выразить свое мнение по теме проектной работы. (10 баллов)</a:t>
            </a:r>
          </a:p>
          <a:p>
            <a:r>
              <a:rPr lang="ru-RU" sz="2800" dirty="0">
                <a:solidFill>
                  <a:srgbClr val="002060"/>
                </a:solidFill>
              </a:rPr>
              <a:t>Время выполнения устной части увеличено на 2 минуты (17 минут)</a:t>
            </a:r>
          </a:p>
          <a:p>
            <a:endParaRPr lang="ru-RU" sz="2800" dirty="0">
              <a:solidFill>
                <a:srgbClr val="002060"/>
              </a:solidFill>
            </a:endParaRPr>
          </a:p>
        </p:txBody>
      </p:sp>
    </p:spTree>
    <p:extLst>
      <p:ext uri="{BB962C8B-B14F-4D97-AF65-F5344CB8AC3E}">
        <p14:creationId xmlns:p14="http://schemas.microsoft.com/office/powerpoint/2010/main" val="123539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AE9982-0D51-43F8-A507-E7CA2B46F827}"/>
              </a:ext>
            </a:extLst>
          </p:cNvPr>
          <p:cNvSpPr>
            <a:spLocks noGrp="1"/>
          </p:cNvSpPr>
          <p:nvPr>
            <p:ph type="title"/>
          </p:nvPr>
        </p:nvSpPr>
        <p:spPr>
          <a:xfrm>
            <a:off x="6528048" y="764373"/>
            <a:ext cx="4978152" cy="1293028"/>
          </a:xfrm>
        </p:spPr>
        <p:txBody>
          <a:bodyPr/>
          <a:lstStyle/>
          <a:p>
            <a:r>
              <a:rPr lang="ru-RU" dirty="0">
                <a:solidFill>
                  <a:srgbClr val="002060"/>
                </a:solidFill>
              </a:rPr>
              <a:t>Устная часть Задание 3</a:t>
            </a:r>
          </a:p>
        </p:txBody>
      </p:sp>
      <p:graphicFrame>
        <p:nvGraphicFramePr>
          <p:cNvPr id="4" name="Объект 3">
            <a:extLst>
              <a:ext uri="{FF2B5EF4-FFF2-40B4-BE49-F238E27FC236}">
                <a16:creationId xmlns:a16="http://schemas.microsoft.com/office/drawing/2014/main" id="{DF8984E5-8A20-4B83-BF57-B2D59D03D6A9}"/>
              </a:ext>
            </a:extLst>
          </p:cNvPr>
          <p:cNvGraphicFramePr>
            <a:graphicFrameLocks noGrp="1" noChangeAspect="1"/>
          </p:cNvGraphicFramePr>
          <p:nvPr>
            <p:ph idx="1"/>
            <p:extLst>
              <p:ext uri="{D42A27DB-BD31-4B8C-83A1-F6EECF244321}">
                <p14:modId xmlns:p14="http://schemas.microsoft.com/office/powerpoint/2010/main" val="3857992753"/>
              </p:ext>
            </p:extLst>
          </p:nvPr>
        </p:nvGraphicFramePr>
        <p:xfrm>
          <a:off x="119336" y="1423959"/>
          <a:ext cx="7659719" cy="5328592"/>
        </p:xfrm>
        <a:graphic>
          <a:graphicData uri="http://schemas.openxmlformats.org/presentationml/2006/ole">
            <mc:AlternateContent xmlns:mc="http://schemas.openxmlformats.org/markup-compatibility/2006">
              <mc:Choice xmlns:v="urn:schemas-microsoft-com:vml" Requires="v">
                <p:oleObj name="Acrobat Document" r:id="rId2" imgW="4381158" imgH="3047945" progId="AcroExch.Document.DC">
                  <p:embed/>
                </p:oleObj>
              </mc:Choice>
              <mc:Fallback>
                <p:oleObj name="Acrobat Document" r:id="rId2" imgW="4381158" imgH="3047945" progId="AcroExch.Document.DC">
                  <p:embed/>
                  <p:pic>
                    <p:nvPicPr>
                      <p:cNvPr id="0" name=""/>
                      <p:cNvPicPr/>
                      <p:nvPr/>
                    </p:nvPicPr>
                    <p:blipFill>
                      <a:blip r:embed="rId3"/>
                      <a:stretch>
                        <a:fillRect/>
                      </a:stretch>
                    </p:blipFill>
                    <p:spPr>
                      <a:xfrm>
                        <a:off x="119336" y="1423959"/>
                        <a:ext cx="7659719" cy="5328592"/>
                      </a:xfrm>
                      <a:prstGeom prst="rect">
                        <a:avLst/>
                      </a:prstGeom>
                      <a:ln w="3175">
                        <a:solidFill>
                          <a:schemeClr val="tx1"/>
                        </a:solidFill>
                      </a:ln>
                    </p:spPr>
                  </p:pic>
                </p:oleObj>
              </mc:Fallback>
            </mc:AlternateContent>
          </a:graphicData>
        </a:graphic>
      </p:graphicFrame>
    </p:spTree>
    <p:extLst>
      <p:ext uri="{BB962C8B-B14F-4D97-AF65-F5344CB8AC3E}">
        <p14:creationId xmlns:p14="http://schemas.microsoft.com/office/powerpoint/2010/main" val="147973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FE69D3-BD82-439D-A599-07B3C51EC1AA}"/>
              </a:ext>
            </a:extLst>
          </p:cNvPr>
          <p:cNvSpPr>
            <a:spLocks noGrp="1"/>
          </p:cNvSpPr>
          <p:nvPr>
            <p:ph type="title"/>
          </p:nvPr>
        </p:nvSpPr>
        <p:spPr/>
        <p:txBody>
          <a:bodyPr/>
          <a:lstStyle/>
          <a:p>
            <a:r>
              <a:rPr lang="ru-RU" dirty="0"/>
              <a:t>Преемственность с КИМ прошлых лет</a:t>
            </a:r>
          </a:p>
        </p:txBody>
      </p:sp>
      <p:sp>
        <p:nvSpPr>
          <p:cNvPr id="3" name="Объект 2">
            <a:extLst>
              <a:ext uri="{FF2B5EF4-FFF2-40B4-BE49-F238E27FC236}">
                <a16:creationId xmlns:a16="http://schemas.microsoft.com/office/drawing/2014/main" id="{FF132471-D6F7-4CED-8C04-60161E28A310}"/>
              </a:ext>
            </a:extLst>
          </p:cNvPr>
          <p:cNvSpPr>
            <a:spLocks noGrp="1"/>
          </p:cNvSpPr>
          <p:nvPr>
            <p:ph idx="1"/>
          </p:nvPr>
        </p:nvSpPr>
        <p:spPr/>
        <p:txBody>
          <a:bodyPr>
            <a:normAutofit/>
          </a:bodyPr>
          <a:lstStyle/>
          <a:p>
            <a:r>
              <a:rPr lang="ru-RU" dirty="0"/>
              <a:t>Цель обучения ИНО - формирование и развитие коммуникативных умений обучающихся в говорении, понимании звучащей/устной речи на слух, чтении и письменной речи на иностранном языке, а также языковых навыков обучающихся.</a:t>
            </a:r>
          </a:p>
          <a:p>
            <a:r>
              <a:rPr lang="ru-RU" dirty="0"/>
              <a:t>Сохранена структура: 5 разделов (4 вида речевой деятельности + языковые навыки)</a:t>
            </a:r>
          </a:p>
          <a:p>
            <a:r>
              <a:rPr lang="ru-RU" dirty="0"/>
              <a:t>Разделы «Аудирование», «Чтение» и «Грамматика и лексика» – без изменений</a:t>
            </a:r>
          </a:p>
          <a:p>
            <a:r>
              <a:rPr lang="ru-RU" dirty="0"/>
              <a:t>В разделе «Устная речь» сохранены задания 1 и 2</a:t>
            </a:r>
          </a:p>
        </p:txBody>
      </p:sp>
    </p:spTree>
    <p:extLst>
      <p:ext uri="{BB962C8B-B14F-4D97-AF65-F5344CB8AC3E}">
        <p14:creationId xmlns:p14="http://schemas.microsoft.com/office/powerpoint/2010/main" val="1220404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AE9982-0D51-43F8-A507-E7CA2B46F827}"/>
              </a:ext>
            </a:extLst>
          </p:cNvPr>
          <p:cNvSpPr>
            <a:spLocks noGrp="1"/>
          </p:cNvSpPr>
          <p:nvPr>
            <p:ph type="title"/>
          </p:nvPr>
        </p:nvSpPr>
        <p:spPr>
          <a:xfrm>
            <a:off x="4223792" y="188640"/>
            <a:ext cx="7714456" cy="1293028"/>
          </a:xfrm>
        </p:spPr>
        <p:txBody>
          <a:bodyPr/>
          <a:lstStyle/>
          <a:p>
            <a:r>
              <a:rPr lang="ru-RU" dirty="0">
                <a:solidFill>
                  <a:srgbClr val="002060"/>
                </a:solidFill>
              </a:rPr>
              <a:t>Устная часть Задание 3</a:t>
            </a:r>
            <a:br>
              <a:rPr lang="ru-RU" dirty="0">
                <a:solidFill>
                  <a:srgbClr val="002060"/>
                </a:solidFill>
              </a:rPr>
            </a:br>
            <a:r>
              <a:rPr lang="ru-RU" dirty="0">
                <a:solidFill>
                  <a:srgbClr val="002060"/>
                </a:solidFill>
              </a:rPr>
              <a:t>важно</a:t>
            </a:r>
          </a:p>
        </p:txBody>
      </p:sp>
      <p:sp>
        <p:nvSpPr>
          <p:cNvPr id="5" name="Объект 4">
            <a:extLst>
              <a:ext uri="{FF2B5EF4-FFF2-40B4-BE49-F238E27FC236}">
                <a16:creationId xmlns:a16="http://schemas.microsoft.com/office/drawing/2014/main" id="{9756ADBC-677E-4903-B732-4A883F0CB713}"/>
              </a:ext>
            </a:extLst>
          </p:cNvPr>
          <p:cNvSpPr>
            <a:spLocks noGrp="1"/>
          </p:cNvSpPr>
          <p:nvPr>
            <p:ph idx="1"/>
          </p:nvPr>
        </p:nvSpPr>
        <p:spPr>
          <a:xfrm>
            <a:off x="685800" y="1481668"/>
            <a:ext cx="10820400" cy="5187692"/>
          </a:xfrm>
        </p:spPr>
        <p:txBody>
          <a:bodyPr>
            <a:normAutofit/>
          </a:bodyPr>
          <a:lstStyle/>
          <a:p>
            <a:r>
              <a:rPr lang="ru-RU" dirty="0">
                <a:solidFill>
                  <a:srgbClr val="002060"/>
                </a:solidFill>
              </a:rPr>
              <a:t>на каждый ответ дается 40 секунд (этого времени достаточно, чтобы сформулировать ответ и произнести его вслух);</a:t>
            </a:r>
          </a:p>
          <a:p>
            <a:r>
              <a:rPr lang="ru-RU" dirty="0">
                <a:solidFill>
                  <a:srgbClr val="002060"/>
                </a:solidFill>
              </a:rPr>
              <a:t>ответы должны содержать не менее двух фраз, т.е. быть развернутыми, полными и точными, ответы, </a:t>
            </a:r>
            <a:r>
              <a:rPr lang="ru-RU" i="1" u="sng" dirty="0">
                <a:solidFill>
                  <a:srgbClr val="C00000"/>
                </a:solidFill>
              </a:rPr>
              <a:t>данные одной фразой, одним словом или словосочетанием, не засчитываются</a:t>
            </a:r>
            <a:r>
              <a:rPr lang="ru-RU" dirty="0">
                <a:solidFill>
                  <a:srgbClr val="002060"/>
                </a:solidFill>
              </a:rPr>
              <a:t>, т.е. не следует использовать в качестве ответа неполные предложения – эллиптические конструкции типа Not many или Sure. </a:t>
            </a:r>
          </a:p>
          <a:p>
            <a:r>
              <a:rPr lang="ru-RU" dirty="0">
                <a:solidFill>
                  <a:srgbClr val="002060"/>
                </a:solidFill>
              </a:rPr>
              <a:t>некоторые реплики интервьюера могут содержать два вопроса, надо ответить на оба в целом двумя-тремя фразами, т.е. участник экзамена отвечает двумя-тремя фразами на слова интервьюера независимо от того, один или два вопроса содержит реплика интервьюера, после которой следует пауза для ответа;</a:t>
            </a:r>
          </a:p>
          <a:p>
            <a:r>
              <a:rPr lang="ru-RU" dirty="0">
                <a:solidFill>
                  <a:srgbClr val="002060"/>
                </a:solidFill>
              </a:rPr>
              <a:t> лексически, грамматически и фонетически нужно оформить ответ так, чтобы не возникло сбоя в коммуникации.</a:t>
            </a:r>
          </a:p>
        </p:txBody>
      </p:sp>
    </p:spTree>
    <p:extLst>
      <p:ext uri="{BB962C8B-B14F-4D97-AF65-F5344CB8AC3E}">
        <p14:creationId xmlns:p14="http://schemas.microsoft.com/office/powerpoint/2010/main" val="422855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AE9982-0D51-43F8-A507-E7CA2B46F827}"/>
              </a:ext>
            </a:extLst>
          </p:cNvPr>
          <p:cNvSpPr>
            <a:spLocks noGrp="1"/>
          </p:cNvSpPr>
          <p:nvPr>
            <p:ph type="title"/>
          </p:nvPr>
        </p:nvSpPr>
        <p:spPr>
          <a:xfrm>
            <a:off x="4223792" y="188640"/>
            <a:ext cx="7714456" cy="1293028"/>
          </a:xfrm>
        </p:spPr>
        <p:txBody>
          <a:bodyPr/>
          <a:lstStyle/>
          <a:p>
            <a:r>
              <a:rPr lang="ru-RU" dirty="0">
                <a:solidFill>
                  <a:srgbClr val="002060"/>
                </a:solidFill>
              </a:rPr>
              <a:t>Устная часть Задание 3</a:t>
            </a:r>
            <a:br>
              <a:rPr lang="ru-RU" dirty="0">
                <a:solidFill>
                  <a:srgbClr val="002060"/>
                </a:solidFill>
              </a:rPr>
            </a:br>
            <a:r>
              <a:rPr lang="ru-RU" dirty="0">
                <a:solidFill>
                  <a:srgbClr val="002060"/>
                </a:solidFill>
              </a:rPr>
              <a:t>рекомендации</a:t>
            </a:r>
          </a:p>
        </p:txBody>
      </p:sp>
      <p:sp>
        <p:nvSpPr>
          <p:cNvPr id="5" name="Объект 4">
            <a:extLst>
              <a:ext uri="{FF2B5EF4-FFF2-40B4-BE49-F238E27FC236}">
                <a16:creationId xmlns:a16="http://schemas.microsoft.com/office/drawing/2014/main" id="{9756ADBC-677E-4903-B732-4A883F0CB713}"/>
              </a:ext>
            </a:extLst>
          </p:cNvPr>
          <p:cNvSpPr>
            <a:spLocks noGrp="1"/>
          </p:cNvSpPr>
          <p:nvPr>
            <p:ph idx="1"/>
          </p:nvPr>
        </p:nvSpPr>
        <p:spPr>
          <a:xfrm>
            <a:off x="685800" y="1481668"/>
            <a:ext cx="10820400" cy="5187692"/>
          </a:xfrm>
        </p:spPr>
        <p:txBody>
          <a:bodyPr>
            <a:normAutofit/>
          </a:bodyPr>
          <a:lstStyle/>
          <a:p>
            <a:r>
              <a:rPr lang="ru-RU" dirty="0">
                <a:solidFill>
                  <a:srgbClr val="002060"/>
                </a:solidFill>
              </a:rPr>
              <a:t>надо внимательно слушать прозвучавший вопрос и не пугаться незнакомых слов; даже если какие-то отдельные слова непонятны, можно уловить общий смысл вопроса и ответить на него;</a:t>
            </a:r>
          </a:p>
          <a:p>
            <a:r>
              <a:rPr lang="ru-RU" dirty="0">
                <a:solidFill>
                  <a:srgbClr val="002060"/>
                </a:solidFill>
              </a:rPr>
              <a:t>в любом диалоге нередко требуется не просто дать ответ о любимом писателе или фильме, но дать какое-то обоснование, особенно когда в конце вопроса звучит why/why not;</a:t>
            </a:r>
          </a:p>
          <a:p>
            <a:r>
              <a:rPr lang="ru-RU" dirty="0">
                <a:solidFill>
                  <a:srgbClr val="002060"/>
                </a:solidFill>
              </a:rPr>
              <a:t>если необходимо высказать свое мнение, можно использовать следующие выражения: I believe/ In my opinion/ To my mind/ Personally, I believe и т.д.;</a:t>
            </a:r>
          </a:p>
          <a:p>
            <a:r>
              <a:rPr lang="ru-RU" dirty="0">
                <a:solidFill>
                  <a:srgbClr val="002060"/>
                </a:solidFill>
              </a:rPr>
              <a:t>в случае затруднения можно заполнить паузу раздумья словом well, произнесенным с соответствующей интонацией, – это будет вполне естественно в спонтанной речи.</a:t>
            </a:r>
          </a:p>
        </p:txBody>
      </p:sp>
    </p:spTree>
    <p:extLst>
      <p:ext uri="{BB962C8B-B14F-4D97-AF65-F5344CB8AC3E}">
        <p14:creationId xmlns:p14="http://schemas.microsoft.com/office/powerpoint/2010/main" val="41986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9F3B82-A8D6-43C4-851B-B77DBB35735E}"/>
              </a:ext>
            </a:extLst>
          </p:cNvPr>
          <p:cNvSpPr>
            <a:spLocks noGrp="1"/>
          </p:cNvSpPr>
          <p:nvPr>
            <p:ph type="title"/>
          </p:nvPr>
        </p:nvSpPr>
        <p:spPr>
          <a:xfrm>
            <a:off x="3215680" y="342349"/>
            <a:ext cx="8610600" cy="1293028"/>
          </a:xfrm>
        </p:spPr>
        <p:txBody>
          <a:bodyPr/>
          <a:lstStyle/>
          <a:p>
            <a:r>
              <a:rPr lang="ru-RU" dirty="0">
                <a:solidFill>
                  <a:srgbClr val="002060"/>
                </a:solidFill>
              </a:rPr>
              <a:t>Задание 4</a:t>
            </a:r>
          </a:p>
        </p:txBody>
      </p:sp>
      <p:graphicFrame>
        <p:nvGraphicFramePr>
          <p:cNvPr id="4" name="Объект 3">
            <a:extLst>
              <a:ext uri="{FF2B5EF4-FFF2-40B4-BE49-F238E27FC236}">
                <a16:creationId xmlns:a16="http://schemas.microsoft.com/office/drawing/2014/main" id="{19E6A3EA-FDBE-4BF9-B9B5-9CF0967E5FF9}"/>
              </a:ext>
            </a:extLst>
          </p:cNvPr>
          <p:cNvGraphicFramePr>
            <a:graphicFrameLocks noGrp="1" noChangeAspect="1"/>
          </p:cNvGraphicFramePr>
          <p:nvPr>
            <p:ph idx="1"/>
            <p:extLst>
              <p:ext uri="{D42A27DB-BD31-4B8C-83A1-F6EECF244321}">
                <p14:modId xmlns:p14="http://schemas.microsoft.com/office/powerpoint/2010/main" val="3859511461"/>
              </p:ext>
            </p:extLst>
          </p:nvPr>
        </p:nvGraphicFramePr>
        <p:xfrm>
          <a:off x="263353" y="342350"/>
          <a:ext cx="7272808" cy="3721552"/>
        </p:xfrm>
        <a:graphic>
          <a:graphicData uri="http://schemas.openxmlformats.org/presentationml/2006/ole">
            <mc:AlternateContent xmlns:mc="http://schemas.openxmlformats.org/markup-compatibility/2006">
              <mc:Choice xmlns:v="urn:schemas-microsoft-com:vml" Requires="v">
                <p:oleObj name="Acrobat Document" r:id="rId2" imgW="3855658" imgH="1973109" progId="AcroExch.Document.DC">
                  <p:embed/>
                </p:oleObj>
              </mc:Choice>
              <mc:Fallback>
                <p:oleObj name="Acrobat Document" r:id="rId2" imgW="3855658" imgH="1973109" progId="AcroExch.Document.DC">
                  <p:embed/>
                  <p:pic>
                    <p:nvPicPr>
                      <p:cNvPr id="0" name=""/>
                      <p:cNvPicPr/>
                      <p:nvPr/>
                    </p:nvPicPr>
                    <p:blipFill>
                      <a:blip r:embed="rId3"/>
                      <a:stretch>
                        <a:fillRect/>
                      </a:stretch>
                    </p:blipFill>
                    <p:spPr>
                      <a:xfrm>
                        <a:off x="263353" y="342350"/>
                        <a:ext cx="7272808" cy="3721552"/>
                      </a:xfrm>
                      <a:prstGeom prst="rect">
                        <a:avLst/>
                      </a:prstGeom>
                    </p:spPr>
                  </p:pic>
                </p:oleObj>
              </mc:Fallback>
            </mc:AlternateContent>
          </a:graphicData>
        </a:graphic>
      </p:graphicFrame>
      <p:graphicFrame>
        <p:nvGraphicFramePr>
          <p:cNvPr id="5" name="Объект 4">
            <a:extLst>
              <a:ext uri="{FF2B5EF4-FFF2-40B4-BE49-F238E27FC236}">
                <a16:creationId xmlns:a16="http://schemas.microsoft.com/office/drawing/2014/main" id="{0A934CF1-FB4A-4B39-B25D-0F95575946B6}"/>
              </a:ext>
            </a:extLst>
          </p:cNvPr>
          <p:cNvGraphicFramePr>
            <a:graphicFrameLocks noChangeAspect="1"/>
          </p:cNvGraphicFramePr>
          <p:nvPr>
            <p:extLst>
              <p:ext uri="{D42A27DB-BD31-4B8C-83A1-F6EECF244321}">
                <p14:modId xmlns:p14="http://schemas.microsoft.com/office/powerpoint/2010/main" val="2377123944"/>
              </p:ext>
            </p:extLst>
          </p:nvPr>
        </p:nvGraphicFramePr>
        <p:xfrm>
          <a:off x="4318339" y="3573016"/>
          <a:ext cx="7610309" cy="3153058"/>
        </p:xfrm>
        <a:graphic>
          <a:graphicData uri="http://schemas.openxmlformats.org/presentationml/2006/ole">
            <mc:AlternateContent xmlns:mc="http://schemas.openxmlformats.org/markup-compatibility/2006">
              <mc:Choice xmlns:v="urn:schemas-microsoft-com:vml" Requires="v">
                <p:oleObj name="Acrobat Document" r:id="rId4" imgW="3992507" imgH="1653401" progId="AcroExch.Document.DC">
                  <p:embed/>
                </p:oleObj>
              </mc:Choice>
              <mc:Fallback>
                <p:oleObj name="Acrobat Document" r:id="rId4" imgW="3992507" imgH="1653401" progId="AcroExch.Document.DC">
                  <p:embed/>
                  <p:pic>
                    <p:nvPicPr>
                      <p:cNvPr id="0" name=""/>
                      <p:cNvPicPr/>
                      <p:nvPr/>
                    </p:nvPicPr>
                    <p:blipFill>
                      <a:blip r:embed="rId5"/>
                      <a:stretch>
                        <a:fillRect/>
                      </a:stretch>
                    </p:blipFill>
                    <p:spPr>
                      <a:xfrm>
                        <a:off x="4318339" y="3573016"/>
                        <a:ext cx="7610309" cy="3153058"/>
                      </a:xfrm>
                      <a:prstGeom prst="rect">
                        <a:avLst/>
                      </a:prstGeom>
                    </p:spPr>
                  </p:pic>
                </p:oleObj>
              </mc:Fallback>
            </mc:AlternateContent>
          </a:graphicData>
        </a:graphic>
      </p:graphicFrame>
    </p:spTree>
    <p:extLst>
      <p:ext uri="{BB962C8B-B14F-4D97-AF65-F5344CB8AC3E}">
        <p14:creationId xmlns:p14="http://schemas.microsoft.com/office/powerpoint/2010/main" val="62052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9F3B82-A8D6-43C4-851B-B77DBB35735E}"/>
              </a:ext>
            </a:extLst>
          </p:cNvPr>
          <p:cNvSpPr>
            <a:spLocks noGrp="1"/>
          </p:cNvSpPr>
          <p:nvPr>
            <p:ph type="title"/>
          </p:nvPr>
        </p:nvSpPr>
        <p:spPr>
          <a:xfrm>
            <a:off x="3215680" y="342349"/>
            <a:ext cx="8610600" cy="1293028"/>
          </a:xfrm>
        </p:spPr>
        <p:txBody>
          <a:bodyPr/>
          <a:lstStyle/>
          <a:p>
            <a:r>
              <a:rPr lang="ru-RU" dirty="0">
                <a:solidFill>
                  <a:srgbClr val="002060"/>
                </a:solidFill>
              </a:rPr>
              <a:t>Задание 4</a:t>
            </a:r>
            <a:br>
              <a:rPr lang="ru-RU" dirty="0">
                <a:solidFill>
                  <a:srgbClr val="002060"/>
                </a:solidFill>
              </a:rPr>
            </a:br>
            <a:endParaRPr lang="ru-RU" dirty="0">
              <a:solidFill>
                <a:srgbClr val="002060"/>
              </a:solidFill>
            </a:endParaRPr>
          </a:p>
        </p:txBody>
      </p:sp>
      <p:sp>
        <p:nvSpPr>
          <p:cNvPr id="4" name="Объект 3">
            <a:extLst>
              <a:ext uri="{FF2B5EF4-FFF2-40B4-BE49-F238E27FC236}">
                <a16:creationId xmlns:a16="http://schemas.microsoft.com/office/drawing/2014/main" id="{0891C9D0-0D5A-47D3-A8B8-1578869B0F9F}"/>
              </a:ext>
            </a:extLst>
          </p:cNvPr>
          <p:cNvSpPr>
            <a:spLocks noGrp="1"/>
          </p:cNvSpPr>
          <p:nvPr>
            <p:ph idx="1"/>
          </p:nvPr>
        </p:nvSpPr>
        <p:spPr>
          <a:xfrm>
            <a:off x="695400" y="2492896"/>
            <a:ext cx="10810800" cy="3725790"/>
          </a:xfrm>
        </p:spPr>
        <p:txBody>
          <a:bodyPr>
            <a:normAutofit/>
          </a:bodyPr>
          <a:lstStyle/>
          <a:p>
            <a:r>
              <a:rPr lang="ru-RU" dirty="0">
                <a:solidFill>
                  <a:srgbClr val="002060"/>
                </a:solidFill>
              </a:rPr>
              <a:t>следует помнить про предложенную коммуникативную ситуацию: это голосовое сообщение другу, вместе с которым выполняется проектная работа. В начале монолога необходимо обратиться к другу, например: </a:t>
            </a:r>
          </a:p>
          <a:p>
            <a:pPr marL="0" indent="0">
              <a:lnSpc>
                <a:spcPct val="110000"/>
              </a:lnSpc>
              <a:buNone/>
            </a:pPr>
            <a:r>
              <a:rPr lang="ru-RU" dirty="0">
                <a:solidFill>
                  <a:srgbClr val="002060"/>
                </a:solidFill>
              </a:rPr>
              <a:t>    - </a:t>
            </a:r>
            <a:r>
              <a:rPr lang="ru-RU" sz="2400" b="1" dirty="0">
                <a:solidFill>
                  <a:srgbClr val="002060"/>
                </a:solidFill>
              </a:rPr>
              <a:t>Hello, Olga/Oleg, I‘d like to discuss with you the choice of the</a:t>
            </a:r>
          </a:p>
          <a:p>
            <a:pPr marL="0" indent="0">
              <a:lnSpc>
                <a:spcPct val="110000"/>
              </a:lnSpc>
              <a:buNone/>
            </a:pPr>
            <a:r>
              <a:rPr lang="ru-RU" sz="2400" b="1" dirty="0">
                <a:solidFill>
                  <a:srgbClr val="002060"/>
                </a:solidFill>
              </a:rPr>
              <a:t>      photos for our project. </a:t>
            </a:r>
          </a:p>
          <a:p>
            <a:pPr marL="0" indent="0">
              <a:lnSpc>
                <a:spcPct val="110000"/>
              </a:lnSpc>
              <a:buNone/>
            </a:pPr>
            <a:r>
              <a:rPr lang="ru-RU" sz="2400" b="1" dirty="0">
                <a:solidFill>
                  <a:srgbClr val="002060"/>
                </a:solidFill>
              </a:rPr>
              <a:t>    - Hi,Misha/Masha, I’ve found two photos for our project and I’d like to</a:t>
            </a:r>
          </a:p>
          <a:p>
            <a:pPr marL="0" indent="0">
              <a:lnSpc>
                <a:spcPct val="110000"/>
              </a:lnSpc>
              <a:buNone/>
            </a:pPr>
            <a:r>
              <a:rPr lang="ru-RU" sz="2400" b="1" dirty="0">
                <a:solidFill>
                  <a:srgbClr val="002060"/>
                </a:solidFill>
              </a:rPr>
              <a:t>     discuss them with you. </a:t>
            </a:r>
          </a:p>
        </p:txBody>
      </p:sp>
      <p:pic>
        <p:nvPicPr>
          <p:cNvPr id="5" name="Рисунок 4">
            <a:extLst>
              <a:ext uri="{FF2B5EF4-FFF2-40B4-BE49-F238E27FC236}">
                <a16:creationId xmlns:a16="http://schemas.microsoft.com/office/drawing/2014/main" id="{9B6B1649-9C1D-4BC0-BC6E-2CE1AF8D2223}"/>
              </a:ext>
            </a:extLst>
          </p:cNvPr>
          <p:cNvPicPr>
            <a:picLocks noChangeAspect="1"/>
          </p:cNvPicPr>
          <p:nvPr/>
        </p:nvPicPr>
        <p:blipFill>
          <a:blip r:embed="rId2"/>
          <a:stretch>
            <a:fillRect/>
          </a:stretch>
        </p:blipFill>
        <p:spPr>
          <a:xfrm>
            <a:off x="1343473" y="116632"/>
            <a:ext cx="5976664" cy="2480699"/>
          </a:xfrm>
          <a:prstGeom prst="rect">
            <a:avLst/>
          </a:prstGeom>
        </p:spPr>
      </p:pic>
    </p:spTree>
    <p:extLst>
      <p:ext uri="{BB962C8B-B14F-4D97-AF65-F5344CB8AC3E}">
        <p14:creationId xmlns:p14="http://schemas.microsoft.com/office/powerpoint/2010/main" val="3081881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9F3B82-A8D6-43C4-851B-B77DBB35735E}"/>
              </a:ext>
            </a:extLst>
          </p:cNvPr>
          <p:cNvSpPr>
            <a:spLocks noGrp="1"/>
          </p:cNvSpPr>
          <p:nvPr>
            <p:ph type="title"/>
          </p:nvPr>
        </p:nvSpPr>
        <p:spPr>
          <a:xfrm>
            <a:off x="3215680" y="342349"/>
            <a:ext cx="8610600" cy="1293028"/>
          </a:xfrm>
        </p:spPr>
        <p:txBody>
          <a:bodyPr/>
          <a:lstStyle/>
          <a:p>
            <a:r>
              <a:rPr lang="ru-RU" dirty="0">
                <a:solidFill>
                  <a:srgbClr val="002060"/>
                </a:solidFill>
              </a:rPr>
              <a:t>Задание 4</a:t>
            </a:r>
            <a:br>
              <a:rPr lang="ru-RU" dirty="0">
                <a:solidFill>
                  <a:srgbClr val="002060"/>
                </a:solidFill>
              </a:rPr>
            </a:br>
            <a:endParaRPr lang="ru-RU" dirty="0">
              <a:solidFill>
                <a:srgbClr val="002060"/>
              </a:solidFill>
            </a:endParaRPr>
          </a:p>
        </p:txBody>
      </p:sp>
      <p:sp>
        <p:nvSpPr>
          <p:cNvPr id="4" name="Объект 3">
            <a:extLst>
              <a:ext uri="{FF2B5EF4-FFF2-40B4-BE49-F238E27FC236}">
                <a16:creationId xmlns:a16="http://schemas.microsoft.com/office/drawing/2014/main" id="{0891C9D0-0D5A-47D3-A8B8-1578869B0F9F}"/>
              </a:ext>
            </a:extLst>
          </p:cNvPr>
          <p:cNvSpPr>
            <a:spLocks noGrp="1"/>
          </p:cNvSpPr>
          <p:nvPr>
            <p:ph idx="1"/>
          </p:nvPr>
        </p:nvSpPr>
        <p:spPr>
          <a:xfrm>
            <a:off x="695400" y="1939795"/>
            <a:ext cx="10810800" cy="5377637"/>
          </a:xfrm>
        </p:spPr>
        <p:txBody>
          <a:bodyPr>
            <a:normAutofit/>
          </a:bodyPr>
          <a:lstStyle/>
          <a:p>
            <a:r>
              <a:rPr lang="ru-RU" sz="2400" dirty="0">
                <a:solidFill>
                  <a:srgbClr val="002060"/>
                </a:solidFill>
              </a:rPr>
              <a:t>в описании фотографий необходимо дать по две черты/характеристики каждой фотографии, причем они должны быть связаны с темой проекта (</a:t>
            </a:r>
            <a:r>
              <a:rPr lang="ru-RU" sz="2400" i="1" dirty="0">
                <a:solidFill>
                  <a:srgbClr val="002060"/>
                </a:solidFill>
              </a:rPr>
              <a:t>2 features connected with the subject of the project in each photo minimum</a:t>
            </a:r>
            <a:r>
              <a:rPr lang="ru-RU" sz="2400" dirty="0">
                <a:solidFill>
                  <a:srgbClr val="002060"/>
                </a:solidFill>
              </a:rPr>
              <a:t>): </a:t>
            </a:r>
          </a:p>
          <a:p>
            <a:pPr>
              <a:buFontTx/>
              <a:buChar char="-"/>
            </a:pPr>
            <a:r>
              <a:rPr lang="en-US" sz="2400" b="1" dirty="0">
                <a:solidFill>
                  <a:srgbClr val="002060"/>
                </a:solidFill>
              </a:rPr>
              <a:t>In the first photo </a:t>
            </a:r>
            <a:r>
              <a:rPr lang="ru-RU" sz="2400" b="1" dirty="0">
                <a:solidFill>
                  <a:srgbClr val="002060"/>
                </a:solidFill>
              </a:rPr>
              <a:t>I can see a group of people in </a:t>
            </a:r>
            <a:r>
              <a:rPr lang="en-US" sz="2400" b="1" dirty="0">
                <a:solidFill>
                  <a:srgbClr val="002060"/>
                </a:solidFill>
              </a:rPr>
              <a:t>a common bookshop. I guess they are looking for</a:t>
            </a:r>
            <a:r>
              <a:rPr lang="ru-RU" sz="2400" b="1" dirty="0">
                <a:solidFill>
                  <a:srgbClr val="002060"/>
                </a:solidFill>
              </a:rPr>
              <a:t> </a:t>
            </a:r>
            <a:r>
              <a:rPr lang="en-US" sz="2400" b="1" dirty="0">
                <a:solidFill>
                  <a:srgbClr val="002060"/>
                </a:solidFill>
              </a:rPr>
              <a:t>a book they need for their study or just for fun</a:t>
            </a:r>
            <a:r>
              <a:rPr lang="ru-RU" sz="2400" b="1" dirty="0">
                <a:solidFill>
                  <a:srgbClr val="002060"/>
                </a:solidFill>
              </a:rPr>
              <a:t>.</a:t>
            </a:r>
            <a:r>
              <a:rPr lang="en-US" sz="2400" b="1" dirty="0">
                <a:solidFill>
                  <a:srgbClr val="002060"/>
                </a:solidFill>
              </a:rPr>
              <a:t> In the second photo there is a girl reading e-book at home.</a:t>
            </a:r>
          </a:p>
          <a:p>
            <a:pPr marL="0" indent="0">
              <a:buNone/>
            </a:pPr>
            <a:endParaRPr lang="en-US" sz="2400" b="1" dirty="0">
              <a:solidFill>
                <a:srgbClr val="002060"/>
              </a:solidFill>
            </a:endParaRPr>
          </a:p>
          <a:p>
            <a:pPr>
              <a:buFontTx/>
              <a:buChar char="-"/>
            </a:pPr>
            <a:r>
              <a:rPr lang="en-US" sz="2400" b="1" dirty="0">
                <a:solidFill>
                  <a:srgbClr val="002060"/>
                </a:solidFill>
              </a:rPr>
              <a:t>In the first picture, there is a girl holding a paper book in a bookshop. She looks delighted to spend her time reading. </a:t>
            </a:r>
            <a:r>
              <a:rPr lang="en-US" sz="2400" b="1" i="1" dirty="0">
                <a:solidFill>
                  <a:srgbClr val="C00000"/>
                </a:solidFill>
              </a:rPr>
              <a:t>While</a:t>
            </a:r>
            <a:r>
              <a:rPr lang="en-US" sz="2400" b="1" dirty="0">
                <a:solidFill>
                  <a:srgbClr val="002060"/>
                </a:solidFill>
              </a:rPr>
              <a:t> in the second photo, a girl is sitting on a sofa with an e-book in her hands. She is smiling. I suppose she likes the book. </a:t>
            </a:r>
          </a:p>
          <a:p>
            <a:pPr>
              <a:buFontTx/>
              <a:buChar char="-"/>
            </a:pPr>
            <a:endParaRPr lang="ru-RU" b="1" dirty="0">
              <a:solidFill>
                <a:srgbClr val="002060"/>
              </a:solidFill>
            </a:endParaRPr>
          </a:p>
        </p:txBody>
      </p:sp>
      <p:pic>
        <p:nvPicPr>
          <p:cNvPr id="5" name="Рисунок 4">
            <a:extLst>
              <a:ext uri="{FF2B5EF4-FFF2-40B4-BE49-F238E27FC236}">
                <a16:creationId xmlns:a16="http://schemas.microsoft.com/office/drawing/2014/main" id="{9B6B1649-9C1D-4BC0-BC6E-2CE1AF8D2223}"/>
              </a:ext>
            </a:extLst>
          </p:cNvPr>
          <p:cNvPicPr>
            <a:picLocks noChangeAspect="1"/>
          </p:cNvPicPr>
          <p:nvPr/>
        </p:nvPicPr>
        <p:blipFill>
          <a:blip r:embed="rId2"/>
          <a:stretch>
            <a:fillRect/>
          </a:stretch>
        </p:blipFill>
        <p:spPr>
          <a:xfrm>
            <a:off x="1343473" y="116632"/>
            <a:ext cx="4392487" cy="1823163"/>
          </a:xfrm>
          <a:prstGeom prst="rect">
            <a:avLst/>
          </a:prstGeom>
        </p:spPr>
      </p:pic>
    </p:spTree>
    <p:extLst>
      <p:ext uri="{BB962C8B-B14F-4D97-AF65-F5344CB8AC3E}">
        <p14:creationId xmlns:p14="http://schemas.microsoft.com/office/powerpoint/2010/main" val="3882134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9F3B82-A8D6-43C4-851B-B77DBB35735E}"/>
              </a:ext>
            </a:extLst>
          </p:cNvPr>
          <p:cNvSpPr>
            <a:spLocks noGrp="1"/>
          </p:cNvSpPr>
          <p:nvPr>
            <p:ph type="title"/>
          </p:nvPr>
        </p:nvSpPr>
        <p:spPr>
          <a:xfrm>
            <a:off x="3215680" y="342349"/>
            <a:ext cx="8610600" cy="1293028"/>
          </a:xfrm>
        </p:spPr>
        <p:txBody>
          <a:bodyPr/>
          <a:lstStyle/>
          <a:p>
            <a:r>
              <a:rPr lang="ru-RU" dirty="0">
                <a:solidFill>
                  <a:srgbClr val="002060"/>
                </a:solidFill>
              </a:rPr>
              <a:t>Задание 4</a:t>
            </a:r>
            <a:br>
              <a:rPr lang="ru-RU" dirty="0">
                <a:solidFill>
                  <a:srgbClr val="002060"/>
                </a:solidFill>
              </a:rPr>
            </a:br>
            <a:endParaRPr lang="ru-RU" dirty="0">
              <a:solidFill>
                <a:srgbClr val="002060"/>
              </a:solidFill>
            </a:endParaRPr>
          </a:p>
        </p:txBody>
      </p:sp>
      <p:sp>
        <p:nvSpPr>
          <p:cNvPr id="4" name="Объект 3">
            <a:extLst>
              <a:ext uri="{FF2B5EF4-FFF2-40B4-BE49-F238E27FC236}">
                <a16:creationId xmlns:a16="http://schemas.microsoft.com/office/drawing/2014/main" id="{0891C9D0-0D5A-47D3-A8B8-1578869B0F9F}"/>
              </a:ext>
            </a:extLst>
          </p:cNvPr>
          <p:cNvSpPr>
            <a:spLocks noGrp="1"/>
          </p:cNvSpPr>
          <p:nvPr>
            <p:ph idx="1"/>
          </p:nvPr>
        </p:nvSpPr>
        <p:spPr>
          <a:xfrm>
            <a:off x="695400" y="1635377"/>
            <a:ext cx="10810800" cy="5105990"/>
          </a:xfrm>
        </p:spPr>
        <p:txBody>
          <a:bodyPr>
            <a:normAutofit/>
          </a:bodyPr>
          <a:lstStyle/>
          <a:p>
            <a:r>
              <a:rPr lang="ru-RU" sz="2400" dirty="0">
                <a:solidFill>
                  <a:srgbClr val="002060"/>
                </a:solidFill>
              </a:rPr>
              <a:t>далее требуется сравнить фотографии, выделив два различия с точки зрения темы проекта (</a:t>
            </a:r>
            <a:r>
              <a:rPr lang="en-US" sz="2400" dirty="0">
                <a:solidFill>
                  <a:srgbClr val="002060"/>
                </a:solidFill>
              </a:rPr>
              <a:t>say </a:t>
            </a:r>
            <a:r>
              <a:rPr lang="en-US" sz="2400" i="1" dirty="0">
                <a:solidFill>
                  <a:srgbClr val="002060"/>
                </a:solidFill>
              </a:rPr>
              <a:t>in what way the pictures are different</a:t>
            </a:r>
            <a:r>
              <a:rPr lang="en-US" sz="2400" dirty="0">
                <a:solidFill>
                  <a:srgbClr val="002060"/>
                </a:solidFill>
              </a:rPr>
              <a:t>)</a:t>
            </a:r>
            <a:r>
              <a:rPr lang="ru-RU" sz="2400" dirty="0">
                <a:solidFill>
                  <a:srgbClr val="002060"/>
                </a:solidFill>
              </a:rPr>
              <a:t>. </a:t>
            </a:r>
            <a:r>
              <a:rPr lang="en-US" sz="2400" dirty="0">
                <a:solidFill>
                  <a:srgbClr val="002060"/>
                </a:solidFill>
              </a:rPr>
              <a:t>   </a:t>
            </a:r>
          </a:p>
          <a:p>
            <a:r>
              <a:rPr lang="en-US" sz="2400" dirty="0">
                <a:solidFill>
                  <a:srgbClr val="FF0000"/>
                </a:solidFill>
              </a:rPr>
              <a:t>! </a:t>
            </a:r>
            <a:r>
              <a:rPr lang="ru-RU" sz="2400" dirty="0">
                <a:solidFill>
                  <a:srgbClr val="FF0000"/>
                </a:solidFill>
              </a:rPr>
              <a:t>Помните</a:t>
            </a:r>
            <a:r>
              <a:rPr lang="ru-RU" sz="2400" dirty="0">
                <a:solidFill>
                  <a:srgbClr val="002060"/>
                </a:solidFill>
              </a:rPr>
              <a:t>, что различия могут быть в местах действия, видах деятельности, атмосфере картинок, выборе стиля жизни, привычек, хобби/блюда и т.д., но они должны быть связаны с темой проекта, например: </a:t>
            </a:r>
          </a:p>
          <a:p>
            <a:pPr marL="0" indent="0">
              <a:buNone/>
            </a:pPr>
            <a:r>
              <a:rPr lang="ru-RU" sz="2600" b="1" dirty="0">
                <a:solidFill>
                  <a:srgbClr val="002060"/>
                </a:solidFill>
              </a:rPr>
              <a:t>- </a:t>
            </a:r>
            <a:r>
              <a:rPr lang="en-US" sz="2600" b="1" dirty="0">
                <a:solidFill>
                  <a:srgbClr val="002060"/>
                </a:solidFill>
              </a:rPr>
              <a:t>No doubt the photos are different. The first picture illustrates gadget-free environment.</a:t>
            </a:r>
            <a:r>
              <a:rPr lang="ru-RU" sz="2600" b="1" dirty="0">
                <a:solidFill>
                  <a:srgbClr val="002060"/>
                </a:solidFill>
              </a:rPr>
              <a:t> </a:t>
            </a:r>
            <a:r>
              <a:rPr lang="en-US" sz="2600" b="1" dirty="0">
                <a:solidFill>
                  <a:srgbClr val="002060"/>
                </a:solidFill>
              </a:rPr>
              <a:t>We see people reading traditional paper books whereas  in the second picture the girl is reading an electronic book.</a:t>
            </a:r>
            <a:endParaRPr lang="ru-RU" sz="2600" b="1" dirty="0">
              <a:solidFill>
                <a:srgbClr val="002060"/>
              </a:solidFill>
            </a:endParaRPr>
          </a:p>
        </p:txBody>
      </p:sp>
      <p:pic>
        <p:nvPicPr>
          <p:cNvPr id="5" name="Рисунок 4">
            <a:extLst>
              <a:ext uri="{FF2B5EF4-FFF2-40B4-BE49-F238E27FC236}">
                <a16:creationId xmlns:a16="http://schemas.microsoft.com/office/drawing/2014/main" id="{9B6B1649-9C1D-4BC0-BC6E-2CE1AF8D2223}"/>
              </a:ext>
            </a:extLst>
          </p:cNvPr>
          <p:cNvPicPr>
            <a:picLocks noChangeAspect="1"/>
          </p:cNvPicPr>
          <p:nvPr/>
        </p:nvPicPr>
        <p:blipFill>
          <a:blip r:embed="rId2"/>
          <a:stretch>
            <a:fillRect/>
          </a:stretch>
        </p:blipFill>
        <p:spPr>
          <a:xfrm>
            <a:off x="1343473" y="116633"/>
            <a:ext cx="3960439" cy="1643836"/>
          </a:xfrm>
          <a:prstGeom prst="rect">
            <a:avLst/>
          </a:prstGeom>
        </p:spPr>
      </p:pic>
    </p:spTree>
    <p:extLst>
      <p:ext uri="{BB962C8B-B14F-4D97-AF65-F5344CB8AC3E}">
        <p14:creationId xmlns:p14="http://schemas.microsoft.com/office/powerpoint/2010/main" val="3830207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9F3B82-A8D6-43C4-851B-B77DBB35735E}"/>
              </a:ext>
            </a:extLst>
          </p:cNvPr>
          <p:cNvSpPr>
            <a:spLocks noGrp="1"/>
          </p:cNvSpPr>
          <p:nvPr>
            <p:ph type="title"/>
          </p:nvPr>
        </p:nvSpPr>
        <p:spPr>
          <a:xfrm>
            <a:off x="3215680" y="342349"/>
            <a:ext cx="8610600" cy="1293028"/>
          </a:xfrm>
        </p:spPr>
        <p:txBody>
          <a:bodyPr/>
          <a:lstStyle/>
          <a:p>
            <a:r>
              <a:rPr lang="ru-RU" dirty="0">
                <a:solidFill>
                  <a:srgbClr val="002060"/>
                </a:solidFill>
              </a:rPr>
              <a:t>Задание 4</a:t>
            </a:r>
            <a:br>
              <a:rPr lang="ru-RU" dirty="0">
                <a:solidFill>
                  <a:srgbClr val="002060"/>
                </a:solidFill>
              </a:rPr>
            </a:br>
            <a:endParaRPr lang="ru-RU" dirty="0">
              <a:solidFill>
                <a:srgbClr val="002060"/>
              </a:solidFill>
            </a:endParaRPr>
          </a:p>
        </p:txBody>
      </p:sp>
      <p:sp>
        <p:nvSpPr>
          <p:cNvPr id="4" name="Объект 3">
            <a:extLst>
              <a:ext uri="{FF2B5EF4-FFF2-40B4-BE49-F238E27FC236}">
                <a16:creationId xmlns:a16="http://schemas.microsoft.com/office/drawing/2014/main" id="{0891C9D0-0D5A-47D3-A8B8-1578869B0F9F}"/>
              </a:ext>
            </a:extLst>
          </p:cNvPr>
          <p:cNvSpPr>
            <a:spLocks noGrp="1"/>
          </p:cNvSpPr>
          <p:nvPr>
            <p:ph idx="1"/>
          </p:nvPr>
        </p:nvSpPr>
        <p:spPr>
          <a:xfrm>
            <a:off x="695400" y="2089237"/>
            <a:ext cx="10810800" cy="4652130"/>
          </a:xfrm>
        </p:spPr>
        <p:txBody>
          <a:bodyPr>
            <a:normAutofit/>
          </a:bodyPr>
          <a:lstStyle/>
          <a:p>
            <a:r>
              <a:rPr lang="ru-RU" sz="2400" dirty="0">
                <a:solidFill>
                  <a:srgbClr val="002060"/>
                </a:solidFill>
              </a:rPr>
              <a:t>раскрывая пункт 3 плана</a:t>
            </a:r>
            <a:r>
              <a:rPr lang="en-US" sz="2400" dirty="0">
                <a:solidFill>
                  <a:srgbClr val="002060"/>
                </a:solidFill>
              </a:rPr>
              <a:t> (</a:t>
            </a:r>
            <a:r>
              <a:rPr lang="en-US" sz="2400" i="1" dirty="0">
                <a:solidFill>
                  <a:srgbClr val="002060"/>
                </a:solidFill>
              </a:rPr>
              <a:t>mention the advantages and disadvantages …</a:t>
            </a:r>
            <a:r>
              <a:rPr lang="en-US" sz="2400" dirty="0">
                <a:solidFill>
                  <a:srgbClr val="002060"/>
                </a:solidFill>
              </a:rPr>
              <a:t>)</a:t>
            </a:r>
            <a:r>
              <a:rPr lang="ru-RU" sz="2400" dirty="0">
                <a:solidFill>
                  <a:srgbClr val="002060"/>
                </a:solidFill>
              </a:rPr>
              <a:t>, надо определить преимущества и недостатки объектов/ситуаций, иллюстрирующих /раскрывающих тему проекта</a:t>
            </a:r>
            <a:r>
              <a:rPr lang="en-US" sz="2400" dirty="0">
                <a:solidFill>
                  <a:srgbClr val="002060"/>
                </a:solidFill>
              </a:rPr>
              <a:t>, </a:t>
            </a:r>
            <a:r>
              <a:rPr lang="ru-RU" sz="2400" dirty="0">
                <a:solidFill>
                  <a:srgbClr val="002060"/>
                </a:solidFill>
              </a:rPr>
              <a:t>например</a:t>
            </a:r>
            <a:r>
              <a:rPr lang="en-US" sz="2400" dirty="0">
                <a:solidFill>
                  <a:srgbClr val="002060"/>
                </a:solidFill>
              </a:rPr>
              <a:t>: </a:t>
            </a:r>
          </a:p>
          <a:p>
            <a:pPr marL="0" indent="0">
              <a:buNone/>
            </a:pPr>
            <a:r>
              <a:rPr lang="en-US" sz="2600" b="1" dirty="0">
                <a:solidFill>
                  <a:srgbClr val="002060"/>
                </a:solidFill>
              </a:rPr>
              <a:t>- As for pros and cons of different types of books, the advantage of traditional books is that you can make notes in the margin while reading.</a:t>
            </a:r>
            <a:r>
              <a:rPr lang="ru-RU" sz="2600" b="1" dirty="0">
                <a:solidFill>
                  <a:srgbClr val="002060"/>
                </a:solidFill>
              </a:rPr>
              <a:t> </a:t>
            </a:r>
            <a:r>
              <a:rPr lang="en-US" sz="2600" b="1" dirty="0">
                <a:solidFill>
                  <a:srgbClr val="002060"/>
                </a:solidFill>
              </a:rPr>
              <a:t>The disadvantage is that paper books are rather big and heavy and it is not very convenient to carry them. On the contrary you can download many books on your gadget and have them at your hand any time anywhere.</a:t>
            </a:r>
            <a:r>
              <a:rPr lang="ru-RU" sz="2600" b="1" dirty="0">
                <a:solidFill>
                  <a:srgbClr val="002060"/>
                </a:solidFill>
              </a:rPr>
              <a:t> </a:t>
            </a:r>
            <a:r>
              <a:rPr lang="en-US" sz="2600" b="1" dirty="0">
                <a:solidFill>
                  <a:srgbClr val="002060"/>
                </a:solidFill>
              </a:rPr>
              <a:t>However, you have to charge electronic devices regularly and besides they crash quite often</a:t>
            </a:r>
            <a:endParaRPr lang="ru-RU" sz="2600" b="1" dirty="0">
              <a:solidFill>
                <a:srgbClr val="002060"/>
              </a:solidFill>
            </a:endParaRPr>
          </a:p>
        </p:txBody>
      </p:sp>
      <p:pic>
        <p:nvPicPr>
          <p:cNvPr id="5" name="Рисунок 4">
            <a:extLst>
              <a:ext uri="{FF2B5EF4-FFF2-40B4-BE49-F238E27FC236}">
                <a16:creationId xmlns:a16="http://schemas.microsoft.com/office/drawing/2014/main" id="{9B6B1649-9C1D-4BC0-BC6E-2CE1AF8D2223}"/>
              </a:ext>
            </a:extLst>
          </p:cNvPr>
          <p:cNvPicPr>
            <a:picLocks noChangeAspect="1"/>
          </p:cNvPicPr>
          <p:nvPr/>
        </p:nvPicPr>
        <p:blipFill>
          <a:blip r:embed="rId2"/>
          <a:stretch>
            <a:fillRect/>
          </a:stretch>
        </p:blipFill>
        <p:spPr>
          <a:xfrm>
            <a:off x="1343473" y="116633"/>
            <a:ext cx="4752527" cy="1972604"/>
          </a:xfrm>
          <a:prstGeom prst="rect">
            <a:avLst/>
          </a:prstGeom>
        </p:spPr>
      </p:pic>
    </p:spTree>
    <p:extLst>
      <p:ext uri="{BB962C8B-B14F-4D97-AF65-F5344CB8AC3E}">
        <p14:creationId xmlns:p14="http://schemas.microsoft.com/office/powerpoint/2010/main" val="206433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9F3B82-A8D6-43C4-851B-B77DBB35735E}"/>
              </a:ext>
            </a:extLst>
          </p:cNvPr>
          <p:cNvSpPr>
            <a:spLocks noGrp="1"/>
          </p:cNvSpPr>
          <p:nvPr>
            <p:ph type="title"/>
          </p:nvPr>
        </p:nvSpPr>
        <p:spPr>
          <a:xfrm>
            <a:off x="3215680" y="342349"/>
            <a:ext cx="8610600" cy="1293028"/>
          </a:xfrm>
        </p:spPr>
        <p:txBody>
          <a:bodyPr/>
          <a:lstStyle/>
          <a:p>
            <a:r>
              <a:rPr lang="ru-RU" dirty="0">
                <a:solidFill>
                  <a:srgbClr val="002060"/>
                </a:solidFill>
              </a:rPr>
              <a:t>Задание 4</a:t>
            </a:r>
            <a:br>
              <a:rPr lang="ru-RU" dirty="0">
                <a:solidFill>
                  <a:srgbClr val="002060"/>
                </a:solidFill>
              </a:rPr>
            </a:br>
            <a:endParaRPr lang="ru-RU" dirty="0">
              <a:solidFill>
                <a:srgbClr val="002060"/>
              </a:solidFill>
            </a:endParaRPr>
          </a:p>
        </p:txBody>
      </p:sp>
      <p:sp>
        <p:nvSpPr>
          <p:cNvPr id="4" name="Объект 3">
            <a:extLst>
              <a:ext uri="{FF2B5EF4-FFF2-40B4-BE49-F238E27FC236}">
                <a16:creationId xmlns:a16="http://schemas.microsoft.com/office/drawing/2014/main" id="{0891C9D0-0D5A-47D3-A8B8-1578869B0F9F}"/>
              </a:ext>
            </a:extLst>
          </p:cNvPr>
          <p:cNvSpPr>
            <a:spLocks noGrp="1"/>
          </p:cNvSpPr>
          <p:nvPr>
            <p:ph idx="1"/>
          </p:nvPr>
        </p:nvSpPr>
        <p:spPr>
          <a:xfrm>
            <a:off x="695400" y="1969685"/>
            <a:ext cx="10810800" cy="4249001"/>
          </a:xfrm>
        </p:spPr>
        <p:txBody>
          <a:bodyPr>
            <a:normAutofit/>
          </a:bodyPr>
          <a:lstStyle/>
          <a:p>
            <a:r>
              <a:rPr lang="ru-RU" sz="2400" dirty="0">
                <a:solidFill>
                  <a:srgbClr val="002060"/>
                </a:solidFill>
              </a:rPr>
              <a:t>в пункте 4 нужно объяснить, каким образом предложенные фотографии иллюстрируют тему вашего проекта</a:t>
            </a:r>
            <a:r>
              <a:rPr lang="en-US" sz="2400" dirty="0">
                <a:solidFill>
                  <a:srgbClr val="002060"/>
                </a:solidFill>
              </a:rPr>
              <a:t> </a:t>
            </a:r>
            <a:r>
              <a:rPr lang="en-US" sz="2400" i="1" dirty="0">
                <a:solidFill>
                  <a:srgbClr val="002060"/>
                </a:solidFill>
              </a:rPr>
              <a:t>(explain how these photos illustrate the project)</a:t>
            </a:r>
            <a:r>
              <a:rPr lang="en-US" sz="2400" dirty="0">
                <a:solidFill>
                  <a:srgbClr val="002060"/>
                </a:solidFill>
              </a:rPr>
              <a:t>, </a:t>
            </a:r>
            <a:r>
              <a:rPr lang="ru-RU" sz="2400" dirty="0">
                <a:solidFill>
                  <a:srgbClr val="002060"/>
                </a:solidFill>
              </a:rPr>
              <a:t>например</a:t>
            </a:r>
            <a:r>
              <a:rPr lang="en-US" sz="2400" dirty="0">
                <a:solidFill>
                  <a:srgbClr val="002060"/>
                </a:solidFill>
              </a:rPr>
              <a:t>: </a:t>
            </a:r>
          </a:p>
          <a:p>
            <a:pPr>
              <a:buFontTx/>
              <a:buChar char="-"/>
            </a:pPr>
            <a:r>
              <a:rPr lang="en-US" sz="2800" b="1" dirty="0">
                <a:solidFill>
                  <a:srgbClr val="002060"/>
                </a:solidFill>
              </a:rPr>
              <a:t>I am sure that these two photos illustrate our project perfectly. On the one hand the first picture proves that life can be active and full without gadgets. On the other hand picture 2 shows that life without gadgets is impossible in the XX1 century.</a:t>
            </a:r>
          </a:p>
        </p:txBody>
      </p:sp>
      <p:pic>
        <p:nvPicPr>
          <p:cNvPr id="5" name="Рисунок 4">
            <a:extLst>
              <a:ext uri="{FF2B5EF4-FFF2-40B4-BE49-F238E27FC236}">
                <a16:creationId xmlns:a16="http://schemas.microsoft.com/office/drawing/2014/main" id="{9B6B1649-9C1D-4BC0-BC6E-2CE1AF8D2223}"/>
              </a:ext>
            </a:extLst>
          </p:cNvPr>
          <p:cNvPicPr>
            <a:picLocks noChangeAspect="1"/>
          </p:cNvPicPr>
          <p:nvPr/>
        </p:nvPicPr>
        <p:blipFill>
          <a:blip r:embed="rId2"/>
          <a:stretch>
            <a:fillRect/>
          </a:stretch>
        </p:blipFill>
        <p:spPr>
          <a:xfrm>
            <a:off x="1343473" y="116633"/>
            <a:ext cx="4464496" cy="1853052"/>
          </a:xfrm>
          <a:prstGeom prst="rect">
            <a:avLst/>
          </a:prstGeom>
        </p:spPr>
      </p:pic>
    </p:spTree>
    <p:extLst>
      <p:ext uri="{BB962C8B-B14F-4D97-AF65-F5344CB8AC3E}">
        <p14:creationId xmlns:p14="http://schemas.microsoft.com/office/powerpoint/2010/main" val="179069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9F3B82-A8D6-43C4-851B-B77DBB35735E}"/>
              </a:ext>
            </a:extLst>
          </p:cNvPr>
          <p:cNvSpPr>
            <a:spLocks noGrp="1"/>
          </p:cNvSpPr>
          <p:nvPr>
            <p:ph type="title"/>
          </p:nvPr>
        </p:nvSpPr>
        <p:spPr>
          <a:xfrm>
            <a:off x="3215680" y="342349"/>
            <a:ext cx="8610600" cy="1293028"/>
          </a:xfrm>
        </p:spPr>
        <p:txBody>
          <a:bodyPr/>
          <a:lstStyle/>
          <a:p>
            <a:r>
              <a:rPr lang="ru-RU" dirty="0">
                <a:solidFill>
                  <a:srgbClr val="002060"/>
                </a:solidFill>
              </a:rPr>
              <a:t>Задание 4</a:t>
            </a:r>
            <a:br>
              <a:rPr lang="ru-RU" dirty="0">
                <a:solidFill>
                  <a:srgbClr val="002060"/>
                </a:solidFill>
              </a:rPr>
            </a:br>
            <a:endParaRPr lang="ru-RU" dirty="0">
              <a:solidFill>
                <a:srgbClr val="002060"/>
              </a:solidFill>
            </a:endParaRPr>
          </a:p>
        </p:txBody>
      </p:sp>
      <p:sp>
        <p:nvSpPr>
          <p:cNvPr id="4" name="Объект 3">
            <a:extLst>
              <a:ext uri="{FF2B5EF4-FFF2-40B4-BE49-F238E27FC236}">
                <a16:creationId xmlns:a16="http://schemas.microsoft.com/office/drawing/2014/main" id="{0891C9D0-0D5A-47D3-A8B8-1578869B0F9F}"/>
              </a:ext>
            </a:extLst>
          </p:cNvPr>
          <p:cNvSpPr>
            <a:spLocks noGrp="1"/>
          </p:cNvSpPr>
          <p:nvPr>
            <p:ph idx="1"/>
          </p:nvPr>
        </p:nvSpPr>
        <p:spPr>
          <a:xfrm>
            <a:off x="695400" y="1969685"/>
            <a:ext cx="10810800" cy="4249001"/>
          </a:xfrm>
        </p:spPr>
        <p:txBody>
          <a:bodyPr>
            <a:normAutofit/>
          </a:bodyPr>
          <a:lstStyle/>
          <a:p>
            <a:r>
              <a:rPr lang="ru-RU" sz="2400" dirty="0">
                <a:solidFill>
                  <a:srgbClr val="002060"/>
                </a:solidFill>
              </a:rPr>
              <a:t>в заключение необходимо высказать свое мнение о теме/проблеме проектной работы и обосновать его</a:t>
            </a:r>
            <a:r>
              <a:rPr lang="en-US" sz="2400" dirty="0">
                <a:solidFill>
                  <a:srgbClr val="002060"/>
                </a:solidFill>
              </a:rPr>
              <a:t> </a:t>
            </a:r>
            <a:r>
              <a:rPr lang="en-US" sz="2400" i="1" dirty="0">
                <a:solidFill>
                  <a:srgbClr val="002060"/>
                </a:solidFill>
              </a:rPr>
              <a:t>(express your opinion)</a:t>
            </a:r>
            <a:r>
              <a:rPr lang="en-US" sz="2400" dirty="0">
                <a:solidFill>
                  <a:srgbClr val="002060"/>
                </a:solidFill>
              </a:rPr>
              <a:t>, </a:t>
            </a:r>
            <a:r>
              <a:rPr lang="ru-RU" sz="2400" dirty="0">
                <a:solidFill>
                  <a:srgbClr val="002060"/>
                </a:solidFill>
              </a:rPr>
              <a:t>например</a:t>
            </a:r>
            <a:r>
              <a:rPr lang="en-US" sz="2400" dirty="0">
                <a:solidFill>
                  <a:srgbClr val="002060"/>
                </a:solidFill>
              </a:rPr>
              <a:t>:</a:t>
            </a:r>
          </a:p>
          <a:p>
            <a:pPr>
              <a:buFontTx/>
              <a:buChar char="-"/>
            </a:pPr>
            <a:r>
              <a:rPr lang="en-US" sz="2600" b="1" dirty="0">
                <a:solidFill>
                  <a:srgbClr val="002060"/>
                </a:solidFill>
              </a:rPr>
              <a:t>To tell the truth I would like to live in the world where I can  use modern gadgets as they make our life easier and more comfortable. </a:t>
            </a:r>
          </a:p>
          <a:p>
            <a:pPr>
              <a:buFontTx/>
              <a:buChar char="-"/>
            </a:pPr>
            <a:r>
              <a:rPr lang="en-US" sz="2600" b="1" dirty="0">
                <a:solidFill>
                  <a:srgbClr val="002060"/>
                </a:solidFill>
              </a:rPr>
              <a:t>As for me, I would like to use gadgets. They help me much with my school projects, staying in touch with my friends from abroad and even tracking the progress of my physical exercises.</a:t>
            </a:r>
          </a:p>
          <a:p>
            <a:pPr>
              <a:buFontTx/>
              <a:buChar char="-"/>
            </a:pPr>
            <a:endParaRPr lang="ru-RU" b="1" dirty="0">
              <a:solidFill>
                <a:srgbClr val="002060"/>
              </a:solidFill>
            </a:endParaRPr>
          </a:p>
        </p:txBody>
      </p:sp>
      <p:pic>
        <p:nvPicPr>
          <p:cNvPr id="5" name="Рисунок 4">
            <a:extLst>
              <a:ext uri="{FF2B5EF4-FFF2-40B4-BE49-F238E27FC236}">
                <a16:creationId xmlns:a16="http://schemas.microsoft.com/office/drawing/2014/main" id="{9B6B1649-9C1D-4BC0-BC6E-2CE1AF8D2223}"/>
              </a:ext>
            </a:extLst>
          </p:cNvPr>
          <p:cNvPicPr>
            <a:picLocks noChangeAspect="1"/>
          </p:cNvPicPr>
          <p:nvPr/>
        </p:nvPicPr>
        <p:blipFill>
          <a:blip r:embed="rId2"/>
          <a:stretch>
            <a:fillRect/>
          </a:stretch>
        </p:blipFill>
        <p:spPr>
          <a:xfrm>
            <a:off x="1343473" y="116633"/>
            <a:ext cx="4464495" cy="1853052"/>
          </a:xfrm>
          <a:prstGeom prst="rect">
            <a:avLst/>
          </a:prstGeom>
        </p:spPr>
      </p:pic>
    </p:spTree>
    <p:extLst>
      <p:ext uri="{BB962C8B-B14F-4D97-AF65-F5344CB8AC3E}">
        <p14:creationId xmlns:p14="http://schemas.microsoft.com/office/powerpoint/2010/main" val="1987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9F3B82-A8D6-43C4-851B-B77DBB35735E}"/>
              </a:ext>
            </a:extLst>
          </p:cNvPr>
          <p:cNvSpPr>
            <a:spLocks noGrp="1"/>
          </p:cNvSpPr>
          <p:nvPr>
            <p:ph type="title"/>
          </p:nvPr>
        </p:nvSpPr>
        <p:spPr>
          <a:xfrm>
            <a:off x="3215680" y="342349"/>
            <a:ext cx="8610600" cy="1293028"/>
          </a:xfrm>
        </p:spPr>
        <p:txBody>
          <a:bodyPr/>
          <a:lstStyle/>
          <a:p>
            <a:r>
              <a:rPr lang="ru-RU" dirty="0">
                <a:solidFill>
                  <a:srgbClr val="002060"/>
                </a:solidFill>
              </a:rPr>
              <a:t>Задание 4</a:t>
            </a:r>
            <a:br>
              <a:rPr lang="ru-RU" dirty="0">
                <a:solidFill>
                  <a:srgbClr val="002060"/>
                </a:solidFill>
              </a:rPr>
            </a:br>
            <a:endParaRPr lang="ru-RU" dirty="0">
              <a:solidFill>
                <a:srgbClr val="002060"/>
              </a:solidFill>
            </a:endParaRPr>
          </a:p>
        </p:txBody>
      </p:sp>
      <p:sp>
        <p:nvSpPr>
          <p:cNvPr id="4" name="Объект 3">
            <a:extLst>
              <a:ext uri="{FF2B5EF4-FFF2-40B4-BE49-F238E27FC236}">
                <a16:creationId xmlns:a16="http://schemas.microsoft.com/office/drawing/2014/main" id="{0891C9D0-0D5A-47D3-A8B8-1578869B0F9F}"/>
              </a:ext>
            </a:extLst>
          </p:cNvPr>
          <p:cNvSpPr>
            <a:spLocks noGrp="1"/>
          </p:cNvSpPr>
          <p:nvPr>
            <p:ph idx="1"/>
          </p:nvPr>
        </p:nvSpPr>
        <p:spPr>
          <a:xfrm>
            <a:off x="695400" y="2492896"/>
            <a:ext cx="10810800" cy="3725790"/>
          </a:xfrm>
        </p:spPr>
        <p:txBody>
          <a:bodyPr>
            <a:normAutofit/>
          </a:bodyPr>
          <a:lstStyle/>
          <a:p>
            <a:r>
              <a:rPr lang="ru-RU" dirty="0">
                <a:solidFill>
                  <a:srgbClr val="002060"/>
                </a:solidFill>
              </a:rPr>
              <a:t>монологе нужна не только вступительная фраза, но и заключительная</a:t>
            </a:r>
            <a:r>
              <a:rPr lang="en-US" dirty="0">
                <a:solidFill>
                  <a:srgbClr val="002060"/>
                </a:solidFill>
              </a:rPr>
              <a:t> </a:t>
            </a:r>
            <a:r>
              <a:rPr lang="ru-RU" dirty="0">
                <a:solidFill>
                  <a:srgbClr val="002060"/>
                </a:solidFill>
              </a:rPr>
              <a:t>фраза, например: </a:t>
            </a:r>
            <a:endParaRPr lang="en-US" dirty="0">
              <a:solidFill>
                <a:srgbClr val="002060"/>
              </a:solidFill>
            </a:endParaRPr>
          </a:p>
          <a:p>
            <a:pPr>
              <a:buFontTx/>
              <a:buChar char="-"/>
            </a:pPr>
            <a:r>
              <a:rPr lang="en-US" b="1" dirty="0">
                <a:solidFill>
                  <a:srgbClr val="002060"/>
                </a:solidFill>
              </a:rPr>
              <a:t>Let me know if you agree on my choice of photos. </a:t>
            </a:r>
          </a:p>
          <a:p>
            <a:pPr>
              <a:buFontTx/>
              <a:buChar char="-"/>
            </a:pPr>
            <a:r>
              <a:rPr lang="ru-RU" b="1" dirty="0">
                <a:solidFill>
                  <a:srgbClr val="002060"/>
                </a:solidFill>
              </a:rPr>
              <a:t>That’s all I wanted to discuss with you. </a:t>
            </a:r>
            <a:endParaRPr lang="en-US" b="1" dirty="0">
              <a:solidFill>
                <a:srgbClr val="002060"/>
              </a:solidFill>
            </a:endParaRPr>
          </a:p>
          <a:p>
            <a:pPr>
              <a:buFontTx/>
              <a:buChar char="-"/>
            </a:pPr>
            <a:r>
              <a:rPr lang="ru-RU" b="1" i="1" u="sng" dirty="0">
                <a:solidFill>
                  <a:srgbClr val="002060"/>
                </a:solidFill>
              </a:rPr>
              <a:t>That’s all for now</a:t>
            </a:r>
            <a:r>
              <a:rPr lang="en-US" b="1" i="1" u="sng" dirty="0">
                <a:solidFill>
                  <a:srgbClr val="002060"/>
                </a:solidFill>
              </a:rPr>
              <a:t>.</a:t>
            </a:r>
            <a:endParaRPr lang="ru-RU" b="1" i="1" u="sng" dirty="0">
              <a:solidFill>
                <a:srgbClr val="002060"/>
              </a:solidFill>
            </a:endParaRPr>
          </a:p>
          <a:p>
            <a:r>
              <a:rPr lang="ru-RU" dirty="0">
                <a:solidFill>
                  <a:srgbClr val="002060"/>
                </a:solidFill>
              </a:rPr>
              <a:t>ответ должен содержать 12–15 предложений и звучать не более 3 минут.</a:t>
            </a:r>
          </a:p>
        </p:txBody>
      </p:sp>
      <p:pic>
        <p:nvPicPr>
          <p:cNvPr id="5" name="Рисунок 4">
            <a:extLst>
              <a:ext uri="{FF2B5EF4-FFF2-40B4-BE49-F238E27FC236}">
                <a16:creationId xmlns:a16="http://schemas.microsoft.com/office/drawing/2014/main" id="{9B6B1649-9C1D-4BC0-BC6E-2CE1AF8D2223}"/>
              </a:ext>
            </a:extLst>
          </p:cNvPr>
          <p:cNvPicPr>
            <a:picLocks noChangeAspect="1"/>
          </p:cNvPicPr>
          <p:nvPr/>
        </p:nvPicPr>
        <p:blipFill>
          <a:blip r:embed="rId2"/>
          <a:stretch>
            <a:fillRect/>
          </a:stretch>
        </p:blipFill>
        <p:spPr>
          <a:xfrm>
            <a:off x="1343473" y="116632"/>
            <a:ext cx="5976664" cy="2480699"/>
          </a:xfrm>
          <a:prstGeom prst="rect">
            <a:avLst/>
          </a:prstGeom>
        </p:spPr>
      </p:pic>
    </p:spTree>
    <p:extLst>
      <p:ext uri="{BB962C8B-B14F-4D97-AF65-F5344CB8AC3E}">
        <p14:creationId xmlns:p14="http://schemas.microsoft.com/office/powerpoint/2010/main" val="405398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EE8377-B59F-4A52-95D3-05D46601BE2E}"/>
              </a:ext>
            </a:extLst>
          </p:cNvPr>
          <p:cNvSpPr>
            <a:spLocks noGrp="1"/>
          </p:cNvSpPr>
          <p:nvPr>
            <p:ph type="title"/>
          </p:nvPr>
        </p:nvSpPr>
        <p:spPr/>
        <p:txBody>
          <a:bodyPr/>
          <a:lstStyle/>
          <a:p>
            <a:r>
              <a:rPr lang="ru-RU" dirty="0">
                <a:solidFill>
                  <a:srgbClr val="002060"/>
                </a:solidFill>
              </a:rPr>
              <a:t>Изменения В КИМ ЕГЭ 2022 </a:t>
            </a:r>
          </a:p>
        </p:txBody>
      </p:sp>
      <p:sp>
        <p:nvSpPr>
          <p:cNvPr id="3" name="Объект 2">
            <a:extLst>
              <a:ext uri="{FF2B5EF4-FFF2-40B4-BE49-F238E27FC236}">
                <a16:creationId xmlns:a16="http://schemas.microsoft.com/office/drawing/2014/main" id="{5F301788-0E25-476F-B0E6-BC42EFCC5DF7}"/>
              </a:ext>
            </a:extLst>
          </p:cNvPr>
          <p:cNvSpPr>
            <a:spLocks noGrp="1"/>
          </p:cNvSpPr>
          <p:nvPr>
            <p:ph idx="1"/>
          </p:nvPr>
        </p:nvSpPr>
        <p:spPr/>
        <p:txBody>
          <a:bodyPr>
            <a:normAutofit/>
          </a:bodyPr>
          <a:lstStyle/>
          <a:p>
            <a:r>
              <a:rPr lang="ru-RU" sz="2800" dirty="0"/>
              <a:t>В КИМ 2022 г. в письменной части новыми являются задания 39 и 40.</a:t>
            </a:r>
          </a:p>
          <a:p>
            <a:r>
              <a:rPr lang="ru-RU" sz="2800" dirty="0"/>
              <a:t>В устную часть КИМ ЕГЭ 2022 г. введено задание на диалог-интервью, в котором экзаменуемый отвечает на вопросы интервьюера. Новое задание 4 устной части экзамена базируется на идее проектной работы.</a:t>
            </a:r>
          </a:p>
        </p:txBody>
      </p:sp>
    </p:spTree>
    <p:extLst>
      <p:ext uri="{BB962C8B-B14F-4D97-AF65-F5344CB8AC3E}">
        <p14:creationId xmlns:p14="http://schemas.microsoft.com/office/powerpoint/2010/main" val="3547182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15A6C1-652D-4A95-89A1-E6C18DE1EE9F}"/>
              </a:ext>
            </a:extLst>
          </p:cNvPr>
          <p:cNvSpPr>
            <a:spLocks noGrp="1"/>
          </p:cNvSpPr>
          <p:nvPr>
            <p:ph type="title"/>
          </p:nvPr>
        </p:nvSpPr>
        <p:spPr>
          <a:xfrm>
            <a:off x="3287688" y="116632"/>
            <a:ext cx="8610600" cy="1293028"/>
          </a:xfrm>
        </p:spPr>
        <p:txBody>
          <a:bodyPr/>
          <a:lstStyle/>
          <a:p>
            <a:r>
              <a:rPr lang="ru-RU" dirty="0">
                <a:solidFill>
                  <a:srgbClr val="002060"/>
                </a:solidFill>
              </a:rPr>
              <a:t>Методическая помощь</a:t>
            </a:r>
          </a:p>
        </p:txBody>
      </p:sp>
      <p:sp>
        <p:nvSpPr>
          <p:cNvPr id="3" name="Объект 2">
            <a:extLst>
              <a:ext uri="{FF2B5EF4-FFF2-40B4-BE49-F238E27FC236}">
                <a16:creationId xmlns:a16="http://schemas.microsoft.com/office/drawing/2014/main" id="{278E215F-7AAE-496C-88F3-E682B24F0731}"/>
              </a:ext>
            </a:extLst>
          </p:cNvPr>
          <p:cNvSpPr>
            <a:spLocks noGrp="1"/>
          </p:cNvSpPr>
          <p:nvPr>
            <p:ph idx="1"/>
          </p:nvPr>
        </p:nvSpPr>
        <p:spPr>
          <a:xfrm>
            <a:off x="685800" y="1268760"/>
            <a:ext cx="10820400" cy="4949925"/>
          </a:xfrm>
        </p:spPr>
        <p:txBody>
          <a:bodyPr>
            <a:normAutofit/>
          </a:bodyPr>
          <a:lstStyle/>
          <a:p>
            <a:r>
              <a:rPr lang="ru-RU" dirty="0"/>
              <a:t> </a:t>
            </a:r>
            <a:r>
              <a:rPr lang="ru-RU" dirty="0">
                <a:solidFill>
                  <a:srgbClr val="002060"/>
                </a:solidFill>
              </a:rPr>
              <a:t>документы, определяющие структуру и содержание КИМ ЕГЭ 2022 г.;</a:t>
            </a:r>
          </a:p>
          <a:p>
            <a:r>
              <a:rPr lang="ru-RU" dirty="0">
                <a:solidFill>
                  <a:srgbClr val="002060"/>
                </a:solidFill>
              </a:rPr>
              <a:t>открытый банк заданий ЕГЭ;</a:t>
            </a:r>
          </a:p>
          <a:p>
            <a:r>
              <a:rPr lang="ru-RU" dirty="0">
                <a:solidFill>
                  <a:srgbClr val="002060"/>
                </a:solidFill>
              </a:rPr>
              <a:t>Навигатор самостоятельной подготовки к ЕГЭ (fipi.ru);</a:t>
            </a:r>
          </a:p>
          <a:p>
            <a:r>
              <a:rPr lang="ru-RU" dirty="0">
                <a:solidFill>
                  <a:srgbClr val="002060"/>
                </a:solidFill>
              </a:rPr>
              <a:t>Учебно-методические материалы для председателей и членов региональных предметных комиссий по проверке выполнения заданий с развернутым ответом экзаменационных работ ЕГЭ;</a:t>
            </a:r>
          </a:p>
          <a:p>
            <a:r>
              <a:rPr lang="ru-RU" dirty="0">
                <a:solidFill>
                  <a:srgbClr val="002060"/>
                </a:solidFill>
              </a:rPr>
              <a:t>Методические рекомендации на основе анализа типичных ошибок участников ЕГЭ прошлых лет (2015, 2016, 2017, 2018, 2019, 2020 гг.);</a:t>
            </a:r>
          </a:p>
          <a:p>
            <a:r>
              <a:rPr lang="ru-RU" dirty="0">
                <a:solidFill>
                  <a:srgbClr val="002060"/>
                </a:solidFill>
              </a:rPr>
              <a:t>Методические рекомендации для учителей школ с высокой долей обучающихся с рисками учебной неуспешности (fipi.ru);</a:t>
            </a:r>
          </a:p>
          <a:p>
            <a:r>
              <a:rPr lang="ru-RU" dirty="0">
                <a:solidFill>
                  <a:srgbClr val="002060"/>
                </a:solidFill>
              </a:rPr>
              <a:t>журнал «Педагогические измерения»;</a:t>
            </a:r>
          </a:p>
          <a:p>
            <a:r>
              <a:rPr lang="ru-RU" dirty="0">
                <a:solidFill>
                  <a:srgbClr val="002060"/>
                </a:solidFill>
              </a:rPr>
              <a:t>Youtube-канал Рособрнадзора (видеоконсультации по подготовке к ЕГЭ)</a:t>
            </a:r>
          </a:p>
        </p:txBody>
      </p:sp>
    </p:spTree>
    <p:extLst>
      <p:ext uri="{BB962C8B-B14F-4D97-AF65-F5344CB8AC3E}">
        <p14:creationId xmlns:p14="http://schemas.microsoft.com/office/powerpoint/2010/main" val="1408778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6044C4-E5A7-4B4F-94EE-CF520CB3B0BA}"/>
              </a:ext>
            </a:extLst>
          </p:cNvPr>
          <p:cNvSpPr>
            <a:spLocks noGrp="1"/>
          </p:cNvSpPr>
          <p:nvPr>
            <p:ph type="title"/>
          </p:nvPr>
        </p:nvSpPr>
        <p:spPr/>
        <p:txBody>
          <a:bodyPr>
            <a:normAutofit/>
          </a:bodyPr>
          <a:lstStyle/>
          <a:p>
            <a:pPr algn="ctr"/>
            <a:r>
              <a:rPr lang="ru-RU" sz="4400" dirty="0">
                <a:solidFill>
                  <a:srgbClr val="002060"/>
                </a:solidFill>
              </a:rPr>
              <a:t>Спасибо за внимание</a:t>
            </a:r>
          </a:p>
        </p:txBody>
      </p:sp>
      <p:sp>
        <p:nvSpPr>
          <p:cNvPr id="3" name="Текст 2">
            <a:extLst>
              <a:ext uri="{FF2B5EF4-FFF2-40B4-BE49-F238E27FC236}">
                <a16:creationId xmlns:a16="http://schemas.microsoft.com/office/drawing/2014/main" id="{6C84E40C-BAC1-40C8-8619-3B8136280B86}"/>
              </a:ext>
            </a:extLst>
          </p:cNvPr>
          <p:cNvSpPr>
            <a:spLocks noGrp="1"/>
          </p:cNvSpPr>
          <p:nvPr>
            <p:ph type="body" sz="half" idx="2"/>
          </p:nvPr>
        </p:nvSpPr>
        <p:spPr/>
        <p:txBody>
          <a:bodyPr>
            <a:normAutofit/>
          </a:bodyPr>
          <a:lstStyle/>
          <a:p>
            <a:pPr algn="r"/>
            <a:endParaRPr lang="ru-RU" sz="4000" dirty="0">
              <a:solidFill>
                <a:srgbClr val="002060"/>
              </a:solidFill>
            </a:endParaRPr>
          </a:p>
        </p:txBody>
      </p:sp>
    </p:spTree>
    <p:extLst>
      <p:ext uri="{BB962C8B-B14F-4D97-AF65-F5344CB8AC3E}">
        <p14:creationId xmlns:p14="http://schemas.microsoft.com/office/powerpoint/2010/main" val="1784583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CD4502-16D4-4C89-8AF0-9EC476CFF5AF}"/>
              </a:ext>
            </a:extLst>
          </p:cNvPr>
          <p:cNvSpPr>
            <a:spLocks noGrp="1"/>
          </p:cNvSpPr>
          <p:nvPr>
            <p:ph type="title"/>
          </p:nvPr>
        </p:nvSpPr>
        <p:spPr/>
        <p:txBody>
          <a:bodyPr/>
          <a:lstStyle/>
          <a:p>
            <a:r>
              <a:rPr lang="ru-RU" dirty="0"/>
              <a:t>ПИСЬМЕННАЯ РЕЧЬ</a:t>
            </a:r>
          </a:p>
        </p:txBody>
      </p:sp>
      <p:sp>
        <p:nvSpPr>
          <p:cNvPr id="3" name="Объект 2">
            <a:extLst>
              <a:ext uri="{FF2B5EF4-FFF2-40B4-BE49-F238E27FC236}">
                <a16:creationId xmlns:a16="http://schemas.microsoft.com/office/drawing/2014/main" id="{73E24AD6-158A-4D72-AFBE-5B282E91911F}"/>
              </a:ext>
            </a:extLst>
          </p:cNvPr>
          <p:cNvSpPr>
            <a:spLocks noGrp="1"/>
          </p:cNvSpPr>
          <p:nvPr>
            <p:ph idx="1"/>
          </p:nvPr>
        </p:nvSpPr>
        <p:spPr/>
        <p:txBody>
          <a:bodyPr>
            <a:normAutofit/>
          </a:bodyPr>
          <a:lstStyle/>
          <a:p>
            <a:r>
              <a:rPr lang="ru-RU" sz="2800" dirty="0">
                <a:solidFill>
                  <a:srgbClr val="002060"/>
                </a:solidFill>
              </a:rPr>
              <a:t>задании 39 - традиционное «бумажное» письмо заменено на электронное письмо личного характера (6 баллов)</a:t>
            </a:r>
          </a:p>
          <a:p>
            <a:r>
              <a:rPr lang="ru-RU" sz="2800" dirty="0">
                <a:solidFill>
                  <a:srgbClr val="002060"/>
                </a:solidFill>
              </a:rPr>
              <a:t>задание 40 - развёрнутое письменное высказывание с элементами рассуждения </a:t>
            </a:r>
            <a:r>
              <a:rPr lang="ru-RU" sz="2800" u="sng" dirty="0">
                <a:solidFill>
                  <a:srgbClr val="002060"/>
                </a:solidFill>
              </a:rPr>
              <a:t>на основе таблицы/диаграммы </a:t>
            </a:r>
            <a:r>
              <a:rPr lang="ru-RU" sz="2800" dirty="0">
                <a:solidFill>
                  <a:srgbClr val="002060"/>
                </a:solidFill>
              </a:rPr>
              <a:t>(14 баллов)</a:t>
            </a:r>
          </a:p>
          <a:p>
            <a:r>
              <a:rPr lang="ru-RU" sz="2800" dirty="0">
                <a:solidFill>
                  <a:srgbClr val="002060"/>
                </a:solidFill>
              </a:rPr>
              <a:t>Время выполнения письменной части увеличено на 10 минут (3 часа 10 минут)</a:t>
            </a:r>
          </a:p>
        </p:txBody>
      </p:sp>
    </p:spTree>
    <p:extLst>
      <p:ext uri="{BB962C8B-B14F-4D97-AF65-F5344CB8AC3E}">
        <p14:creationId xmlns:p14="http://schemas.microsoft.com/office/powerpoint/2010/main" val="3270373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CD4502-16D4-4C89-8AF0-9EC476CFF5AF}"/>
              </a:ext>
            </a:extLst>
          </p:cNvPr>
          <p:cNvSpPr>
            <a:spLocks noGrp="1"/>
          </p:cNvSpPr>
          <p:nvPr>
            <p:ph type="title"/>
          </p:nvPr>
        </p:nvSpPr>
        <p:spPr/>
        <p:txBody>
          <a:bodyPr/>
          <a:lstStyle/>
          <a:p>
            <a:r>
              <a:rPr lang="ru-RU" dirty="0"/>
              <a:t>Устная часть</a:t>
            </a:r>
          </a:p>
        </p:txBody>
      </p:sp>
      <p:sp>
        <p:nvSpPr>
          <p:cNvPr id="3" name="Объект 2">
            <a:extLst>
              <a:ext uri="{FF2B5EF4-FFF2-40B4-BE49-F238E27FC236}">
                <a16:creationId xmlns:a16="http://schemas.microsoft.com/office/drawing/2014/main" id="{73E24AD6-158A-4D72-AFBE-5B282E91911F}"/>
              </a:ext>
            </a:extLst>
          </p:cNvPr>
          <p:cNvSpPr>
            <a:spLocks noGrp="1"/>
          </p:cNvSpPr>
          <p:nvPr>
            <p:ph idx="1"/>
          </p:nvPr>
        </p:nvSpPr>
        <p:spPr/>
        <p:txBody>
          <a:bodyPr>
            <a:normAutofit fontScale="92500" lnSpcReduction="20000"/>
          </a:bodyPr>
          <a:lstStyle/>
          <a:p>
            <a:r>
              <a:rPr lang="ru-RU" sz="2800" b="1" dirty="0">
                <a:solidFill>
                  <a:srgbClr val="002060"/>
                </a:solidFill>
              </a:rPr>
              <a:t>Задание 2 </a:t>
            </a:r>
            <a:r>
              <a:rPr lang="ru-RU" sz="2800" dirty="0">
                <a:solidFill>
                  <a:srgbClr val="002060"/>
                </a:solidFill>
              </a:rPr>
              <a:t>–уменьшено количество вопросов с 5 до 4 (4 балла)</a:t>
            </a:r>
          </a:p>
          <a:p>
            <a:r>
              <a:rPr lang="ru-RU" sz="2800" b="1" dirty="0">
                <a:solidFill>
                  <a:srgbClr val="002060"/>
                </a:solidFill>
              </a:rPr>
              <a:t>Задание 3 </a:t>
            </a:r>
            <a:r>
              <a:rPr lang="ru-RU" sz="2800" dirty="0">
                <a:solidFill>
                  <a:srgbClr val="002060"/>
                </a:solidFill>
              </a:rPr>
              <a:t>– условный диалог-интервью, необходимо ответить на 5 вопросов интервьюера на актуальную тему. В каждом ответе 2-3 фразы. (5 баллов)</a:t>
            </a:r>
          </a:p>
          <a:p>
            <a:r>
              <a:rPr lang="ru-RU" sz="2800" b="1" dirty="0">
                <a:solidFill>
                  <a:srgbClr val="002060"/>
                </a:solidFill>
              </a:rPr>
              <a:t>Задание 4 </a:t>
            </a:r>
            <a:r>
              <a:rPr lang="ru-RU" sz="2800" dirty="0">
                <a:solidFill>
                  <a:srgbClr val="002060"/>
                </a:solidFill>
              </a:rPr>
              <a:t>– голосовое сообщение другу, вместе с которым выполняется проектная работа, необходимо описать две фотографии по теме проекта, обосновать их выбор в качестве иллюстраций  и выразить свое мнение по теме проектной работы. (10 баллов)</a:t>
            </a:r>
          </a:p>
          <a:p>
            <a:r>
              <a:rPr lang="ru-RU" sz="2800" dirty="0">
                <a:solidFill>
                  <a:srgbClr val="002060"/>
                </a:solidFill>
              </a:rPr>
              <a:t>Время выполнения устной части увеличено на 2 минуты (17 минут)</a:t>
            </a:r>
          </a:p>
          <a:p>
            <a:endParaRPr lang="ru-RU" sz="2800" dirty="0">
              <a:solidFill>
                <a:srgbClr val="002060"/>
              </a:solidFill>
            </a:endParaRPr>
          </a:p>
        </p:txBody>
      </p:sp>
    </p:spTree>
    <p:extLst>
      <p:ext uri="{BB962C8B-B14F-4D97-AF65-F5344CB8AC3E}">
        <p14:creationId xmlns:p14="http://schemas.microsoft.com/office/powerpoint/2010/main" val="265090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01B9C9-2E8F-4F1C-96B5-1CA3CA258823}"/>
              </a:ext>
            </a:extLst>
          </p:cNvPr>
          <p:cNvSpPr>
            <a:spLocks noGrp="1"/>
          </p:cNvSpPr>
          <p:nvPr>
            <p:ph type="title"/>
          </p:nvPr>
        </p:nvSpPr>
        <p:spPr/>
        <p:txBody>
          <a:bodyPr/>
          <a:lstStyle/>
          <a:p>
            <a:r>
              <a:rPr lang="ru-RU" dirty="0">
                <a:solidFill>
                  <a:srgbClr val="002060"/>
                </a:solidFill>
              </a:rPr>
              <a:t>Структура ким 2015-2022</a:t>
            </a:r>
          </a:p>
        </p:txBody>
      </p:sp>
      <p:sp>
        <p:nvSpPr>
          <p:cNvPr id="3" name="Объект 2">
            <a:extLst>
              <a:ext uri="{FF2B5EF4-FFF2-40B4-BE49-F238E27FC236}">
                <a16:creationId xmlns:a16="http://schemas.microsoft.com/office/drawing/2014/main" id="{CFC8D6AC-3DA5-4E5D-A4BC-3EE85A1B7A6E}"/>
              </a:ext>
            </a:extLst>
          </p:cNvPr>
          <p:cNvSpPr>
            <a:spLocks noGrp="1"/>
          </p:cNvSpPr>
          <p:nvPr>
            <p:ph idx="1"/>
          </p:nvPr>
        </p:nvSpPr>
        <p:spPr/>
        <p:txBody>
          <a:bodyPr/>
          <a:lstStyle/>
          <a:p>
            <a:r>
              <a:rPr lang="ru-RU" dirty="0"/>
              <a:t>Аудирование – 20 баллов</a:t>
            </a:r>
          </a:p>
          <a:p>
            <a:r>
              <a:rPr lang="ru-RU" dirty="0"/>
              <a:t>Чтение – 20 баллов</a:t>
            </a:r>
          </a:p>
          <a:p>
            <a:r>
              <a:rPr lang="ru-RU" dirty="0"/>
              <a:t>Грамматика и лексика – 20 баллов</a:t>
            </a:r>
          </a:p>
          <a:p>
            <a:r>
              <a:rPr lang="ru-RU" dirty="0"/>
              <a:t>Письменная речь – 20 баллов</a:t>
            </a:r>
          </a:p>
          <a:p>
            <a:r>
              <a:rPr lang="ru-RU" dirty="0"/>
              <a:t>Говорение – 20 баллов</a:t>
            </a:r>
          </a:p>
          <a:p>
            <a:pPr marL="0" indent="0">
              <a:buNone/>
            </a:pPr>
            <a:r>
              <a:rPr lang="ru-RU" dirty="0"/>
              <a:t>_________________________________</a:t>
            </a:r>
          </a:p>
          <a:p>
            <a:pPr marL="0" indent="0">
              <a:buNone/>
            </a:pPr>
            <a:r>
              <a:rPr lang="ru-RU" dirty="0"/>
              <a:t>ИТОГО – 100 БАЛЛОВ</a:t>
            </a:r>
          </a:p>
        </p:txBody>
      </p:sp>
    </p:spTree>
    <p:extLst>
      <p:ext uri="{BB962C8B-B14F-4D97-AF65-F5344CB8AC3E}">
        <p14:creationId xmlns:p14="http://schemas.microsoft.com/office/powerpoint/2010/main" val="3958895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B2E0EA-5F07-491F-A4A2-06F11FB5B495}"/>
              </a:ext>
            </a:extLst>
          </p:cNvPr>
          <p:cNvSpPr>
            <a:spLocks noGrp="1"/>
          </p:cNvSpPr>
          <p:nvPr>
            <p:ph type="title"/>
          </p:nvPr>
        </p:nvSpPr>
        <p:spPr/>
        <p:txBody>
          <a:bodyPr/>
          <a:lstStyle/>
          <a:p>
            <a:r>
              <a:rPr lang="ru-RU" dirty="0">
                <a:solidFill>
                  <a:srgbClr val="002060"/>
                </a:solidFill>
              </a:rPr>
              <a:t>ЭЛЕКТРОННОЕ ПИСЬМО</a:t>
            </a:r>
          </a:p>
        </p:txBody>
      </p:sp>
      <p:sp>
        <p:nvSpPr>
          <p:cNvPr id="5" name="Объект 4">
            <a:extLst>
              <a:ext uri="{FF2B5EF4-FFF2-40B4-BE49-F238E27FC236}">
                <a16:creationId xmlns:a16="http://schemas.microsoft.com/office/drawing/2014/main" id="{8402ED06-4539-4A5B-988C-83CE19D3B230}"/>
              </a:ext>
            </a:extLst>
          </p:cNvPr>
          <p:cNvSpPr>
            <a:spLocks noGrp="1"/>
          </p:cNvSpPr>
          <p:nvPr>
            <p:ph idx="1"/>
          </p:nvPr>
        </p:nvSpPr>
        <p:spPr>
          <a:xfrm>
            <a:off x="685800" y="1412776"/>
            <a:ext cx="4978152" cy="4805909"/>
          </a:xfrm>
        </p:spPr>
        <p:txBody>
          <a:bodyPr>
            <a:normAutofit fontScale="92500" lnSpcReduction="10000"/>
          </a:bodyPr>
          <a:lstStyle/>
          <a:p>
            <a:pPr marL="0" indent="0">
              <a:buNone/>
            </a:pPr>
            <a:r>
              <a:rPr lang="ru-RU" b="1" i="1" dirty="0">
                <a:solidFill>
                  <a:srgbClr val="002060"/>
                </a:solidFill>
              </a:rPr>
              <a:t>Стиль электронного письма отличается от стиля традиционного «бумажного» письма большей близостью к разговорной речи.</a:t>
            </a:r>
          </a:p>
          <a:p>
            <a:r>
              <a:rPr lang="ru-RU" dirty="0">
                <a:solidFill>
                  <a:srgbClr val="002060"/>
                </a:solidFill>
              </a:rPr>
              <a:t>нет необходимости указывать дату и адрес</a:t>
            </a:r>
          </a:p>
          <a:p>
            <a:r>
              <a:rPr lang="ru-RU" dirty="0">
                <a:solidFill>
                  <a:srgbClr val="002060"/>
                </a:solidFill>
              </a:rPr>
              <a:t>давать ссылку на предыдущие контакты </a:t>
            </a:r>
          </a:p>
          <a:p>
            <a:r>
              <a:rPr lang="ru-RU" dirty="0">
                <a:solidFill>
                  <a:srgbClr val="002060"/>
                </a:solidFill>
              </a:rPr>
              <a:t>допускаются различного рода сокращения, </a:t>
            </a:r>
            <a:r>
              <a:rPr lang="en-US" dirty="0">
                <a:solidFill>
                  <a:srgbClr val="002060"/>
                </a:solidFill>
              </a:rPr>
              <a:t>eg. ASAP - as soon as possible, B4 -  before, BBFN - bye bye for now</a:t>
            </a:r>
            <a:endParaRPr lang="ru-RU" dirty="0">
              <a:solidFill>
                <a:srgbClr val="002060"/>
              </a:solidFill>
            </a:endParaRPr>
          </a:p>
          <a:p>
            <a:r>
              <a:rPr lang="ru-RU" dirty="0">
                <a:solidFill>
                  <a:srgbClr val="002060"/>
                </a:solidFill>
              </a:rPr>
              <a:t>допускается использование разговорных грамматических форм, </a:t>
            </a:r>
            <a:r>
              <a:rPr lang="en-US" dirty="0">
                <a:solidFill>
                  <a:srgbClr val="002060"/>
                </a:solidFill>
              </a:rPr>
              <a:t>eg.</a:t>
            </a:r>
            <a:r>
              <a:rPr lang="ru-RU" dirty="0">
                <a:solidFill>
                  <a:srgbClr val="002060"/>
                </a:solidFill>
              </a:rPr>
              <a:t> gonna – going to; wanna – want to</a:t>
            </a:r>
          </a:p>
        </p:txBody>
      </p:sp>
      <p:pic>
        <p:nvPicPr>
          <p:cNvPr id="6" name="Рисунок 5">
            <a:extLst>
              <a:ext uri="{FF2B5EF4-FFF2-40B4-BE49-F238E27FC236}">
                <a16:creationId xmlns:a16="http://schemas.microsoft.com/office/drawing/2014/main" id="{281684B9-C9F2-4695-8120-A232558F83FE}"/>
              </a:ext>
            </a:extLst>
          </p:cNvPr>
          <p:cNvPicPr>
            <a:picLocks noChangeAspect="1"/>
          </p:cNvPicPr>
          <p:nvPr/>
        </p:nvPicPr>
        <p:blipFill>
          <a:blip r:embed="rId3"/>
          <a:stretch>
            <a:fillRect/>
          </a:stretch>
        </p:blipFill>
        <p:spPr>
          <a:xfrm>
            <a:off x="5645016" y="2057401"/>
            <a:ext cx="6446520" cy="4034028"/>
          </a:xfrm>
          <a:prstGeom prst="rect">
            <a:avLst/>
          </a:prstGeom>
        </p:spPr>
      </p:pic>
    </p:spTree>
    <p:extLst>
      <p:ext uri="{BB962C8B-B14F-4D97-AF65-F5344CB8AC3E}">
        <p14:creationId xmlns:p14="http://schemas.microsoft.com/office/powerpoint/2010/main" val="2756793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B2E0EA-5F07-491F-A4A2-06F11FB5B495}"/>
              </a:ext>
            </a:extLst>
          </p:cNvPr>
          <p:cNvSpPr>
            <a:spLocks noGrp="1"/>
          </p:cNvSpPr>
          <p:nvPr>
            <p:ph type="title"/>
          </p:nvPr>
        </p:nvSpPr>
        <p:spPr/>
        <p:txBody>
          <a:bodyPr/>
          <a:lstStyle/>
          <a:p>
            <a:r>
              <a:rPr lang="ru-RU" dirty="0">
                <a:solidFill>
                  <a:srgbClr val="002060"/>
                </a:solidFill>
              </a:rPr>
              <a:t>ЭЛЕКТРОННОЕ ПИСЬМО</a:t>
            </a:r>
          </a:p>
        </p:txBody>
      </p:sp>
      <p:sp>
        <p:nvSpPr>
          <p:cNvPr id="5" name="Объект 4">
            <a:extLst>
              <a:ext uri="{FF2B5EF4-FFF2-40B4-BE49-F238E27FC236}">
                <a16:creationId xmlns:a16="http://schemas.microsoft.com/office/drawing/2014/main" id="{8402ED06-4539-4A5B-988C-83CE19D3B230}"/>
              </a:ext>
            </a:extLst>
          </p:cNvPr>
          <p:cNvSpPr>
            <a:spLocks noGrp="1"/>
          </p:cNvSpPr>
          <p:nvPr>
            <p:ph idx="1"/>
          </p:nvPr>
        </p:nvSpPr>
        <p:spPr>
          <a:xfrm>
            <a:off x="685800" y="2194560"/>
            <a:ext cx="4978152" cy="4024125"/>
          </a:xfrm>
        </p:spPr>
        <p:txBody>
          <a:bodyPr>
            <a:normAutofit/>
          </a:bodyPr>
          <a:lstStyle/>
          <a:p>
            <a:r>
              <a:rPr lang="ru-RU" dirty="0">
                <a:solidFill>
                  <a:srgbClr val="002060"/>
                </a:solidFill>
              </a:rPr>
              <a:t>необходимо дать полные и точные ответы на три вопроса  </a:t>
            </a:r>
          </a:p>
          <a:p>
            <a:r>
              <a:rPr lang="ru-RU" dirty="0">
                <a:solidFill>
                  <a:srgbClr val="002060"/>
                </a:solidFill>
              </a:rPr>
              <a:t>необходимо задать три вопроса другу.</a:t>
            </a:r>
          </a:p>
          <a:p>
            <a:r>
              <a:rPr lang="ru-RU" dirty="0">
                <a:solidFill>
                  <a:srgbClr val="002060"/>
                </a:solidFill>
              </a:rPr>
              <a:t> необходимо выразить благодарность за полученное письмо </a:t>
            </a:r>
          </a:p>
          <a:p>
            <a:r>
              <a:rPr lang="ru-RU" dirty="0">
                <a:solidFill>
                  <a:srgbClr val="002060"/>
                </a:solidFill>
              </a:rPr>
              <a:t>необходимо выразить надежду на дальнейшие контакты</a:t>
            </a:r>
          </a:p>
        </p:txBody>
      </p:sp>
      <p:pic>
        <p:nvPicPr>
          <p:cNvPr id="6" name="Рисунок 5">
            <a:extLst>
              <a:ext uri="{FF2B5EF4-FFF2-40B4-BE49-F238E27FC236}">
                <a16:creationId xmlns:a16="http://schemas.microsoft.com/office/drawing/2014/main" id="{281684B9-C9F2-4695-8120-A232558F83FE}"/>
              </a:ext>
            </a:extLst>
          </p:cNvPr>
          <p:cNvPicPr>
            <a:picLocks noChangeAspect="1"/>
          </p:cNvPicPr>
          <p:nvPr/>
        </p:nvPicPr>
        <p:blipFill>
          <a:blip r:embed="rId3"/>
          <a:stretch>
            <a:fillRect/>
          </a:stretch>
        </p:blipFill>
        <p:spPr>
          <a:xfrm>
            <a:off x="5645016" y="2057401"/>
            <a:ext cx="6446520" cy="4034028"/>
          </a:xfrm>
          <a:prstGeom prst="rect">
            <a:avLst/>
          </a:prstGeom>
        </p:spPr>
      </p:pic>
    </p:spTree>
    <p:extLst>
      <p:ext uri="{BB962C8B-B14F-4D97-AF65-F5344CB8AC3E}">
        <p14:creationId xmlns:p14="http://schemas.microsoft.com/office/powerpoint/2010/main" val="694444638"/>
      </p:ext>
    </p:extLst>
  </p:cSld>
  <p:clrMapOvr>
    <a:masterClrMapping/>
  </p:clrMapOvr>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829</TotalTime>
  <Words>2872</Words>
  <Application>Microsoft Office PowerPoint</Application>
  <PresentationFormat>Широкоэкранный</PresentationFormat>
  <Paragraphs>206</Paragraphs>
  <Slides>41</Slides>
  <Notes>12</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41</vt:i4>
      </vt:variant>
    </vt:vector>
  </HeadingPairs>
  <TitlesOfParts>
    <vt:vector size="46" baseType="lpstr">
      <vt:lpstr>Arial</vt:lpstr>
      <vt:lpstr>Calibri</vt:lpstr>
      <vt:lpstr>Century Gothic</vt:lpstr>
      <vt:lpstr>След самолета</vt:lpstr>
      <vt:lpstr>Acrobat Document</vt:lpstr>
      <vt:lpstr>ЕГЭ 2022 года по английскому языку:  структура и основные изменения. Методические аспекты подготовки выпускников к ЕГЭ.</vt:lpstr>
      <vt:lpstr>ГОСУДАРСТВЕННАЯ ИТОГОВАЯ АТТЕСТАЦИЯ</vt:lpstr>
      <vt:lpstr>Преемственность с КИМ прошлых лет</vt:lpstr>
      <vt:lpstr>Изменения В КИМ ЕГЭ 2022 </vt:lpstr>
      <vt:lpstr>ПИСЬМЕННАЯ РЕЧЬ</vt:lpstr>
      <vt:lpstr>Устная часть</vt:lpstr>
      <vt:lpstr>Структура ким 2015-2022</vt:lpstr>
      <vt:lpstr>ЭЛЕКТРОННОЕ ПИСЬМО</vt:lpstr>
      <vt:lpstr>ЭЛЕКТРОННОЕ ПИСЬМО</vt:lpstr>
      <vt:lpstr>Возможные ошибки</vt:lpstr>
      <vt:lpstr>неполные и неточные ответы</vt:lpstr>
      <vt:lpstr>Логические ошибки</vt:lpstr>
      <vt:lpstr>3 вопроса о …. </vt:lpstr>
      <vt:lpstr>3 вопроса о …. </vt:lpstr>
      <vt:lpstr>рекомендации</vt:lpstr>
      <vt:lpstr>Useful phrases</vt:lpstr>
      <vt:lpstr>ЗАДАНИЕ 40 </vt:lpstr>
      <vt:lpstr>Презентация PowerPoint</vt:lpstr>
      <vt:lpstr>вступление</vt:lpstr>
      <vt:lpstr>Useful phrases</vt:lpstr>
      <vt:lpstr>2-3 main features</vt:lpstr>
      <vt:lpstr>Useful phrases</vt:lpstr>
      <vt:lpstr>1–2 comparisons where relevant (могут быть любыми)</vt:lpstr>
      <vt:lpstr>a problem that can arise with reading and  the way of solving it</vt:lpstr>
      <vt:lpstr>a problem that can arise with reading and  the way of solving it</vt:lpstr>
      <vt:lpstr>a conclusion giving your personal opinion</vt:lpstr>
      <vt:lpstr>рекомендации</vt:lpstr>
      <vt:lpstr>Устная часть</vt:lpstr>
      <vt:lpstr>Устная часть Задание 3</vt:lpstr>
      <vt:lpstr>Устная часть Задание 3 важно</vt:lpstr>
      <vt:lpstr>Устная часть Задание 3 рекомендации</vt:lpstr>
      <vt:lpstr>Задание 4</vt:lpstr>
      <vt:lpstr>Задание 4 </vt:lpstr>
      <vt:lpstr>Задание 4 </vt:lpstr>
      <vt:lpstr>Задание 4 </vt:lpstr>
      <vt:lpstr>Задание 4 </vt:lpstr>
      <vt:lpstr>Задание 4 </vt:lpstr>
      <vt:lpstr>Задание 4 </vt:lpstr>
      <vt:lpstr>Задание 4 </vt:lpstr>
      <vt:lpstr>Методическая помощь</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НАПРАВЛЕНИЯ РАЗВИТИЯ КИМ ДЛЯ ГОСУДАРСТВЕННОЙ ИТОГОВОЙ АТТЕСТАЦИИ ПО ИНОСТРАННОМУ ЯЗЫКУ В 2022 ГОДУ</dc:title>
  <dc:creator>черногорская центр тестирования</dc:creator>
  <cp:lastModifiedBy>VH</cp:lastModifiedBy>
  <cp:revision>147</cp:revision>
  <cp:lastPrinted>2021-12-07T17:27:15Z</cp:lastPrinted>
  <dcterms:created xsi:type="dcterms:W3CDTF">2021-11-04T16:35:36Z</dcterms:created>
  <dcterms:modified xsi:type="dcterms:W3CDTF">2021-12-14T05:17:55Z</dcterms:modified>
</cp:coreProperties>
</file>