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3366CC"/>
    <a:srgbClr val="660033"/>
    <a:srgbClr val="0033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site.ru/on_line.htm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ooksite.ru/on_line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sla.ru/rsba/technology/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bibnou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nout.ru/tag/prezentaciy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gid.ru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lib.ru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ru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kazvikt.ucoz.ru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class.ru/node/240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lit.net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-108520" y="5445125"/>
            <a:ext cx="9073008" cy="64770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663300"/>
                </a:solidFill>
                <a:latin typeface="Segoe Print" panose="02000600000000000000" pitchFamily="2" charset="0"/>
              </a:rPr>
              <a:t>Интернет-сайты в помощь школьному библиотекарю</a:t>
            </a:r>
            <a:endParaRPr lang="es-ES" sz="4000" b="1" dirty="0">
              <a:solidFill>
                <a:srgbClr val="663300"/>
              </a:solidFill>
              <a:latin typeface="Segoe Print" panose="02000600000000000000" pitchFamily="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475656" y="778781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Segoe Print" panose="02000600000000000000" pitchFamily="2" charset="0"/>
              </a:rPr>
              <a:t>ГБОУ ДПО ЦПК </a:t>
            </a:r>
          </a:p>
          <a:p>
            <a:pPr algn="ctr"/>
            <a:r>
              <a:rPr lang="ru-RU" sz="2400" dirty="0" smtClean="0">
                <a:latin typeface="Segoe Print" panose="02000600000000000000" pitchFamily="2" charset="0"/>
              </a:rPr>
              <a:t>« Ресурсный центр» </a:t>
            </a:r>
          </a:p>
          <a:p>
            <a:pPr algn="ctr"/>
            <a:r>
              <a:rPr lang="ru-RU" sz="2400" dirty="0" err="1" smtClean="0">
                <a:latin typeface="Segoe Print" panose="02000600000000000000" pitchFamily="2" charset="0"/>
              </a:rPr>
              <a:t>г.о</a:t>
            </a:r>
            <a:r>
              <a:rPr lang="ru-RU" sz="2400" dirty="0" smtClean="0">
                <a:latin typeface="Segoe Print" panose="02000600000000000000" pitchFamily="2" charset="0"/>
              </a:rPr>
              <a:t>. Чапаевск</a:t>
            </a:r>
            <a:endParaRPr lang="ru-RU" sz="2400" dirty="0">
              <a:latin typeface="Segoe Print" panose="020006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348880"/>
            <a:ext cx="8229600" cy="1143000"/>
          </a:xfrm>
        </p:spPr>
        <p:txBody>
          <a:bodyPr/>
          <a:lstStyle/>
          <a:p>
            <a:r>
              <a:rPr lang="en-US" sz="3200" b="1" dirty="0" err="1">
                <a:solidFill>
                  <a:schemeClr val="tx1"/>
                </a:solidFill>
                <a:latin typeface="Segoe Print" panose="020006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Booksite.Ru</a:t>
            </a:r>
            <a:r>
              <a:rPr lang="en-US" sz="3200" b="1" dirty="0">
                <a:solidFill>
                  <a:schemeClr val="tx1"/>
                </a:solidFill>
                <a:latin typeface="Segoe Print" panose="020006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sz="3200" b="1" dirty="0">
                <a:solidFill>
                  <a:schemeClr val="tx1"/>
                </a:solidFill>
                <a:latin typeface="Segoe Print" panose="02000600000000000000" pitchFamily="2" charset="0"/>
                <a:ea typeface="Tahoma" panose="020B0604030504040204" pitchFamily="34" charset="0"/>
                <a:cs typeface="Tahoma" panose="020B0604030504040204" pitchFamily="34" charset="0"/>
              </a:rPr>
              <a:t>полнотекстовая библиотека.</a:t>
            </a:r>
            <a:endParaRPr lang="ru-RU" sz="3200" dirty="0">
              <a:solidFill>
                <a:schemeClr val="tx1"/>
              </a:solidFill>
              <a:latin typeface="Segoe Print" panose="020006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5908117" cy="52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699792" y="3645024"/>
            <a:ext cx="7416823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+mj-lt"/>
                <a:hlinkClick r:id="rId3"/>
              </a:rPr>
              <a:t>http://www.booksite.ru/on_line.htm</a:t>
            </a:r>
            <a:endParaRPr lang="ru-RU" dirty="0">
              <a:solidFill>
                <a:prstClr val="black"/>
              </a:solidFill>
              <a:latin typeface="+mj-lt"/>
            </a:endParaRPr>
          </a:p>
          <a:p>
            <a:pPr marL="342900" lvl="0" indent="-342900" fontAlgn="auto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2873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ru-RU" sz="3200" b="1" u="sng" dirty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bookz.ru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20486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latin typeface="Segoe Print" panose="02000600000000000000" pitchFamily="2" charset="0"/>
              </a:rPr>
              <a:t>Электронная библиотека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49320" y="3577314"/>
            <a:ext cx="36985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latin typeface="+mj-lt"/>
                <a:hlinkClick r:id="rId2"/>
              </a:rPr>
              <a:t>www.booksite.ru/on_line.htm</a:t>
            </a:r>
            <a:endParaRPr lang="ru-RU" dirty="0" smtClean="0">
              <a:latin typeface="+mj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212191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Segoe Print" panose="02000600000000000000" pitchFamily="2" charset="0"/>
              </a:rPr>
              <a:t>Информационный портал школьных библиотек </a:t>
            </a:r>
            <a:r>
              <a:rPr lang="ru-RU" b="1" dirty="0" smtClean="0">
                <a:latin typeface="Segoe Print" panose="02000600000000000000" pitchFamily="2" charset="0"/>
              </a:rPr>
              <a:t>России</a:t>
            </a:r>
            <a:endParaRPr lang="ru-RU" b="1" dirty="0">
              <a:latin typeface="Segoe Print" panose="02000600000000000000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  <p:pic>
        <p:nvPicPr>
          <p:cNvPr id="5" name="Picture 2" descr="C:\Users\Admin\Desktop\rsh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620688"/>
            <a:ext cx="3955927" cy="77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699792" y="3717032"/>
            <a:ext cx="33708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hlinkClick r:id="rId3"/>
              </a:rPr>
              <a:t>http://</a:t>
            </a:r>
            <a:r>
              <a:rPr lang="en-US" dirty="0" smtClean="0">
                <a:solidFill>
                  <a:prstClr val="black"/>
                </a:solidFill>
                <a:latin typeface="+mj-lt"/>
                <a:hlinkClick r:id="rId3"/>
              </a:rPr>
              <a:t>rusla.ru/rsba/technology</a:t>
            </a:r>
            <a:r>
              <a:rPr lang="en-US" dirty="0" smtClean="0">
                <a:solidFill>
                  <a:prstClr val="black"/>
                </a:solidFill>
                <a:latin typeface="Calibri"/>
                <a:hlinkClick r:id="rId3"/>
              </a:rPr>
              <a:t>/</a:t>
            </a:r>
            <a:endParaRPr lang="ru-RU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5" y="1052736"/>
            <a:ext cx="8229600" cy="4525963"/>
          </a:xfrm>
        </p:spPr>
        <p:txBody>
          <a:bodyPr/>
          <a:lstStyle/>
          <a:p>
            <a:pPr marL="0" indent="0" algn="ctr" font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kern="1200" dirty="0" smtClean="0">
                <a:solidFill>
                  <a:srgbClr val="000000"/>
                </a:solidFill>
                <a:latin typeface="tahoma"/>
                <a:hlinkClick r:id="rId2"/>
              </a:rPr>
              <a:t>Записная </a:t>
            </a:r>
            <a:r>
              <a:rPr lang="ru-RU" b="1" kern="1200" dirty="0">
                <a:solidFill>
                  <a:srgbClr val="000000"/>
                </a:solidFill>
                <a:latin typeface="tahoma"/>
                <a:hlinkClick r:id="rId2"/>
              </a:rPr>
              <a:t>книжка школьного библиотекаря</a:t>
            </a:r>
            <a:endParaRPr lang="ru-RU" sz="4400" dirty="0"/>
          </a:p>
          <a:p>
            <a:pPr marL="0" indent="0" algn="ctr" fontAlgn="ctr">
              <a:spcBef>
                <a:spcPts val="0"/>
              </a:spcBef>
              <a:spcAft>
                <a:spcPts val="0"/>
              </a:spcAft>
              <a:buNone/>
            </a:pPr>
            <a:endParaRPr lang="ru-RU" b="1" kern="1200" dirty="0" smtClean="0">
              <a:latin typeface="Segoe Print" panose="02000600000000000000" pitchFamily="2" charset="0"/>
            </a:endParaRPr>
          </a:p>
          <a:p>
            <a:pPr marL="0" indent="0" algn="ctr" font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kern="1200" dirty="0" smtClean="0">
                <a:latin typeface="Segoe Print" panose="02000600000000000000" pitchFamily="2" charset="0"/>
              </a:rPr>
              <a:t>Методика </a:t>
            </a:r>
            <a:r>
              <a:rPr lang="ru-RU" b="1" kern="1200" dirty="0">
                <a:latin typeface="Segoe Print" panose="02000600000000000000" pitchFamily="2" charset="0"/>
              </a:rPr>
              <a:t>и практика библиотечной работы в школе</a:t>
            </a:r>
            <a:endParaRPr lang="ru-RU" sz="4400" dirty="0">
              <a:latin typeface="Segoe Print" panose="02000600000000000000" pitchFamily="2" charset="0"/>
            </a:endParaRPr>
          </a:p>
          <a:p>
            <a:endParaRPr lang="ru-RU" dirty="0"/>
          </a:p>
        </p:txBody>
      </p:sp>
      <p:pic>
        <p:nvPicPr>
          <p:cNvPr id="4" name="Picture 4" descr="Записная книжка школьного библиотекар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4" y="1268760"/>
            <a:ext cx="1049491" cy="1049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99792" y="4005064"/>
            <a:ext cx="3608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latin typeface="+mj-lt"/>
                <a:hlinkClick r:id="rId4"/>
              </a:rPr>
              <a:t>bibnout.ru/tag/prezentaciya</a:t>
            </a:r>
            <a:r>
              <a:rPr lang="en-US" dirty="0" smtClean="0">
                <a:hlinkClick r:id="rId4"/>
              </a:rPr>
              <a:t>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17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2016224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46787" y="2204864"/>
            <a:ext cx="7632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Segoe Print" panose="02000600000000000000" pitchFamily="2" charset="0"/>
              </a:rPr>
              <a:t>Списки лучших детских книг, новинки и рецензии, писатели и иллюстраторы</a:t>
            </a:r>
            <a:endParaRPr lang="ru-RU" sz="3200" b="1" dirty="0">
              <a:latin typeface="Segoe Print" panose="02000600000000000000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63888" y="4046168"/>
            <a:ext cx="2024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  <a:hlinkClick r:id="rId3"/>
              </a:rPr>
              <a:t>http://</a:t>
            </a:r>
            <a:r>
              <a:rPr lang="en-US" dirty="0">
                <a:solidFill>
                  <a:prstClr val="black"/>
                </a:solidFill>
                <a:latin typeface="+mj-lt"/>
                <a:hlinkClick r:id="rId3"/>
              </a:rPr>
              <a:t>bibliogid.ru</a:t>
            </a:r>
            <a:r>
              <a:rPr lang="en-US" dirty="0">
                <a:solidFill>
                  <a:prstClr val="black"/>
                </a:solidFill>
                <a:latin typeface="Calibri"/>
                <a:hlinkClick r:id="rId3"/>
              </a:rPr>
              <a:t>/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89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2232248" cy="89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1619869"/>
            <a:ext cx="84261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Segoe Print" panose="02000600000000000000" pitchFamily="2" charset="0"/>
              </a:rPr>
              <a:t>Тематическая подборка </a:t>
            </a:r>
            <a:r>
              <a:rPr lang="ru-RU" sz="3200" b="1" dirty="0">
                <a:latin typeface="Segoe Print" panose="02000600000000000000" pitchFamily="2" charset="0"/>
              </a:rPr>
              <a:t>книг, </a:t>
            </a:r>
            <a:r>
              <a:rPr lang="ru-RU" sz="3200" b="1" dirty="0" smtClean="0">
                <a:latin typeface="Segoe Print" panose="02000600000000000000" pitchFamily="2" charset="0"/>
              </a:rPr>
              <a:t>биография любимого </a:t>
            </a:r>
            <a:r>
              <a:rPr lang="ru-RU" sz="3200" b="1" dirty="0">
                <a:latin typeface="Segoe Print" panose="02000600000000000000" pitchFamily="2" charset="0"/>
              </a:rPr>
              <a:t>писателя, </a:t>
            </a:r>
            <a:r>
              <a:rPr lang="ru-RU" sz="3200" b="1" dirty="0" smtClean="0">
                <a:latin typeface="Segoe Print" panose="02000600000000000000" pitchFamily="2" charset="0"/>
              </a:rPr>
              <a:t>рекомендации, отзывы </a:t>
            </a:r>
            <a:r>
              <a:rPr lang="ru-RU" sz="3200" b="1" dirty="0">
                <a:latin typeface="Segoe Print" panose="02000600000000000000" pitchFamily="2" charset="0"/>
              </a:rPr>
              <a:t>о книгах, </a:t>
            </a:r>
            <a:r>
              <a:rPr lang="ru-RU" sz="3200" b="1" dirty="0" smtClean="0">
                <a:latin typeface="Segoe Print" panose="02000600000000000000" pitchFamily="2" charset="0"/>
              </a:rPr>
              <a:t>рейтинг </a:t>
            </a:r>
            <a:r>
              <a:rPr lang="ru-RU" sz="3200" b="1" dirty="0">
                <a:latin typeface="Segoe Print" panose="02000600000000000000" pitchFamily="2" charset="0"/>
              </a:rPr>
              <a:t>лучших книг </a:t>
            </a:r>
            <a:r>
              <a:rPr lang="ru-RU" sz="3200" b="1" dirty="0" smtClean="0">
                <a:latin typeface="Segoe Print" panose="02000600000000000000" pitchFamily="2" charset="0"/>
              </a:rPr>
              <a:t>года.</a:t>
            </a:r>
            <a:endParaRPr lang="ru-RU" sz="3200" b="1" dirty="0">
              <a:latin typeface="Segoe Print" panose="02000600000000000000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5167" y="3998529"/>
            <a:ext cx="2223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http://www.livelib.ru/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457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322" y="1844824"/>
            <a:ext cx="8229600" cy="4525963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</a:pPr>
            <a:r>
              <a:rPr lang="ru-RU" sz="2800" b="1" kern="1200" dirty="0">
                <a:solidFill>
                  <a:srgbClr val="000000"/>
                </a:solidFill>
                <a:latin typeface="Segoe Print" panose="02000600000000000000" pitchFamily="2" charset="0"/>
                <a:cs typeface="Arial" charset="0"/>
              </a:rPr>
              <a:t>Информационно-справочный портал. Материалы для библиотекарей и читателей, каталог библиотечных сайтов, виртуальная справка, читальный зал, новости библиотечной жизни, форум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28575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19871" y="4176536"/>
            <a:ext cx="23407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hlinkClick r:id="rId3"/>
              </a:rPr>
              <a:t>http://</a:t>
            </a:r>
            <a:r>
              <a:rPr lang="en-US" dirty="0" smtClean="0">
                <a:solidFill>
                  <a:prstClr val="black"/>
                </a:solidFill>
                <a:latin typeface="+mj-lt"/>
                <a:hlinkClick r:id="rId3"/>
              </a:rPr>
              <a:t>www.library.ru</a:t>
            </a:r>
            <a:r>
              <a:rPr lang="en-US" dirty="0" smtClean="0">
                <a:solidFill>
                  <a:prstClr val="black"/>
                </a:solidFill>
                <a:latin typeface="Calibri"/>
                <a:hlinkClick r:id="rId3"/>
              </a:rPr>
              <a:t>/</a:t>
            </a:r>
            <a:endParaRPr lang="ru-RU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127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48680"/>
            <a:ext cx="1340487" cy="112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483768" y="764704"/>
            <a:ext cx="55983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 u="sng" dirty="0" smtClean="0">
                <a:solidFill>
                  <a:schemeClr val="accent5">
                    <a:lumMod val="50000"/>
                  </a:schemeClr>
                </a:solidFill>
                <a:latin typeface="tahoma"/>
              </a:rPr>
              <a:t>Сказочная викторина</a:t>
            </a:r>
            <a:endParaRPr lang="ru-RU" sz="32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6048" y="1700808"/>
            <a:ext cx="78623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Segoe Print" panose="02000600000000000000" pitchFamily="2" charset="0"/>
              </a:rPr>
              <a:t>Сказочные </a:t>
            </a:r>
            <a:r>
              <a:rPr lang="ru-RU" sz="2800" b="1" dirty="0">
                <a:latin typeface="Segoe Print" panose="02000600000000000000" pitchFamily="2" charset="0"/>
              </a:rPr>
              <a:t>викторины и конкурсы помогут вам весело и с пользой провести время. Они могут быть использованы вами при проведении домашних праздников, а также в детских садах и школах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4293096"/>
            <a:ext cx="25501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  <a:hlinkClick r:id="rId3"/>
              </a:rPr>
              <a:t>http://</a:t>
            </a:r>
            <a:r>
              <a:rPr lang="en-US" dirty="0" smtClean="0">
                <a:solidFill>
                  <a:prstClr val="black"/>
                </a:solidFill>
                <a:latin typeface="+mj-lt"/>
                <a:hlinkClick r:id="rId3"/>
              </a:rPr>
              <a:t>skazvikt.ucoz.ru</a:t>
            </a:r>
            <a:r>
              <a:rPr lang="en-US" dirty="0" smtClean="0">
                <a:solidFill>
                  <a:prstClr val="black"/>
                </a:solidFill>
                <a:latin typeface="Calibri"/>
                <a:hlinkClick r:id="rId3"/>
              </a:rPr>
              <a:t>/</a:t>
            </a:r>
            <a:endParaRPr lang="ru-RU" dirty="0" smtClean="0">
              <a:solidFill>
                <a:prstClr val="black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 smtClean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3221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b="1" u="sng" dirty="0" err="1">
                <a:solidFill>
                  <a:schemeClr val="accent5">
                    <a:lumMod val="50000"/>
                  </a:schemeClr>
                </a:solidFill>
              </a:rPr>
              <a:t>БиблиоШОК</a:t>
            </a:r>
            <a:r>
              <a:rPr lang="ru-RU" b="1" u="sng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u="sng" dirty="0">
                <a:solidFill>
                  <a:schemeClr val="accent5">
                    <a:lumMod val="50000"/>
                  </a:schemeClr>
                </a:solidFill>
              </a:rPr>
            </a:br>
            <a:endParaRPr lang="ru-RU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/>
          <a:lstStyle/>
          <a:p>
            <a:pPr marL="0" lvl="0" indent="0" algn="ctr" fontAlgn="auto">
              <a:spcAft>
                <a:spcPts val="0"/>
              </a:spcAft>
              <a:buNone/>
            </a:pPr>
            <a:r>
              <a:rPr lang="ru-RU" sz="2800" b="1" kern="1200" dirty="0" smtClean="0">
                <a:solidFill>
                  <a:prstClr val="black"/>
                </a:solidFill>
                <a:latin typeface="Segoe Print" panose="02000600000000000000" pitchFamily="2" charset="0"/>
              </a:rPr>
              <a:t>Сообщество</a:t>
            </a:r>
            <a:r>
              <a:rPr lang="ru-RU" sz="2800" b="1" kern="1200" dirty="0">
                <a:solidFill>
                  <a:prstClr val="black"/>
                </a:solidFill>
                <a:latin typeface="Segoe Print" panose="02000600000000000000" pitchFamily="2" charset="0"/>
              </a:rPr>
              <a:t>, созданное для объединения библиотекарей образовательных учреждений, применяющих информационные технологии для совершенствования информационно-библиотечного обслуживания, а также для всех неравнодушных к книге и чтению</a:t>
            </a:r>
          </a:p>
          <a:p>
            <a:pPr algn="ctr"/>
            <a:endParaRPr lang="ru-RU" sz="2800" b="1" dirty="0">
              <a:latin typeface="Segoe Print" panose="02000600000000000000" pitchFamily="2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507969" y="407707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800" kern="0" dirty="0" smtClean="0">
                <a:hlinkClick r:id="rId2"/>
              </a:rPr>
              <a:t>http://www.openclass.ru/node/2408</a:t>
            </a:r>
            <a:r>
              <a:rPr lang="ru-RU" sz="1800" kern="0" dirty="0" smtClean="0"/>
              <a:t/>
            </a:r>
            <a:br>
              <a:rPr lang="ru-RU" sz="1800" kern="0" dirty="0" smtClean="0"/>
            </a:br>
            <a:endParaRPr lang="ru-RU" sz="1800" kern="0" dirty="0"/>
          </a:p>
        </p:txBody>
      </p:sp>
    </p:spTree>
    <p:extLst>
      <p:ext uri="{BB962C8B-B14F-4D97-AF65-F5344CB8AC3E}">
        <p14:creationId xmlns:p14="http://schemas.microsoft.com/office/powerpoint/2010/main" val="1427026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8064896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2245899"/>
            <a:ext cx="8229600" cy="4525963"/>
          </a:xfrm>
        </p:spPr>
        <p:txBody>
          <a:bodyPr/>
          <a:lstStyle/>
          <a:p>
            <a:pPr marL="0" lvl="0" indent="0" algn="ctr" fontAlgn="auto">
              <a:spcAft>
                <a:spcPts val="0"/>
              </a:spcAft>
              <a:buNone/>
            </a:pPr>
            <a:r>
              <a:rPr lang="ru-RU" b="1" kern="1200" dirty="0" smtClean="0">
                <a:solidFill>
                  <a:prstClr val="black"/>
                </a:solidFill>
                <a:latin typeface="Segoe Print" panose="02000600000000000000" pitchFamily="2" charset="0"/>
              </a:rPr>
              <a:t>Книги онлайн. </a:t>
            </a:r>
          </a:p>
          <a:p>
            <a:pPr marL="0" lvl="0" indent="0" algn="ctr" fontAlgn="auto">
              <a:spcAft>
                <a:spcPts val="0"/>
              </a:spcAft>
              <a:buNone/>
            </a:pPr>
            <a:r>
              <a:rPr lang="ru-RU" b="1" kern="1200" dirty="0" smtClean="0">
                <a:solidFill>
                  <a:prstClr val="black"/>
                </a:solidFill>
                <a:latin typeface="Segoe Print" panose="02000600000000000000" pitchFamily="2" charset="0"/>
              </a:rPr>
              <a:t>Бесплатное скачивание книг</a:t>
            </a:r>
            <a:endParaRPr lang="ru-RU" b="1" kern="1200" dirty="0">
              <a:solidFill>
                <a:prstClr val="black"/>
              </a:solidFill>
              <a:latin typeface="Segoe Print" panose="02000600000000000000" pitchFamily="2" charset="0"/>
            </a:endParaRPr>
          </a:p>
          <a:p>
            <a:pPr algn="ctr"/>
            <a:endParaRPr lang="ru-RU" b="1" dirty="0">
              <a:latin typeface="Segoe Print" panose="02000600000000000000" pitchFamily="2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70846" y="3789040"/>
            <a:ext cx="22041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j-lt"/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://www.rulit.net/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88349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4971</TotalTime>
  <Words>198</Words>
  <Application>Microsoft Office PowerPoint</Application>
  <PresentationFormat>Экран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Diseño predeterminado</vt:lpstr>
      <vt:lpstr>Интернет-сайты в помощь школьному библиотекарю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БиблиоШОК </vt:lpstr>
      <vt:lpstr>Презентация PowerPoint</vt:lpstr>
      <vt:lpstr>Booksite.Ru - полнотекстовая библиотека.</vt:lpstr>
      <vt:lpstr>bookz.ru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Admin</cp:lastModifiedBy>
  <cp:revision>726</cp:revision>
  <dcterms:created xsi:type="dcterms:W3CDTF">2010-05-23T14:28:12Z</dcterms:created>
  <dcterms:modified xsi:type="dcterms:W3CDTF">2014-11-18T09:09:43Z</dcterms:modified>
</cp:coreProperties>
</file>